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77"/>
  </p:notesMasterIdLst>
  <p:handoutMasterIdLst>
    <p:handoutMasterId r:id="rId78"/>
  </p:handoutMasterIdLst>
  <p:sldIdLst>
    <p:sldId id="320" r:id="rId2"/>
    <p:sldId id="4083" r:id="rId3"/>
    <p:sldId id="397" r:id="rId4"/>
    <p:sldId id="398" r:id="rId5"/>
    <p:sldId id="327" r:id="rId6"/>
    <p:sldId id="400" r:id="rId7"/>
    <p:sldId id="340" r:id="rId8"/>
    <p:sldId id="373" r:id="rId9"/>
    <p:sldId id="325" r:id="rId10"/>
    <p:sldId id="333" r:id="rId11"/>
    <p:sldId id="380" r:id="rId12"/>
    <p:sldId id="374" r:id="rId13"/>
    <p:sldId id="332" r:id="rId14"/>
    <p:sldId id="278" r:id="rId15"/>
    <p:sldId id="375" r:id="rId16"/>
    <p:sldId id="381" r:id="rId17"/>
    <p:sldId id="382" r:id="rId18"/>
    <p:sldId id="383" r:id="rId19"/>
    <p:sldId id="384" r:id="rId20"/>
    <p:sldId id="385" r:id="rId21"/>
    <p:sldId id="386" r:id="rId22"/>
    <p:sldId id="387" r:id="rId23"/>
    <p:sldId id="388" r:id="rId24"/>
    <p:sldId id="389" r:id="rId25"/>
    <p:sldId id="390" r:id="rId26"/>
    <p:sldId id="391" r:id="rId27"/>
    <p:sldId id="399" r:id="rId28"/>
    <p:sldId id="392" r:id="rId29"/>
    <p:sldId id="393" r:id="rId30"/>
    <p:sldId id="394" r:id="rId31"/>
    <p:sldId id="395" r:id="rId32"/>
    <p:sldId id="329" r:id="rId33"/>
    <p:sldId id="334" r:id="rId34"/>
    <p:sldId id="343" r:id="rId35"/>
    <p:sldId id="344" r:id="rId36"/>
    <p:sldId id="396" r:id="rId37"/>
    <p:sldId id="345" r:id="rId38"/>
    <p:sldId id="348" r:id="rId39"/>
    <p:sldId id="346" r:id="rId40"/>
    <p:sldId id="349" r:id="rId41"/>
    <p:sldId id="347" r:id="rId42"/>
    <p:sldId id="350" r:id="rId43"/>
    <p:sldId id="352" r:id="rId44"/>
    <p:sldId id="338" r:id="rId45"/>
    <p:sldId id="351" r:id="rId46"/>
    <p:sldId id="353" r:id="rId47"/>
    <p:sldId id="342" r:id="rId48"/>
    <p:sldId id="336" r:id="rId49"/>
    <p:sldId id="335" r:id="rId50"/>
    <p:sldId id="354" r:id="rId51"/>
    <p:sldId id="377" r:id="rId52"/>
    <p:sldId id="330" r:id="rId53"/>
    <p:sldId id="379" r:id="rId54"/>
    <p:sldId id="378" r:id="rId55"/>
    <p:sldId id="360" r:id="rId56"/>
    <p:sldId id="357" r:id="rId57"/>
    <p:sldId id="359" r:id="rId58"/>
    <p:sldId id="361" r:id="rId59"/>
    <p:sldId id="358" r:id="rId60"/>
    <p:sldId id="356" r:id="rId61"/>
    <p:sldId id="331" r:id="rId62"/>
    <p:sldId id="363" r:id="rId63"/>
    <p:sldId id="372" r:id="rId64"/>
    <p:sldId id="362" r:id="rId65"/>
    <p:sldId id="355" r:id="rId66"/>
    <p:sldId id="341" r:id="rId67"/>
    <p:sldId id="364" r:id="rId68"/>
    <p:sldId id="365" r:id="rId69"/>
    <p:sldId id="366" r:id="rId70"/>
    <p:sldId id="367" r:id="rId71"/>
    <p:sldId id="368" r:id="rId72"/>
    <p:sldId id="369" r:id="rId73"/>
    <p:sldId id="370" r:id="rId74"/>
    <p:sldId id="371" r:id="rId75"/>
    <p:sldId id="339" r:id="rId76"/>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46" autoAdjust="0"/>
    <p:restoredTop sz="75986" autoAdjust="0"/>
  </p:normalViewPr>
  <p:slideViewPr>
    <p:cSldViewPr snapToGrid="0">
      <p:cViewPr varScale="1">
        <p:scale>
          <a:sx n="62" d="100"/>
          <a:sy n="62" d="100"/>
        </p:scale>
        <p:origin x="950" y="6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DB367B-DD1B-42DE-9D5A-306F59A2CFC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00B07D1A-0E9C-4EBC-9EB1-A709B68716FE}">
      <dgm:prSet phldrT="[Text]"/>
      <dgm:spPr/>
      <dgm:t>
        <a:bodyPr/>
        <a:lstStyle/>
        <a:p>
          <a:r>
            <a:rPr lang="de-DE"/>
            <a:t>Die globalen Nachhaltigkeitsziele (SDGs) kennenlernen</a:t>
          </a:r>
        </a:p>
      </dgm:t>
    </dgm:pt>
    <dgm:pt modelId="{EA0EF25A-DC6A-48B2-B194-89281910A161}" type="parTrans" cxnId="{44EAAB9F-7B81-457B-9434-7700E1192CC9}">
      <dgm:prSet/>
      <dgm:spPr/>
      <dgm:t>
        <a:bodyPr/>
        <a:lstStyle/>
        <a:p>
          <a:endParaRPr lang="de-DE"/>
        </a:p>
      </dgm:t>
    </dgm:pt>
    <dgm:pt modelId="{8EF04525-1159-4504-A171-B76391D01A5E}" type="sibTrans" cxnId="{44EAAB9F-7B81-457B-9434-7700E1192CC9}">
      <dgm:prSet/>
      <dgm:spPr/>
      <dgm:t>
        <a:bodyPr/>
        <a:lstStyle/>
        <a:p>
          <a:endParaRPr lang="de-DE"/>
        </a:p>
      </dgm:t>
    </dgm:pt>
    <dgm:pt modelId="{E61442F7-30E6-4B7A-B36C-50478D77308E}">
      <dgm:prSet/>
      <dgm:spPr/>
      <dgm:t>
        <a:bodyPr/>
        <a:lstStyle/>
        <a:p>
          <a:r>
            <a:rPr lang="de-DE"/>
            <a:t>Inhalte und Teilziele (Targets) des SDG 13 verstehen</a:t>
          </a:r>
          <a:endParaRPr lang="de-DE" dirty="0"/>
        </a:p>
      </dgm:t>
    </dgm:pt>
    <dgm:pt modelId="{D472EEA8-B3BA-4695-8F5A-157015A9A753}" type="parTrans" cxnId="{7D2FD285-28F1-4543-9923-B3F71B0B55BF}">
      <dgm:prSet/>
      <dgm:spPr/>
      <dgm:t>
        <a:bodyPr/>
        <a:lstStyle/>
        <a:p>
          <a:endParaRPr lang="de-DE"/>
        </a:p>
      </dgm:t>
    </dgm:pt>
    <dgm:pt modelId="{7F27EC78-E2A3-4CD0-9E3D-3955721945A6}" type="sibTrans" cxnId="{7D2FD285-28F1-4543-9923-B3F71B0B55BF}">
      <dgm:prSet/>
      <dgm:spPr/>
      <dgm:t>
        <a:bodyPr/>
        <a:lstStyle/>
        <a:p>
          <a:endParaRPr lang="de-DE"/>
        </a:p>
      </dgm:t>
    </dgm:pt>
    <dgm:pt modelId="{D8A4059A-85E0-42C7-8EB4-2DE0CA2FE851}">
      <dgm:prSet/>
      <dgm:spPr/>
      <dgm:t>
        <a:bodyPr/>
        <a:lstStyle/>
        <a:p>
          <a:r>
            <a:rPr lang="de-DE" dirty="0"/>
            <a:t>Zwischen Maßnahmen der Mitigation und Adaption unterscheiden </a:t>
          </a:r>
        </a:p>
      </dgm:t>
    </dgm:pt>
    <dgm:pt modelId="{8B89F66D-63C1-4C3B-8328-6D1802A3363A}" type="parTrans" cxnId="{1D66EFCA-A889-4E58-A0B7-4F311C4DE336}">
      <dgm:prSet/>
      <dgm:spPr/>
      <dgm:t>
        <a:bodyPr/>
        <a:lstStyle/>
        <a:p>
          <a:endParaRPr lang="de-DE"/>
        </a:p>
      </dgm:t>
    </dgm:pt>
    <dgm:pt modelId="{2D3FD22C-3251-4084-A3C8-8A7AE380440C}" type="sibTrans" cxnId="{1D66EFCA-A889-4E58-A0B7-4F311C4DE336}">
      <dgm:prSet/>
      <dgm:spPr/>
      <dgm:t>
        <a:bodyPr/>
        <a:lstStyle/>
        <a:p>
          <a:endParaRPr lang="de-DE"/>
        </a:p>
      </dgm:t>
    </dgm:pt>
    <dgm:pt modelId="{89146920-61F5-4D3B-8954-7271BA3B5A17}">
      <dgm:prSet/>
      <dgm:spPr/>
      <dgm:t>
        <a:bodyPr/>
        <a:lstStyle/>
        <a:p>
          <a:r>
            <a:rPr lang="de-DE" dirty="0"/>
            <a:t>Herausforderungen der Klimaanpassung in den Siedlungsgemeinschaften einordnen</a:t>
          </a:r>
        </a:p>
      </dgm:t>
    </dgm:pt>
    <dgm:pt modelId="{CDDC2DAD-7876-43E8-AB2A-932A45F377DE}" type="parTrans" cxnId="{17E9BC7F-239E-410F-8064-C09F3251A8C7}">
      <dgm:prSet/>
      <dgm:spPr/>
      <dgm:t>
        <a:bodyPr/>
        <a:lstStyle/>
        <a:p>
          <a:endParaRPr lang="de-DE"/>
        </a:p>
      </dgm:t>
    </dgm:pt>
    <dgm:pt modelId="{D19D5F80-DE91-45A7-A355-54AAC6F1EB81}" type="sibTrans" cxnId="{17E9BC7F-239E-410F-8064-C09F3251A8C7}">
      <dgm:prSet/>
      <dgm:spPr/>
      <dgm:t>
        <a:bodyPr/>
        <a:lstStyle/>
        <a:p>
          <a:endParaRPr lang="de-DE"/>
        </a:p>
      </dgm:t>
    </dgm:pt>
    <dgm:pt modelId="{343B1938-082B-4E2E-9136-D31E6C55FE68}">
      <dgm:prSet/>
      <dgm:spPr/>
      <dgm:t>
        <a:bodyPr/>
        <a:lstStyle/>
        <a:p>
          <a:r>
            <a:rPr lang="de-DE"/>
            <a:t>Fahrplan:</a:t>
          </a:r>
          <a:endParaRPr lang="de-DE" dirty="0"/>
        </a:p>
      </dgm:t>
    </dgm:pt>
    <dgm:pt modelId="{BE528D78-5E55-49F9-88B0-4A46268CE70C}" type="parTrans" cxnId="{A57E4C8A-74BC-43BD-94DD-D944FB01A5DE}">
      <dgm:prSet/>
      <dgm:spPr/>
      <dgm:t>
        <a:bodyPr/>
        <a:lstStyle/>
        <a:p>
          <a:endParaRPr lang="de-DE"/>
        </a:p>
      </dgm:t>
    </dgm:pt>
    <dgm:pt modelId="{410AD1FE-BA13-4FA5-85FA-769A27A49DF2}" type="sibTrans" cxnId="{A57E4C8A-74BC-43BD-94DD-D944FB01A5DE}">
      <dgm:prSet/>
      <dgm:spPr/>
      <dgm:t>
        <a:bodyPr/>
        <a:lstStyle/>
        <a:p>
          <a:endParaRPr lang="de-DE"/>
        </a:p>
      </dgm:t>
    </dgm:pt>
    <dgm:pt modelId="{BFCE72B9-89F5-45B5-8E70-DB5D53FF8148}">
      <dgm:prSet/>
      <dgm:spPr/>
      <dgm:t>
        <a:bodyPr/>
        <a:lstStyle/>
        <a:p>
          <a:r>
            <a:rPr lang="de-DE"/>
            <a:t>10:00 – 11:00 Theorie zu SDGs</a:t>
          </a:r>
          <a:endParaRPr lang="de-DE" dirty="0"/>
        </a:p>
      </dgm:t>
    </dgm:pt>
    <dgm:pt modelId="{36587711-6259-43D1-9612-3511DCA967A4}" type="parTrans" cxnId="{E86250D3-E51C-44CB-A3CC-5629012FB789}">
      <dgm:prSet/>
      <dgm:spPr/>
      <dgm:t>
        <a:bodyPr/>
        <a:lstStyle/>
        <a:p>
          <a:endParaRPr lang="de-DE"/>
        </a:p>
      </dgm:t>
    </dgm:pt>
    <dgm:pt modelId="{E3888DA0-1E5D-4286-A40F-9A2BEEB91272}" type="sibTrans" cxnId="{E86250D3-E51C-44CB-A3CC-5629012FB789}">
      <dgm:prSet/>
      <dgm:spPr/>
      <dgm:t>
        <a:bodyPr/>
        <a:lstStyle/>
        <a:p>
          <a:endParaRPr lang="de-DE"/>
        </a:p>
      </dgm:t>
    </dgm:pt>
    <dgm:pt modelId="{A5DBB642-CEAC-4781-B9E0-952E57D65B63}">
      <dgm:prSet/>
      <dgm:spPr/>
      <dgm:t>
        <a:bodyPr/>
        <a:lstStyle/>
        <a:p>
          <a:r>
            <a:rPr lang="de-DE"/>
            <a:t>11.00 – 11:15 Kurze Pause</a:t>
          </a:r>
          <a:endParaRPr lang="de-DE" dirty="0"/>
        </a:p>
      </dgm:t>
    </dgm:pt>
    <dgm:pt modelId="{E6DDC31C-378A-46CB-8466-FDC886E31E7B}" type="parTrans" cxnId="{63BD4AD6-C3F3-495D-AD72-74EFF826E8A8}">
      <dgm:prSet/>
      <dgm:spPr/>
      <dgm:t>
        <a:bodyPr/>
        <a:lstStyle/>
        <a:p>
          <a:endParaRPr lang="de-DE"/>
        </a:p>
      </dgm:t>
    </dgm:pt>
    <dgm:pt modelId="{0C8D4C07-04FC-4E1E-9745-9BA642E14DBF}" type="sibTrans" cxnId="{63BD4AD6-C3F3-495D-AD72-74EFF826E8A8}">
      <dgm:prSet/>
      <dgm:spPr/>
      <dgm:t>
        <a:bodyPr/>
        <a:lstStyle/>
        <a:p>
          <a:endParaRPr lang="de-DE"/>
        </a:p>
      </dgm:t>
    </dgm:pt>
    <dgm:pt modelId="{71D84E5D-2728-4E38-A1E0-04C4B81193B4}">
      <dgm:prSet/>
      <dgm:spPr/>
      <dgm:t>
        <a:bodyPr/>
        <a:lstStyle/>
        <a:p>
          <a:r>
            <a:rPr lang="de-DE"/>
            <a:t>11:15 – 12:00 Theorie zu SDGs</a:t>
          </a:r>
          <a:endParaRPr lang="de-DE" dirty="0"/>
        </a:p>
      </dgm:t>
    </dgm:pt>
    <dgm:pt modelId="{F5459DDB-1924-481F-AE4D-20F5EA9D17A8}" type="parTrans" cxnId="{A91F99E5-3A98-49E8-9067-7158041F78B2}">
      <dgm:prSet/>
      <dgm:spPr/>
      <dgm:t>
        <a:bodyPr/>
        <a:lstStyle/>
        <a:p>
          <a:endParaRPr lang="de-DE"/>
        </a:p>
      </dgm:t>
    </dgm:pt>
    <dgm:pt modelId="{5E7B2A69-7BD5-47F0-B66C-CF9D94C7B6FE}" type="sibTrans" cxnId="{A91F99E5-3A98-49E8-9067-7158041F78B2}">
      <dgm:prSet/>
      <dgm:spPr/>
      <dgm:t>
        <a:bodyPr/>
        <a:lstStyle/>
        <a:p>
          <a:endParaRPr lang="de-DE"/>
        </a:p>
      </dgm:t>
    </dgm:pt>
    <dgm:pt modelId="{9D82C2F9-FF26-404C-A125-71B6F11A535A}">
      <dgm:prSet/>
      <dgm:spPr/>
      <dgm:t>
        <a:bodyPr/>
        <a:lstStyle/>
        <a:p>
          <a:r>
            <a:rPr lang="de-DE"/>
            <a:t>12:00 – 13:00 Interaktiv: Mitigation und Adaptation</a:t>
          </a:r>
          <a:endParaRPr lang="de-DE" dirty="0"/>
        </a:p>
      </dgm:t>
    </dgm:pt>
    <dgm:pt modelId="{04E49ED6-4A96-4D54-A34D-4678413289D7}" type="parTrans" cxnId="{5E654EE8-6070-40EB-ADBB-7030B6BE20FC}">
      <dgm:prSet/>
      <dgm:spPr/>
      <dgm:t>
        <a:bodyPr/>
        <a:lstStyle/>
        <a:p>
          <a:endParaRPr lang="de-DE"/>
        </a:p>
      </dgm:t>
    </dgm:pt>
    <dgm:pt modelId="{6E071CDA-4616-47D4-982D-6029E5544D6C}" type="sibTrans" cxnId="{5E654EE8-6070-40EB-ADBB-7030B6BE20FC}">
      <dgm:prSet/>
      <dgm:spPr/>
      <dgm:t>
        <a:bodyPr/>
        <a:lstStyle/>
        <a:p>
          <a:endParaRPr lang="de-DE"/>
        </a:p>
      </dgm:t>
    </dgm:pt>
    <dgm:pt modelId="{550A75DA-A42D-46CB-95B2-BD967E87D261}">
      <dgm:prSet/>
      <dgm:spPr/>
      <dgm:t>
        <a:bodyPr/>
        <a:lstStyle/>
        <a:p>
          <a:r>
            <a:rPr lang="de-DE"/>
            <a:t>13:00 – 14:00 Mittagspause</a:t>
          </a:r>
          <a:endParaRPr lang="de-DE" dirty="0"/>
        </a:p>
      </dgm:t>
    </dgm:pt>
    <dgm:pt modelId="{9B04032C-E097-4E9D-A029-CCDD3A37F5C2}" type="parTrans" cxnId="{3682E980-DA07-4432-9B1B-EF2FF13C616F}">
      <dgm:prSet/>
      <dgm:spPr/>
      <dgm:t>
        <a:bodyPr/>
        <a:lstStyle/>
        <a:p>
          <a:endParaRPr lang="de-DE"/>
        </a:p>
      </dgm:t>
    </dgm:pt>
    <dgm:pt modelId="{9BA6159C-5DC9-4804-B77F-4E830485661B}" type="sibTrans" cxnId="{3682E980-DA07-4432-9B1B-EF2FF13C616F}">
      <dgm:prSet/>
      <dgm:spPr/>
      <dgm:t>
        <a:bodyPr/>
        <a:lstStyle/>
        <a:p>
          <a:endParaRPr lang="de-DE"/>
        </a:p>
      </dgm:t>
    </dgm:pt>
    <dgm:pt modelId="{257DB951-B077-49E7-AA7A-ED5F810B63E6}">
      <dgm:prSet/>
      <dgm:spPr/>
      <dgm:t>
        <a:bodyPr/>
        <a:lstStyle/>
        <a:p>
          <a:r>
            <a:rPr lang="de-DE" dirty="0"/>
            <a:t>14:00 – 15:00 Interaktiv: Klimaanpassung in Siedlungsgemeinschaften</a:t>
          </a:r>
        </a:p>
      </dgm:t>
    </dgm:pt>
    <dgm:pt modelId="{FEF782D2-D861-4CE0-B071-2815B6272687}" type="parTrans" cxnId="{7F14F7AE-02E2-4B40-A505-521C5DAAA2F6}">
      <dgm:prSet/>
      <dgm:spPr/>
      <dgm:t>
        <a:bodyPr/>
        <a:lstStyle/>
        <a:p>
          <a:endParaRPr lang="de-DE"/>
        </a:p>
      </dgm:t>
    </dgm:pt>
    <dgm:pt modelId="{878A308A-364C-4715-9518-8679B4E16795}" type="sibTrans" cxnId="{7F14F7AE-02E2-4B40-A505-521C5DAAA2F6}">
      <dgm:prSet/>
      <dgm:spPr/>
      <dgm:t>
        <a:bodyPr/>
        <a:lstStyle/>
        <a:p>
          <a:endParaRPr lang="de-DE"/>
        </a:p>
      </dgm:t>
    </dgm:pt>
    <dgm:pt modelId="{DF4AFEF3-D9A8-4B2B-8D60-256BDDAF3B67}" type="pres">
      <dgm:prSet presAssocID="{48DB367B-DD1B-42DE-9D5A-306F59A2CFCF}" presName="linear" presStyleCnt="0">
        <dgm:presLayoutVars>
          <dgm:dir/>
          <dgm:animLvl val="lvl"/>
          <dgm:resizeHandles val="exact"/>
        </dgm:presLayoutVars>
      </dgm:prSet>
      <dgm:spPr/>
    </dgm:pt>
    <dgm:pt modelId="{E1FA543F-6966-4C1D-AF7D-ED04AE7097E1}" type="pres">
      <dgm:prSet presAssocID="{00B07D1A-0E9C-4EBC-9EB1-A709B68716FE}" presName="parentLin" presStyleCnt="0"/>
      <dgm:spPr/>
    </dgm:pt>
    <dgm:pt modelId="{F0F61A13-08AC-4D96-BEE7-B2C158AA9B7A}" type="pres">
      <dgm:prSet presAssocID="{00B07D1A-0E9C-4EBC-9EB1-A709B68716FE}" presName="parentLeftMargin" presStyleLbl="node1" presStyleIdx="0" presStyleCnt="3"/>
      <dgm:spPr/>
    </dgm:pt>
    <dgm:pt modelId="{5ABEEE69-B816-4A23-80BD-05EE48066047}" type="pres">
      <dgm:prSet presAssocID="{00B07D1A-0E9C-4EBC-9EB1-A709B68716FE}" presName="parentText" presStyleLbl="node1" presStyleIdx="0" presStyleCnt="3">
        <dgm:presLayoutVars>
          <dgm:chMax val="0"/>
          <dgm:bulletEnabled val="1"/>
        </dgm:presLayoutVars>
      </dgm:prSet>
      <dgm:spPr/>
    </dgm:pt>
    <dgm:pt modelId="{2C68E46A-95CE-4613-8A8F-EA4BA09415AA}" type="pres">
      <dgm:prSet presAssocID="{00B07D1A-0E9C-4EBC-9EB1-A709B68716FE}" presName="negativeSpace" presStyleCnt="0"/>
      <dgm:spPr/>
    </dgm:pt>
    <dgm:pt modelId="{1F8508BD-2533-4DF3-A446-F8537595EFCA}" type="pres">
      <dgm:prSet presAssocID="{00B07D1A-0E9C-4EBC-9EB1-A709B68716FE}" presName="childText" presStyleLbl="conFgAcc1" presStyleIdx="0" presStyleCnt="3">
        <dgm:presLayoutVars>
          <dgm:bulletEnabled val="1"/>
        </dgm:presLayoutVars>
      </dgm:prSet>
      <dgm:spPr/>
    </dgm:pt>
    <dgm:pt modelId="{EC43758D-CB36-42CC-986F-5DDB08970357}" type="pres">
      <dgm:prSet presAssocID="{8EF04525-1159-4504-A171-B76391D01A5E}" presName="spaceBetweenRectangles" presStyleCnt="0"/>
      <dgm:spPr/>
    </dgm:pt>
    <dgm:pt modelId="{4B3398F2-C183-4C5A-96AC-7FEB0857C1A2}" type="pres">
      <dgm:prSet presAssocID="{E61442F7-30E6-4B7A-B36C-50478D77308E}" presName="parentLin" presStyleCnt="0"/>
      <dgm:spPr/>
    </dgm:pt>
    <dgm:pt modelId="{391ACC77-AD7A-4209-B1D7-936297CFF46C}" type="pres">
      <dgm:prSet presAssocID="{E61442F7-30E6-4B7A-B36C-50478D77308E}" presName="parentLeftMargin" presStyleLbl="node1" presStyleIdx="0" presStyleCnt="3"/>
      <dgm:spPr/>
    </dgm:pt>
    <dgm:pt modelId="{6591F979-5EBA-4759-A84D-24673C4C679B}" type="pres">
      <dgm:prSet presAssocID="{E61442F7-30E6-4B7A-B36C-50478D77308E}" presName="parentText" presStyleLbl="node1" presStyleIdx="1" presStyleCnt="3">
        <dgm:presLayoutVars>
          <dgm:chMax val="0"/>
          <dgm:bulletEnabled val="1"/>
        </dgm:presLayoutVars>
      </dgm:prSet>
      <dgm:spPr/>
    </dgm:pt>
    <dgm:pt modelId="{AF65EFFC-E0B2-4455-B7F5-0EE9B6A8AC2B}" type="pres">
      <dgm:prSet presAssocID="{E61442F7-30E6-4B7A-B36C-50478D77308E}" presName="negativeSpace" presStyleCnt="0"/>
      <dgm:spPr/>
    </dgm:pt>
    <dgm:pt modelId="{4ABFF6B1-92F7-44CE-9F5A-F1E6236A9F01}" type="pres">
      <dgm:prSet presAssocID="{E61442F7-30E6-4B7A-B36C-50478D77308E}" presName="childText" presStyleLbl="conFgAcc1" presStyleIdx="1" presStyleCnt="3">
        <dgm:presLayoutVars>
          <dgm:bulletEnabled val="1"/>
        </dgm:presLayoutVars>
      </dgm:prSet>
      <dgm:spPr/>
    </dgm:pt>
    <dgm:pt modelId="{9F380630-886F-42C4-83D3-30A687118DC9}" type="pres">
      <dgm:prSet presAssocID="{7F27EC78-E2A3-4CD0-9E3D-3955721945A6}" presName="spaceBetweenRectangles" presStyleCnt="0"/>
      <dgm:spPr/>
    </dgm:pt>
    <dgm:pt modelId="{9B6F7EDA-2D6B-475D-9382-EC8653DA61E4}" type="pres">
      <dgm:prSet presAssocID="{343B1938-082B-4E2E-9136-D31E6C55FE68}" presName="parentLin" presStyleCnt="0"/>
      <dgm:spPr/>
    </dgm:pt>
    <dgm:pt modelId="{73D4191D-5FA4-4B45-811A-3D02FBB29B9F}" type="pres">
      <dgm:prSet presAssocID="{343B1938-082B-4E2E-9136-D31E6C55FE68}" presName="parentLeftMargin" presStyleLbl="node1" presStyleIdx="1" presStyleCnt="3"/>
      <dgm:spPr/>
    </dgm:pt>
    <dgm:pt modelId="{3B03C160-25C4-4A31-9AFD-FD235E71C67E}" type="pres">
      <dgm:prSet presAssocID="{343B1938-082B-4E2E-9136-D31E6C55FE68}" presName="parentText" presStyleLbl="node1" presStyleIdx="2" presStyleCnt="3">
        <dgm:presLayoutVars>
          <dgm:chMax val="0"/>
          <dgm:bulletEnabled val="1"/>
        </dgm:presLayoutVars>
      </dgm:prSet>
      <dgm:spPr/>
    </dgm:pt>
    <dgm:pt modelId="{C4729CB9-2748-417C-BD58-168F979E04E6}" type="pres">
      <dgm:prSet presAssocID="{343B1938-082B-4E2E-9136-D31E6C55FE68}" presName="negativeSpace" presStyleCnt="0"/>
      <dgm:spPr/>
    </dgm:pt>
    <dgm:pt modelId="{E91CBA5F-B141-4E6F-9D4C-BAC8218B7C5D}" type="pres">
      <dgm:prSet presAssocID="{343B1938-082B-4E2E-9136-D31E6C55FE68}" presName="childText" presStyleLbl="conFgAcc1" presStyleIdx="2" presStyleCnt="3">
        <dgm:presLayoutVars>
          <dgm:bulletEnabled val="1"/>
        </dgm:presLayoutVars>
      </dgm:prSet>
      <dgm:spPr/>
    </dgm:pt>
  </dgm:ptLst>
  <dgm:cxnLst>
    <dgm:cxn modelId="{42077D02-66E6-43BB-BE7D-4B44CE17599B}" type="presOf" srcId="{E61442F7-30E6-4B7A-B36C-50478D77308E}" destId="{391ACC77-AD7A-4209-B1D7-936297CFF46C}" srcOrd="0" destOrd="0" presId="urn:microsoft.com/office/officeart/2005/8/layout/list1"/>
    <dgm:cxn modelId="{39C8CA0D-D1B1-4F03-8DC2-CFC94878EB1E}" type="presOf" srcId="{343B1938-082B-4E2E-9136-D31E6C55FE68}" destId="{3B03C160-25C4-4A31-9AFD-FD235E71C67E}" srcOrd="1" destOrd="0" presId="urn:microsoft.com/office/officeart/2005/8/layout/list1"/>
    <dgm:cxn modelId="{CDBF6912-C09E-4730-9B61-F90E7ACB119B}" type="presOf" srcId="{E61442F7-30E6-4B7A-B36C-50478D77308E}" destId="{6591F979-5EBA-4759-A84D-24673C4C679B}" srcOrd="1" destOrd="0" presId="urn:microsoft.com/office/officeart/2005/8/layout/list1"/>
    <dgm:cxn modelId="{FF089725-F426-4B9F-ABB9-D78BA5CAEF90}" type="presOf" srcId="{71D84E5D-2728-4E38-A1E0-04C4B81193B4}" destId="{E91CBA5F-B141-4E6F-9D4C-BAC8218B7C5D}" srcOrd="0" destOrd="2" presId="urn:microsoft.com/office/officeart/2005/8/layout/list1"/>
    <dgm:cxn modelId="{71F4D231-CF10-43E6-A54B-A7310210C4C9}" type="presOf" srcId="{89146920-61F5-4D3B-8954-7271BA3B5A17}" destId="{4ABFF6B1-92F7-44CE-9F5A-F1E6236A9F01}" srcOrd="0" destOrd="1" presId="urn:microsoft.com/office/officeart/2005/8/layout/list1"/>
    <dgm:cxn modelId="{51D59F60-2A62-4150-A7B0-78B4F8C4FA0A}" type="presOf" srcId="{550A75DA-A42D-46CB-95B2-BD967E87D261}" destId="{E91CBA5F-B141-4E6F-9D4C-BAC8218B7C5D}" srcOrd="0" destOrd="4" presId="urn:microsoft.com/office/officeart/2005/8/layout/list1"/>
    <dgm:cxn modelId="{0E184052-4149-4A2A-84B1-9A85959367DA}" type="presOf" srcId="{00B07D1A-0E9C-4EBC-9EB1-A709B68716FE}" destId="{F0F61A13-08AC-4D96-BEE7-B2C158AA9B7A}" srcOrd="0" destOrd="0" presId="urn:microsoft.com/office/officeart/2005/8/layout/list1"/>
    <dgm:cxn modelId="{17E9BC7F-239E-410F-8064-C09F3251A8C7}" srcId="{E61442F7-30E6-4B7A-B36C-50478D77308E}" destId="{89146920-61F5-4D3B-8954-7271BA3B5A17}" srcOrd="1" destOrd="0" parTransId="{CDDC2DAD-7876-43E8-AB2A-932A45F377DE}" sibTransId="{D19D5F80-DE91-45A7-A355-54AAC6F1EB81}"/>
    <dgm:cxn modelId="{3682E980-DA07-4432-9B1B-EF2FF13C616F}" srcId="{343B1938-082B-4E2E-9136-D31E6C55FE68}" destId="{550A75DA-A42D-46CB-95B2-BD967E87D261}" srcOrd="4" destOrd="0" parTransId="{9B04032C-E097-4E9D-A029-CCDD3A37F5C2}" sibTransId="{9BA6159C-5DC9-4804-B77F-4E830485661B}"/>
    <dgm:cxn modelId="{689B0A83-5140-4DAA-BAA8-CBECD70091EF}" type="presOf" srcId="{257DB951-B077-49E7-AA7A-ED5F810B63E6}" destId="{E91CBA5F-B141-4E6F-9D4C-BAC8218B7C5D}" srcOrd="0" destOrd="5" presId="urn:microsoft.com/office/officeart/2005/8/layout/list1"/>
    <dgm:cxn modelId="{7D2FD285-28F1-4543-9923-B3F71B0B55BF}" srcId="{48DB367B-DD1B-42DE-9D5A-306F59A2CFCF}" destId="{E61442F7-30E6-4B7A-B36C-50478D77308E}" srcOrd="1" destOrd="0" parTransId="{D472EEA8-B3BA-4695-8F5A-157015A9A753}" sibTransId="{7F27EC78-E2A3-4CD0-9E3D-3955721945A6}"/>
    <dgm:cxn modelId="{A57E4C8A-74BC-43BD-94DD-D944FB01A5DE}" srcId="{48DB367B-DD1B-42DE-9D5A-306F59A2CFCF}" destId="{343B1938-082B-4E2E-9136-D31E6C55FE68}" srcOrd="2" destOrd="0" parTransId="{BE528D78-5E55-49F9-88B0-4A46268CE70C}" sibTransId="{410AD1FE-BA13-4FA5-85FA-769A27A49DF2}"/>
    <dgm:cxn modelId="{3ED4348E-D037-48AD-A3D5-F7253FFEE52B}" type="presOf" srcId="{00B07D1A-0E9C-4EBC-9EB1-A709B68716FE}" destId="{5ABEEE69-B816-4A23-80BD-05EE48066047}" srcOrd="1" destOrd="0" presId="urn:microsoft.com/office/officeart/2005/8/layout/list1"/>
    <dgm:cxn modelId="{A2F59892-302C-4F3E-9F01-EB4A2B57E070}" type="presOf" srcId="{D8A4059A-85E0-42C7-8EB4-2DE0CA2FE851}" destId="{4ABFF6B1-92F7-44CE-9F5A-F1E6236A9F01}" srcOrd="0" destOrd="0" presId="urn:microsoft.com/office/officeart/2005/8/layout/list1"/>
    <dgm:cxn modelId="{44EAAB9F-7B81-457B-9434-7700E1192CC9}" srcId="{48DB367B-DD1B-42DE-9D5A-306F59A2CFCF}" destId="{00B07D1A-0E9C-4EBC-9EB1-A709B68716FE}" srcOrd="0" destOrd="0" parTransId="{EA0EF25A-DC6A-48B2-B194-89281910A161}" sibTransId="{8EF04525-1159-4504-A171-B76391D01A5E}"/>
    <dgm:cxn modelId="{7F14F7AE-02E2-4B40-A505-521C5DAAA2F6}" srcId="{343B1938-082B-4E2E-9136-D31E6C55FE68}" destId="{257DB951-B077-49E7-AA7A-ED5F810B63E6}" srcOrd="5" destOrd="0" parTransId="{FEF782D2-D861-4CE0-B071-2815B6272687}" sibTransId="{878A308A-364C-4715-9518-8679B4E16795}"/>
    <dgm:cxn modelId="{A313D6BF-5B06-4A62-82D9-9CA0E8E5B199}" type="presOf" srcId="{BFCE72B9-89F5-45B5-8E70-DB5D53FF8148}" destId="{E91CBA5F-B141-4E6F-9D4C-BAC8218B7C5D}" srcOrd="0" destOrd="0" presId="urn:microsoft.com/office/officeart/2005/8/layout/list1"/>
    <dgm:cxn modelId="{BEB300C2-8E45-4867-9376-BADE3C1FC913}" type="presOf" srcId="{343B1938-082B-4E2E-9136-D31E6C55FE68}" destId="{73D4191D-5FA4-4B45-811A-3D02FBB29B9F}" srcOrd="0" destOrd="0" presId="urn:microsoft.com/office/officeart/2005/8/layout/list1"/>
    <dgm:cxn modelId="{C06FFDC3-7B23-4624-8BE8-0C3AD30D3563}" type="presOf" srcId="{9D82C2F9-FF26-404C-A125-71B6F11A535A}" destId="{E91CBA5F-B141-4E6F-9D4C-BAC8218B7C5D}" srcOrd="0" destOrd="3" presId="urn:microsoft.com/office/officeart/2005/8/layout/list1"/>
    <dgm:cxn modelId="{1D66EFCA-A889-4E58-A0B7-4F311C4DE336}" srcId="{E61442F7-30E6-4B7A-B36C-50478D77308E}" destId="{D8A4059A-85E0-42C7-8EB4-2DE0CA2FE851}" srcOrd="0" destOrd="0" parTransId="{8B89F66D-63C1-4C3B-8328-6D1802A3363A}" sibTransId="{2D3FD22C-3251-4084-A3C8-8A7AE380440C}"/>
    <dgm:cxn modelId="{E86250D3-E51C-44CB-A3CC-5629012FB789}" srcId="{343B1938-082B-4E2E-9136-D31E6C55FE68}" destId="{BFCE72B9-89F5-45B5-8E70-DB5D53FF8148}" srcOrd="0" destOrd="0" parTransId="{36587711-6259-43D1-9612-3511DCA967A4}" sibTransId="{E3888DA0-1E5D-4286-A40F-9A2BEEB91272}"/>
    <dgm:cxn modelId="{63BD4AD6-C3F3-495D-AD72-74EFF826E8A8}" srcId="{343B1938-082B-4E2E-9136-D31E6C55FE68}" destId="{A5DBB642-CEAC-4781-B9E0-952E57D65B63}" srcOrd="1" destOrd="0" parTransId="{E6DDC31C-378A-46CB-8466-FDC886E31E7B}" sibTransId="{0C8D4C07-04FC-4E1E-9745-9BA642E14DBF}"/>
    <dgm:cxn modelId="{9064F2E1-CF91-402F-8943-4A1E427E51FD}" type="presOf" srcId="{A5DBB642-CEAC-4781-B9E0-952E57D65B63}" destId="{E91CBA5F-B141-4E6F-9D4C-BAC8218B7C5D}" srcOrd="0" destOrd="1" presId="urn:microsoft.com/office/officeart/2005/8/layout/list1"/>
    <dgm:cxn modelId="{A91F99E5-3A98-49E8-9067-7158041F78B2}" srcId="{343B1938-082B-4E2E-9136-D31E6C55FE68}" destId="{71D84E5D-2728-4E38-A1E0-04C4B81193B4}" srcOrd="2" destOrd="0" parTransId="{F5459DDB-1924-481F-AE4D-20F5EA9D17A8}" sibTransId="{5E7B2A69-7BD5-47F0-B66C-CF9D94C7B6FE}"/>
    <dgm:cxn modelId="{5E654EE8-6070-40EB-ADBB-7030B6BE20FC}" srcId="{343B1938-082B-4E2E-9136-D31E6C55FE68}" destId="{9D82C2F9-FF26-404C-A125-71B6F11A535A}" srcOrd="3" destOrd="0" parTransId="{04E49ED6-4A96-4D54-A34D-4678413289D7}" sibTransId="{6E071CDA-4616-47D4-982D-6029E5544D6C}"/>
    <dgm:cxn modelId="{BDB1E0FF-CD31-4DBF-9CA4-FF00AD998919}" type="presOf" srcId="{48DB367B-DD1B-42DE-9D5A-306F59A2CFCF}" destId="{DF4AFEF3-D9A8-4B2B-8D60-256BDDAF3B67}" srcOrd="0" destOrd="0" presId="urn:microsoft.com/office/officeart/2005/8/layout/list1"/>
    <dgm:cxn modelId="{4B698F07-088B-4056-B609-0202E5CAABEB}" type="presParOf" srcId="{DF4AFEF3-D9A8-4B2B-8D60-256BDDAF3B67}" destId="{E1FA543F-6966-4C1D-AF7D-ED04AE7097E1}" srcOrd="0" destOrd="0" presId="urn:microsoft.com/office/officeart/2005/8/layout/list1"/>
    <dgm:cxn modelId="{E4F3540E-AFF6-45B9-8CA6-36EA7A5B66FB}" type="presParOf" srcId="{E1FA543F-6966-4C1D-AF7D-ED04AE7097E1}" destId="{F0F61A13-08AC-4D96-BEE7-B2C158AA9B7A}" srcOrd="0" destOrd="0" presId="urn:microsoft.com/office/officeart/2005/8/layout/list1"/>
    <dgm:cxn modelId="{31F71F84-6CE9-4F3E-9B7E-EE10DD04A524}" type="presParOf" srcId="{E1FA543F-6966-4C1D-AF7D-ED04AE7097E1}" destId="{5ABEEE69-B816-4A23-80BD-05EE48066047}" srcOrd="1" destOrd="0" presId="urn:microsoft.com/office/officeart/2005/8/layout/list1"/>
    <dgm:cxn modelId="{A6C848CB-2C79-4794-86B0-1EFA2904EAA4}" type="presParOf" srcId="{DF4AFEF3-D9A8-4B2B-8D60-256BDDAF3B67}" destId="{2C68E46A-95CE-4613-8A8F-EA4BA09415AA}" srcOrd="1" destOrd="0" presId="urn:microsoft.com/office/officeart/2005/8/layout/list1"/>
    <dgm:cxn modelId="{CFEFCD74-D9C2-44FF-BD98-DCBF43313F2D}" type="presParOf" srcId="{DF4AFEF3-D9A8-4B2B-8D60-256BDDAF3B67}" destId="{1F8508BD-2533-4DF3-A446-F8537595EFCA}" srcOrd="2" destOrd="0" presId="urn:microsoft.com/office/officeart/2005/8/layout/list1"/>
    <dgm:cxn modelId="{3EE4B402-815F-4FF4-B804-11B840943BF1}" type="presParOf" srcId="{DF4AFEF3-D9A8-4B2B-8D60-256BDDAF3B67}" destId="{EC43758D-CB36-42CC-986F-5DDB08970357}" srcOrd="3" destOrd="0" presId="urn:microsoft.com/office/officeart/2005/8/layout/list1"/>
    <dgm:cxn modelId="{E37E7A7B-58F3-4D55-856B-76234A68B621}" type="presParOf" srcId="{DF4AFEF3-D9A8-4B2B-8D60-256BDDAF3B67}" destId="{4B3398F2-C183-4C5A-96AC-7FEB0857C1A2}" srcOrd="4" destOrd="0" presId="urn:microsoft.com/office/officeart/2005/8/layout/list1"/>
    <dgm:cxn modelId="{3EE74F47-7A76-4C8E-98FF-CD4CBD60FD0F}" type="presParOf" srcId="{4B3398F2-C183-4C5A-96AC-7FEB0857C1A2}" destId="{391ACC77-AD7A-4209-B1D7-936297CFF46C}" srcOrd="0" destOrd="0" presId="urn:microsoft.com/office/officeart/2005/8/layout/list1"/>
    <dgm:cxn modelId="{51138DF4-52E1-4D66-B673-6041D9B52293}" type="presParOf" srcId="{4B3398F2-C183-4C5A-96AC-7FEB0857C1A2}" destId="{6591F979-5EBA-4759-A84D-24673C4C679B}" srcOrd="1" destOrd="0" presId="urn:microsoft.com/office/officeart/2005/8/layout/list1"/>
    <dgm:cxn modelId="{2EE1C90D-7EAE-4270-85D4-AEE6DCDEA3A4}" type="presParOf" srcId="{DF4AFEF3-D9A8-4B2B-8D60-256BDDAF3B67}" destId="{AF65EFFC-E0B2-4455-B7F5-0EE9B6A8AC2B}" srcOrd="5" destOrd="0" presId="urn:microsoft.com/office/officeart/2005/8/layout/list1"/>
    <dgm:cxn modelId="{E7F36DCC-F88C-4E43-8C8D-653D20DC1975}" type="presParOf" srcId="{DF4AFEF3-D9A8-4B2B-8D60-256BDDAF3B67}" destId="{4ABFF6B1-92F7-44CE-9F5A-F1E6236A9F01}" srcOrd="6" destOrd="0" presId="urn:microsoft.com/office/officeart/2005/8/layout/list1"/>
    <dgm:cxn modelId="{5663D06D-C931-421F-9595-95DE7F73BB9A}" type="presParOf" srcId="{DF4AFEF3-D9A8-4B2B-8D60-256BDDAF3B67}" destId="{9F380630-886F-42C4-83D3-30A687118DC9}" srcOrd="7" destOrd="0" presId="urn:microsoft.com/office/officeart/2005/8/layout/list1"/>
    <dgm:cxn modelId="{4A235170-C826-4EF7-BF79-E4810C7D4144}" type="presParOf" srcId="{DF4AFEF3-D9A8-4B2B-8D60-256BDDAF3B67}" destId="{9B6F7EDA-2D6B-475D-9382-EC8653DA61E4}" srcOrd="8" destOrd="0" presId="urn:microsoft.com/office/officeart/2005/8/layout/list1"/>
    <dgm:cxn modelId="{CBBF4DA1-6F2D-49D6-AF4B-E07DE8389683}" type="presParOf" srcId="{9B6F7EDA-2D6B-475D-9382-EC8653DA61E4}" destId="{73D4191D-5FA4-4B45-811A-3D02FBB29B9F}" srcOrd="0" destOrd="0" presId="urn:microsoft.com/office/officeart/2005/8/layout/list1"/>
    <dgm:cxn modelId="{B1F66497-16ED-4413-87A8-A3CC55DE1D27}" type="presParOf" srcId="{9B6F7EDA-2D6B-475D-9382-EC8653DA61E4}" destId="{3B03C160-25C4-4A31-9AFD-FD235E71C67E}" srcOrd="1" destOrd="0" presId="urn:microsoft.com/office/officeart/2005/8/layout/list1"/>
    <dgm:cxn modelId="{6C409428-3606-429B-AA46-FCDE0E8F3000}" type="presParOf" srcId="{DF4AFEF3-D9A8-4B2B-8D60-256BDDAF3B67}" destId="{C4729CB9-2748-417C-BD58-168F979E04E6}" srcOrd="9" destOrd="0" presId="urn:microsoft.com/office/officeart/2005/8/layout/list1"/>
    <dgm:cxn modelId="{6664C66D-A83D-40DA-AE18-795DAAE178A7}" type="presParOf" srcId="{DF4AFEF3-D9A8-4B2B-8D60-256BDDAF3B67}" destId="{E91CBA5F-B141-4E6F-9D4C-BAC8218B7C5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508BD-2533-4DF3-A446-F8537595EFCA}">
      <dsp:nvSpPr>
        <dsp:cNvPr id="0" name=""/>
        <dsp:cNvSpPr/>
      </dsp:nvSpPr>
      <dsp:spPr>
        <a:xfrm>
          <a:off x="0" y="294680"/>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BEEE69-B816-4A23-80BD-05EE48066047}">
      <dsp:nvSpPr>
        <dsp:cNvPr id="0" name=""/>
        <dsp:cNvSpPr/>
      </dsp:nvSpPr>
      <dsp:spPr>
        <a:xfrm>
          <a:off x="525780" y="88040"/>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de-DE" sz="1400" kern="1200"/>
            <a:t>Die globalen Nachhaltigkeitsziele (SDGs) kennenlernen</a:t>
          </a:r>
        </a:p>
      </dsp:txBody>
      <dsp:txXfrm>
        <a:off x="545955" y="108215"/>
        <a:ext cx="7320570" cy="372930"/>
      </dsp:txXfrm>
    </dsp:sp>
    <dsp:sp modelId="{4ABFF6B1-92F7-44CE-9F5A-F1E6236A9F01}">
      <dsp:nvSpPr>
        <dsp:cNvPr id="0" name=""/>
        <dsp:cNvSpPr/>
      </dsp:nvSpPr>
      <dsp:spPr>
        <a:xfrm>
          <a:off x="0" y="929720"/>
          <a:ext cx="10515600" cy="8158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91592" rIns="816127" bIns="99568" numCol="1" spcCol="1270" anchor="t" anchorCtr="0">
          <a:noAutofit/>
        </a:bodyPr>
        <a:lstStyle/>
        <a:p>
          <a:pPr marL="114300" lvl="1" indent="-114300" algn="l" defTabSz="622300">
            <a:lnSpc>
              <a:spcPct val="90000"/>
            </a:lnSpc>
            <a:spcBef>
              <a:spcPct val="0"/>
            </a:spcBef>
            <a:spcAft>
              <a:spcPct val="15000"/>
            </a:spcAft>
            <a:buChar char="•"/>
          </a:pPr>
          <a:r>
            <a:rPr lang="de-DE" sz="1400" kern="1200" dirty="0"/>
            <a:t>Zwischen Maßnahmen der Mitigation und Adaption unterscheiden </a:t>
          </a:r>
        </a:p>
        <a:p>
          <a:pPr marL="114300" lvl="1" indent="-114300" algn="l" defTabSz="622300">
            <a:lnSpc>
              <a:spcPct val="90000"/>
            </a:lnSpc>
            <a:spcBef>
              <a:spcPct val="0"/>
            </a:spcBef>
            <a:spcAft>
              <a:spcPct val="15000"/>
            </a:spcAft>
            <a:buChar char="•"/>
          </a:pPr>
          <a:r>
            <a:rPr lang="de-DE" sz="1400" kern="1200" dirty="0"/>
            <a:t>Herausforderungen der Klimaanpassung in den Siedlungsgemeinschaften einordnen</a:t>
          </a:r>
        </a:p>
      </dsp:txBody>
      <dsp:txXfrm>
        <a:off x="0" y="929720"/>
        <a:ext cx="10515600" cy="815850"/>
      </dsp:txXfrm>
    </dsp:sp>
    <dsp:sp modelId="{6591F979-5EBA-4759-A84D-24673C4C679B}">
      <dsp:nvSpPr>
        <dsp:cNvPr id="0" name=""/>
        <dsp:cNvSpPr/>
      </dsp:nvSpPr>
      <dsp:spPr>
        <a:xfrm>
          <a:off x="525780" y="723080"/>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de-DE" sz="1400" kern="1200"/>
            <a:t>Inhalte und Teilziele (Targets) des SDG 13 verstehen</a:t>
          </a:r>
          <a:endParaRPr lang="de-DE" sz="1400" kern="1200" dirty="0"/>
        </a:p>
      </dsp:txBody>
      <dsp:txXfrm>
        <a:off x="545955" y="743255"/>
        <a:ext cx="7320570" cy="372930"/>
      </dsp:txXfrm>
    </dsp:sp>
    <dsp:sp modelId="{E91CBA5F-B141-4E6F-9D4C-BAC8218B7C5D}">
      <dsp:nvSpPr>
        <dsp:cNvPr id="0" name=""/>
        <dsp:cNvSpPr/>
      </dsp:nvSpPr>
      <dsp:spPr>
        <a:xfrm>
          <a:off x="0" y="2027810"/>
          <a:ext cx="10515600" cy="176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91592" rIns="816127" bIns="99568" numCol="1" spcCol="1270" anchor="t" anchorCtr="0">
          <a:noAutofit/>
        </a:bodyPr>
        <a:lstStyle/>
        <a:p>
          <a:pPr marL="114300" lvl="1" indent="-114300" algn="l" defTabSz="622300">
            <a:lnSpc>
              <a:spcPct val="90000"/>
            </a:lnSpc>
            <a:spcBef>
              <a:spcPct val="0"/>
            </a:spcBef>
            <a:spcAft>
              <a:spcPct val="15000"/>
            </a:spcAft>
            <a:buChar char="•"/>
          </a:pPr>
          <a:r>
            <a:rPr lang="de-DE" sz="1400" kern="1200"/>
            <a:t>10:00 – 11:00 Theorie zu SDGs</a:t>
          </a:r>
          <a:endParaRPr lang="de-DE" sz="1400" kern="1200" dirty="0"/>
        </a:p>
        <a:p>
          <a:pPr marL="114300" lvl="1" indent="-114300" algn="l" defTabSz="622300">
            <a:lnSpc>
              <a:spcPct val="90000"/>
            </a:lnSpc>
            <a:spcBef>
              <a:spcPct val="0"/>
            </a:spcBef>
            <a:spcAft>
              <a:spcPct val="15000"/>
            </a:spcAft>
            <a:buChar char="•"/>
          </a:pPr>
          <a:r>
            <a:rPr lang="de-DE" sz="1400" kern="1200"/>
            <a:t>11.00 – 11:15 Kurze Pause</a:t>
          </a:r>
          <a:endParaRPr lang="de-DE" sz="1400" kern="1200" dirty="0"/>
        </a:p>
        <a:p>
          <a:pPr marL="114300" lvl="1" indent="-114300" algn="l" defTabSz="622300">
            <a:lnSpc>
              <a:spcPct val="90000"/>
            </a:lnSpc>
            <a:spcBef>
              <a:spcPct val="0"/>
            </a:spcBef>
            <a:spcAft>
              <a:spcPct val="15000"/>
            </a:spcAft>
            <a:buChar char="•"/>
          </a:pPr>
          <a:r>
            <a:rPr lang="de-DE" sz="1400" kern="1200"/>
            <a:t>11:15 – 12:00 Theorie zu SDGs</a:t>
          </a:r>
          <a:endParaRPr lang="de-DE" sz="1400" kern="1200" dirty="0"/>
        </a:p>
        <a:p>
          <a:pPr marL="114300" lvl="1" indent="-114300" algn="l" defTabSz="622300">
            <a:lnSpc>
              <a:spcPct val="90000"/>
            </a:lnSpc>
            <a:spcBef>
              <a:spcPct val="0"/>
            </a:spcBef>
            <a:spcAft>
              <a:spcPct val="15000"/>
            </a:spcAft>
            <a:buChar char="•"/>
          </a:pPr>
          <a:r>
            <a:rPr lang="de-DE" sz="1400" kern="1200"/>
            <a:t>12:00 – 13:00 Interaktiv: Mitigation und Adaptation</a:t>
          </a:r>
          <a:endParaRPr lang="de-DE" sz="1400" kern="1200" dirty="0"/>
        </a:p>
        <a:p>
          <a:pPr marL="114300" lvl="1" indent="-114300" algn="l" defTabSz="622300">
            <a:lnSpc>
              <a:spcPct val="90000"/>
            </a:lnSpc>
            <a:spcBef>
              <a:spcPct val="0"/>
            </a:spcBef>
            <a:spcAft>
              <a:spcPct val="15000"/>
            </a:spcAft>
            <a:buChar char="•"/>
          </a:pPr>
          <a:r>
            <a:rPr lang="de-DE" sz="1400" kern="1200"/>
            <a:t>13:00 – 14:00 Mittagspause</a:t>
          </a:r>
          <a:endParaRPr lang="de-DE" sz="1400" kern="1200" dirty="0"/>
        </a:p>
        <a:p>
          <a:pPr marL="114300" lvl="1" indent="-114300" algn="l" defTabSz="622300">
            <a:lnSpc>
              <a:spcPct val="90000"/>
            </a:lnSpc>
            <a:spcBef>
              <a:spcPct val="0"/>
            </a:spcBef>
            <a:spcAft>
              <a:spcPct val="15000"/>
            </a:spcAft>
            <a:buChar char="•"/>
          </a:pPr>
          <a:r>
            <a:rPr lang="de-DE" sz="1400" kern="1200" dirty="0"/>
            <a:t>14:00 – 15:00 Interaktiv: Klimaanpassung in Siedlungsgemeinschaften</a:t>
          </a:r>
        </a:p>
      </dsp:txBody>
      <dsp:txXfrm>
        <a:off x="0" y="2027810"/>
        <a:ext cx="10515600" cy="1764000"/>
      </dsp:txXfrm>
    </dsp:sp>
    <dsp:sp modelId="{3B03C160-25C4-4A31-9AFD-FD235E71C67E}">
      <dsp:nvSpPr>
        <dsp:cNvPr id="0" name=""/>
        <dsp:cNvSpPr/>
      </dsp:nvSpPr>
      <dsp:spPr>
        <a:xfrm>
          <a:off x="525780" y="1821170"/>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de-DE" sz="1400" kern="1200"/>
            <a:t>Fahrplan:</a:t>
          </a:r>
          <a:endParaRPr lang="de-DE" sz="1400" kern="1200" dirty="0"/>
        </a:p>
      </dsp:txBody>
      <dsp:txXfrm>
        <a:off x="545955" y="1841345"/>
        <a:ext cx="732057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4031781-EF90-4247-56F8-DFB3A326C911}"/>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9E61C19-C4E9-67BD-E5CA-204EAB2519BE}"/>
              </a:ext>
            </a:extLst>
          </p:cNvPr>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endParaRPr lang="de-DE"/>
          </a:p>
        </p:txBody>
      </p:sp>
      <p:sp>
        <p:nvSpPr>
          <p:cNvPr id="4" name="Fußzeilenplatzhalter 3">
            <a:extLst>
              <a:ext uri="{FF2B5EF4-FFF2-40B4-BE49-F238E27FC236}">
                <a16:creationId xmlns:a16="http://schemas.microsoft.com/office/drawing/2014/main" id="{406F16A2-31BE-65CD-F953-56866C76A7E6}"/>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02A6E4B8-D0DF-AF96-CDDA-FA3BC136CDAC}"/>
              </a:ext>
            </a:extLst>
          </p:cNvPr>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41E64695-E5DB-440D-B28D-425C355D7E08}" type="slidenum">
              <a:rPr lang="de-DE" smtClean="0"/>
              <a:t>‹Nr.›</a:t>
            </a:fld>
            <a:endParaRPr lang="de-DE"/>
          </a:p>
        </p:txBody>
      </p:sp>
    </p:spTree>
    <p:extLst>
      <p:ext uri="{BB962C8B-B14F-4D97-AF65-F5344CB8AC3E}">
        <p14:creationId xmlns:p14="http://schemas.microsoft.com/office/powerpoint/2010/main" val="1157333702"/>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endParaRPr lang="en-US"/>
          </a:p>
        </p:txBody>
      </p:sp>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89347C13-5F98-439F-8CE0-85E7DD68724F}" type="slidenum">
              <a:rPr lang="en-US" smtClean="0"/>
              <a:t>‹Nr.›</a:t>
            </a:fld>
            <a:endParaRPr lang="en-US"/>
          </a:p>
        </p:txBody>
      </p:sp>
    </p:spTree>
    <p:extLst>
      <p:ext uri="{BB962C8B-B14F-4D97-AF65-F5344CB8AC3E}">
        <p14:creationId xmlns:p14="http://schemas.microsoft.com/office/powerpoint/2010/main" val="261986405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5" name="Datumsplatzhalter 4">
            <a:extLst>
              <a:ext uri="{FF2B5EF4-FFF2-40B4-BE49-F238E27FC236}">
                <a16:creationId xmlns:a16="http://schemas.microsoft.com/office/drawing/2014/main" id="{04A262E8-D6ED-9E4D-4135-63F790D649A2}"/>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053888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6382F702-A0FE-968C-4879-8F6B4ABEB77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217692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64D621C1-130A-B8B6-3C0F-73931899E74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29985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873A6878-F9ED-1C3D-BB86-E0C83A483D1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377378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300" dirty="0"/>
              <a:t>Agreed by the 193 Member States of the UN, the proposed Agenda, entitled “Transforming Our World: 2030 Agenda for Sustainable Development,” consists of a Declaration, 17 Sustainable Development Goals and 169 targets, a section on means of implementation and renewed global partnership, and a framework for review and follow-up.</a:t>
            </a:r>
          </a:p>
          <a:p>
            <a:endParaRPr lang="en-US" sz="1300" dirty="0"/>
          </a:p>
          <a:p>
            <a:r>
              <a:rPr lang="de-DE" dirty="0"/>
              <a:t>https://www.diplomatic-council.org/node/296</a:t>
            </a:r>
          </a:p>
        </p:txBody>
      </p:sp>
      <p:sp>
        <p:nvSpPr>
          <p:cNvPr id="5" name="Datumsplatzhalter 4">
            <a:extLst>
              <a:ext uri="{FF2B5EF4-FFF2-40B4-BE49-F238E27FC236}">
                <a16:creationId xmlns:a16="http://schemas.microsoft.com/office/drawing/2014/main" id="{C6366551-7C05-E4A9-CDBD-F1A4D5FD33D5}"/>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83876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One</a:t>
            </a:r>
            <a:r>
              <a:rPr lang="de-DE" dirty="0"/>
              <a:t> </a:t>
            </a:r>
            <a:r>
              <a:rPr lang="de-DE" dirty="0" err="1"/>
              <a:t>can</a:t>
            </a:r>
            <a:r>
              <a:rPr lang="de-DE" dirty="0"/>
              <a:t> find </a:t>
            </a:r>
            <a:r>
              <a:rPr lang="de-DE" dirty="0" err="1"/>
              <a:t>these</a:t>
            </a:r>
            <a:r>
              <a:rPr lang="de-DE" dirty="0"/>
              <a:t> </a:t>
            </a:r>
            <a:r>
              <a:rPr lang="de-DE" dirty="0" err="1"/>
              <a:t>three</a:t>
            </a:r>
            <a:r>
              <a:rPr lang="de-DE" dirty="0"/>
              <a:t> </a:t>
            </a:r>
            <a:r>
              <a:rPr lang="de-DE" dirty="0" err="1"/>
              <a:t>dimensions</a:t>
            </a:r>
            <a:r>
              <a:rPr lang="de-DE" dirty="0"/>
              <a:t> also </a:t>
            </a:r>
            <a:r>
              <a:rPr lang="de-DE" dirty="0" err="1"/>
              <a:t>within</a:t>
            </a:r>
            <a:r>
              <a:rPr lang="de-DE" dirty="0"/>
              <a:t> the Sustainable Development </a:t>
            </a:r>
            <a:r>
              <a:rPr lang="de-DE" dirty="0" err="1"/>
              <a:t>goals</a:t>
            </a:r>
            <a:r>
              <a:rPr lang="de-DE" dirty="0"/>
              <a:t> </a:t>
            </a:r>
            <a:r>
              <a:rPr lang="de-DE" dirty="0" err="1"/>
              <a:t>which</a:t>
            </a:r>
            <a:r>
              <a:rPr lang="de-DE" dirty="0"/>
              <a:t> </a:t>
            </a:r>
            <a:r>
              <a:rPr lang="de-DE" dirty="0" err="1"/>
              <a:t>have</a:t>
            </a:r>
            <a:r>
              <a:rPr lang="de-DE" dirty="0"/>
              <a:t> </a:t>
            </a:r>
            <a:r>
              <a:rPr lang="de-DE" dirty="0" err="1"/>
              <a:t>been</a:t>
            </a:r>
            <a:r>
              <a:rPr lang="de-DE" dirty="0"/>
              <a:t> </a:t>
            </a:r>
            <a:r>
              <a:rPr lang="de-DE" dirty="0" err="1"/>
              <a:t>adopted</a:t>
            </a:r>
            <a:r>
              <a:rPr lang="de-DE" dirty="0"/>
              <a:t> </a:t>
            </a:r>
            <a:r>
              <a:rPr lang="de-DE" dirty="0" err="1"/>
              <a:t>by</a:t>
            </a:r>
            <a:r>
              <a:rPr lang="de-DE" dirty="0"/>
              <a:t> all United Nations </a:t>
            </a:r>
            <a:r>
              <a:rPr lang="de-DE" dirty="0" err="1"/>
              <a:t>Menber</a:t>
            </a:r>
            <a:r>
              <a:rPr lang="de-DE" dirty="0"/>
              <a:t> States in 2015. </a:t>
            </a:r>
          </a:p>
          <a:p>
            <a:endParaRPr lang="de-DE" dirty="0"/>
          </a:p>
          <a:p>
            <a:r>
              <a:rPr lang="de-DE" dirty="0" err="1"/>
              <a:t>According</a:t>
            </a:r>
            <a:r>
              <a:rPr lang="de-DE" dirty="0"/>
              <a:t> to the UN the SDG </a:t>
            </a:r>
            <a:r>
              <a:rPr lang="de-DE" dirty="0" err="1"/>
              <a:t>are</a:t>
            </a:r>
            <a:r>
              <a:rPr lang="de-DE" dirty="0"/>
              <a:t> </a:t>
            </a:r>
            <a:r>
              <a:rPr lang="de-DE" dirty="0" err="1"/>
              <a:t>integrated</a:t>
            </a:r>
            <a:r>
              <a:rPr lang="de-DE" dirty="0"/>
              <a:t> and </a:t>
            </a:r>
            <a:r>
              <a:rPr lang="de-DE" dirty="0" err="1"/>
              <a:t>indivisible</a:t>
            </a:r>
            <a:r>
              <a:rPr lang="de-DE" dirty="0"/>
              <a:t> and </a:t>
            </a:r>
            <a:r>
              <a:rPr lang="de-DE" dirty="0" err="1"/>
              <a:t>balance</a:t>
            </a:r>
            <a:r>
              <a:rPr lang="de-DE" dirty="0"/>
              <a:t> the </a:t>
            </a:r>
            <a:r>
              <a:rPr lang="de-DE" dirty="0" err="1"/>
              <a:t>three</a:t>
            </a:r>
            <a:r>
              <a:rPr lang="de-DE" dirty="0"/>
              <a:t> </a:t>
            </a:r>
            <a:r>
              <a:rPr lang="de-DE" dirty="0" err="1"/>
              <a:t>dimensions</a:t>
            </a:r>
            <a:r>
              <a:rPr lang="de-DE" dirty="0"/>
              <a:t> of sustainable </a:t>
            </a:r>
            <a:r>
              <a:rPr lang="de-DE" dirty="0" err="1"/>
              <a:t>development</a:t>
            </a:r>
            <a:r>
              <a:rPr lang="de-DE" dirty="0"/>
              <a:t>: </a:t>
            </a:r>
          </a:p>
          <a:p>
            <a:pPr marL="171450" indent="-171450">
              <a:buFont typeface="Arial" panose="020B0604020202020204" pitchFamily="34" charset="0"/>
              <a:buChar char="•"/>
            </a:pPr>
            <a:r>
              <a:rPr lang="de-DE" dirty="0"/>
              <a:t>social = </a:t>
            </a:r>
            <a:r>
              <a:rPr lang="de-DE" dirty="0" err="1"/>
              <a:t>people</a:t>
            </a:r>
            <a:endParaRPr lang="de-DE" dirty="0"/>
          </a:p>
          <a:p>
            <a:pPr marL="628650" lvl="1" indent="-171450">
              <a:buFont typeface="Arial" panose="020B0604020202020204" pitchFamily="34" charset="0"/>
              <a:buChar char="•"/>
            </a:pPr>
            <a:r>
              <a:rPr lang="de-DE" dirty="0"/>
              <a:t>Goals 1, 2, 3, 4 and 5</a:t>
            </a:r>
          </a:p>
          <a:p>
            <a:pPr marL="171450" indent="-171450">
              <a:buFont typeface="Arial" panose="020B0604020202020204" pitchFamily="34" charset="0"/>
              <a:buChar char="•"/>
            </a:pPr>
            <a:r>
              <a:rPr lang="de-DE" dirty="0"/>
              <a:t>economic = </a:t>
            </a:r>
            <a:r>
              <a:rPr lang="de-DE" dirty="0" err="1"/>
              <a:t>prosperity</a:t>
            </a:r>
            <a:r>
              <a:rPr lang="de-DE" dirty="0"/>
              <a:t> </a:t>
            </a:r>
          </a:p>
          <a:p>
            <a:pPr marL="628650" lvl="1" indent="-171450">
              <a:buFont typeface="Arial" panose="020B0604020202020204" pitchFamily="34" charset="0"/>
              <a:buChar char="•"/>
            </a:pPr>
            <a:r>
              <a:rPr lang="de-DE" dirty="0"/>
              <a:t>Goals  7, 8, 9, 10 and 11</a:t>
            </a:r>
          </a:p>
          <a:p>
            <a:pPr marL="171450" indent="-171450">
              <a:buFont typeface="Arial" panose="020B0604020202020204" pitchFamily="34" charset="0"/>
              <a:buChar char="•"/>
            </a:pPr>
            <a:r>
              <a:rPr lang="de-DE" dirty="0"/>
              <a:t>environmental = planet</a:t>
            </a:r>
          </a:p>
          <a:p>
            <a:pPr marL="628650" lvl="1" indent="-171450">
              <a:buFont typeface="Arial" panose="020B0604020202020204" pitchFamily="34" charset="0"/>
              <a:buChar char="•"/>
            </a:pPr>
            <a:r>
              <a:rPr lang="de-DE" dirty="0"/>
              <a:t>Goals 6, 12, 13, 14, 15</a:t>
            </a:r>
          </a:p>
          <a:p>
            <a:endParaRPr lang="de-DE" dirty="0"/>
          </a:p>
          <a:p>
            <a:r>
              <a:rPr lang="de-DE" dirty="0"/>
              <a:t>Goal 16 (Peace and Justice) and Goal 17 (Partnership </a:t>
            </a:r>
            <a:r>
              <a:rPr lang="de-DE" dirty="0" err="1"/>
              <a:t>for</a:t>
            </a:r>
            <a:r>
              <a:rPr lang="de-DE" dirty="0"/>
              <a:t> the Goals) highlight the </a:t>
            </a:r>
            <a:r>
              <a:rPr lang="de-DE" dirty="0" err="1"/>
              <a:t>importance</a:t>
            </a:r>
            <a:r>
              <a:rPr lang="de-DE" dirty="0"/>
              <a:t> of Peace and </a:t>
            </a:r>
            <a:r>
              <a:rPr lang="de-DE" dirty="0" err="1"/>
              <a:t>Parntershipd</a:t>
            </a:r>
            <a:r>
              <a:rPr lang="de-DE" dirty="0"/>
              <a:t>, </a:t>
            </a:r>
            <a:r>
              <a:rPr lang="de-DE" dirty="0" err="1"/>
              <a:t>wherease</a:t>
            </a:r>
            <a:r>
              <a:rPr lang="de-DE" dirty="0"/>
              <a:t> the </a:t>
            </a:r>
            <a:r>
              <a:rPr lang="de-DE" dirty="0" err="1"/>
              <a:t>could</a:t>
            </a:r>
            <a:r>
              <a:rPr lang="de-DE" dirty="0"/>
              <a:t> also </a:t>
            </a:r>
            <a:r>
              <a:rPr lang="de-DE" dirty="0" err="1"/>
              <a:t>be</a:t>
            </a:r>
            <a:r>
              <a:rPr lang="de-DE" dirty="0"/>
              <a:t> </a:t>
            </a:r>
            <a:r>
              <a:rPr lang="de-DE" dirty="0" err="1"/>
              <a:t>included</a:t>
            </a:r>
            <a:r>
              <a:rPr lang="de-DE" dirty="0"/>
              <a:t> </a:t>
            </a:r>
            <a:r>
              <a:rPr lang="de-DE" dirty="0" err="1"/>
              <a:t>into</a:t>
            </a:r>
            <a:r>
              <a:rPr lang="de-DE" dirty="0"/>
              <a:t> the social </a:t>
            </a:r>
            <a:r>
              <a:rPr lang="de-DE" dirty="0" err="1"/>
              <a:t>dimension</a:t>
            </a:r>
            <a:r>
              <a:rPr lang="de-DE" dirty="0"/>
              <a:t>. </a:t>
            </a:r>
          </a:p>
          <a:p>
            <a:pPr marL="628650" lvl="1" indent="-171450">
              <a:buFont typeface="Arial" panose="020B0604020202020204" pitchFamily="34" charset="0"/>
              <a:buChar char="•"/>
            </a:pPr>
            <a:endParaRPr lang="de-DE" dirty="0"/>
          </a:p>
          <a:p>
            <a:pPr marL="628650" lvl="1" indent="-171450">
              <a:buFont typeface="Arial" panose="020B0604020202020204" pitchFamily="34" charset="0"/>
              <a:buChar char="•"/>
            </a:pPr>
            <a:endParaRPr lang="de-DE" dirty="0"/>
          </a:p>
          <a:p>
            <a:pPr marL="628650" lvl="1" indent="-171450">
              <a:buFont typeface="Arial" panose="020B0604020202020204" pitchFamily="34" charset="0"/>
              <a:buChar char="•"/>
            </a:pPr>
            <a:endParaRPr lang="de-DE" dirty="0"/>
          </a:p>
          <a:p>
            <a:pPr marL="628650" lvl="1" indent="-171450">
              <a:buFont typeface="Arial" panose="020B0604020202020204" pitchFamily="34" charset="0"/>
              <a:buChar char="•"/>
            </a:pPr>
            <a:endParaRPr lang="de-DE" dirty="0"/>
          </a:p>
          <a:p>
            <a:endParaRPr lang="de-DE" dirty="0"/>
          </a:p>
        </p:txBody>
      </p:sp>
      <p:sp>
        <p:nvSpPr>
          <p:cNvPr id="4" name="Foliennummernplatzhalter 3"/>
          <p:cNvSpPr>
            <a:spLocks noGrp="1"/>
          </p:cNvSpPr>
          <p:nvPr>
            <p:ph type="sldNum" sz="quarter" idx="5"/>
          </p:nvPr>
        </p:nvSpPr>
        <p:spPr/>
        <p:txBody>
          <a:bodyPr/>
          <a:lstStyle/>
          <a:p>
            <a:fld id="{ADA49375-EFE9-4699-A7F1-65D8CED4CE35}" type="slidenum">
              <a:rPr lang="de-DE" smtClean="0"/>
              <a:t>14</a:t>
            </a:fld>
            <a:endParaRPr lang="de-DE"/>
          </a:p>
        </p:txBody>
      </p:sp>
    </p:spTree>
    <p:extLst>
      <p:ext uri="{BB962C8B-B14F-4D97-AF65-F5344CB8AC3E}">
        <p14:creationId xmlns:p14="http://schemas.microsoft.com/office/powerpoint/2010/main" val="1117072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4A050E00-E06C-9DB6-36EE-725F942BB36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876243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300" dirty="0"/>
              <a:t>Wir steuern auf 2.7 ° zu</a:t>
            </a:r>
          </a:p>
          <a:p>
            <a:endParaRPr lang="de-DE" sz="1300" dirty="0"/>
          </a:p>
          <a:p>
            <a:pPr marL="247688" indent="-247688">
              <a:buAutoNum type="arabicParenBoth"/>
            </a:pPr>
            <a:r>
              <a:rPr lang="de-DE" sz="1300" dirty="0"/>
              <a:t>Schon die heutigen Temperaturen </a:t>
            </a:r>
            <a:r>
              <a:rPr lang="de-DE" sz="1300" dirty="0" err="1"/>
              <a:t>übersteigen</a:t>
            </a:r>
            <a:r>
              <a:rPr lang="de-DE" sz="1300" dirty="0"/>
              <a:t> den Erfahrungsbereich des </a:t>
            </a:r>
            <a:r>
              <a:rPr lang="de-DE" sz="1300" dirty="0" err="1"/>
              <a:t>Holozäns</a:t>
            </a:r>
            <a:r>
              <a:rPr lang="de-DE" sz="1300" dirty="0"/>
              <a:t> und damit der gesamten Zivilisationsgeschichte des Menschen, seit er die Landwirtschaft entwickelte und sesshaft wurde. </a:t>
            </a:r>
          </a:p>
          <a:p>
            <a:pPr marL="247688" indent="-247688">
              <a:buAutoNum type="arabicParenBoth"/>
            </a:pPr>
            <a:r>
              <a:rPr lang="de-DE" sz="1300" dirty="0"/>
              <a:t>Die moderne globale </a:t>
            </a:r>
            <a:r>
              <a:rPr lang="de-DE" sz="1300" dirty="0" err="1"/>
              <a:t>Erwärmung</a:t>
            </a:r>
            <a:r>
              <a:rPr lang="de-DE" sz="1300" dirty="0"/>
              <a:t> ist etwa zehn Mal schneller als die </a:t>
            </a:r>
            <a:r>
              <a:rPr lang="de-DE" sz="1300" dirty="0" err="1"/>
              <a:t>natürliche</a:t>
            </a:r>
            <a:r>
              <a:rPr lang="de-DE" sz="1300" dirty="0"/>
              <a:t> </a:t>
            </a:r>
            <a:r>
              <a:rPr lang="de-DE" sz="1300" dirty="0" err="1"/>
              <a:t>Erwärmung</a:t>
            </a:r>
            <a:r>
              <a:rPr lang="de-DE" sz="1300" dirty="0"/>
              <a:t> von der Eiszeit ins </a:t>
            </a:r>
            <a:r>
              <a:rPr lang="de-DE" sz="1300" dirty="0" err="1"/>
              <a:t>Holozän</a:t>
            </a:r>
            <a:r>
              <a:rPr lang="de-DE" sz="1300" dirty="0"/>
              <a:t>, was eine Anpassung massiv erschwert. </a:t>
            </a:r>
          </a:p>
          <a:p>
            <a:r>
              <a:rPr lang="de-DE" sz="1300" dirty="0"/>
              <a:t>(3) Die moderne </a:t>
            </a:r>
            <a:r>
              <a:rPr lang="de-DE" sz="1300" dirty="0" err="1"/>
              <a:t>Erwärmung</a:t>
            </a:r>
            <a:r>
              <a:rPr lang="de-DE" sz="1300" dirty="0"/>
              <a:t> wird zehntausende Jahre anhalten – es sei denn, es gelingt, aktiv gigantische Mengen an Kohlendioxid wieder aus der </a:t>
            </a:r>
            <a:r>
              <a:rPr lang="de-DE" sz="1300" dirty="0" err="1"/>
              <a:t>Atmosphäre</a:t>
            </a:r>
            <a:r>
              <a:rPr lang="de-DE" sz="1300" dirty="0"/>
              <a:t> herauszuholen.</a:t>
            </a:r>
          </a:p>
          <a:p>
            <a:endParaRPr lang="de-DE" sz="1300" dirty="0"/>
          </a:p>
          <a:p>
            <a:r>
              <a:rPr lang="de-DE" sz="1300" dirty="0"/>
              <a:t>Heute: 1,1: 3° wären fast das doppelte aber die Folgen wären schlimmer</a:t>
            </a:r>
          </a:p>
          <a:p>
            <a:endParaRPr lang="de-DE" sz="1300" dirty="0"/>
          </a:p>
          <a:p>
            <a:r>
              <a:rPr lang="de-DE" sz="1300" dirty="0"/>
              <a:t>Man muss 3 </a:t>
            </a:r>
            <a:r>
              <a:rPr lang="de-DE" sz="1300" dirty="0" err="1"/>
              <a:t>Mio</a:t>
            </a:r>
            <a:r>
              <a:rPr lang="de-DE" sz="1300" dirty="0"/>
              <a:t> Jahre zurück gehen, da hatte die Erde auch 3°, unsere Vorfahren lebten da noch auf Bäumen, wir darauf evolutionär nicht angepasst.</a:t>
            </a:r>
            <a:endParaRPr lang="de-DE" dirty="0"/>
          </a:p>
        </p:txBody>
      </p:sp>
      <p:sp>
        <p:nvSpPr>
          <p:cNvPr id="5" name="Datumsplatzhalter 4">
            <a:extLst>
              <a:ext uri="{FF2B5EF4-FFF2-40B4-BE49-F238E27FC236}">
                <a16:creationId xmlns:a16="http://schemas.microsoft.com/office/drawing/2014/main" id="{717BD994-73E0-E0D8-017A-A94EB5E23FA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200489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300" dirty="0"/>
              <a:t>Hitze: In Katar dürfen seit Mai 2021 Arbeiter im Sommer zwischen 10 und 15.30 Uhr nicht mehr im Freien arbeiten.</a:t>
            </a:r>
          </a:p>
          <a:p>
            <a:endParaRPr lang="de-DE" sz="1300" dirty="0"/>
          </a:p>
          <a:p>
            <a:pPr defTabSz="990752">
              <a:defRPr/>
            </a:pPr>
            <a:r>
              <a:rPr lang="de-DE" sz="1300" dirty="0"/>
              <a:t>Extremniederschläge &amp; Dürren: Die Fähigkeit des Atmosphäre Wasserdampf aufzunehmen wächst exponentiell mit der T,  die Verdunstungsrate von den Ozeanen steigt um rund 3 Prozent pro Grad</a:t>
            </a:r>
          </a:p>
          <a:p>
            <a:pPr defTabSz="990752">
              <a:defRPr/>
            </a:pPr>
            <a:endParaRPr lang="de-DE" sz="1300" dirty="0"/>
          </a:p>
          <a:p>
            <a:pPr defTabSz="990752">
              <a:defRPr/>
            </a:pPr>
            <a:r>
              <a:rPr lang="de-DE" sz="1300" dirty="0"/>
              <a:t>Tropische Wirbelstürme: Die Erderwärmung lädt tropische Wirbelstürme mit zusätzlicher Energie auf – denn ihre Zerstörungskraft ziehen diese Stürme aus der im oberen Ozean gespeicherten Wärmeenergie</a:t>
            </a:r>
          </a:p>
          <a:p>
            <a:pPr defTabSz="990752">
              <a:defRPr/>
            </a:pPr>
            <a:r>
              <a:rPr lang="de-DE" sz="1300" dirty="0"/>
              <a:t>Ebenfalls unstrittig ist, dass der steigende Meeresspiegel durch die Erderhitzung die Sturmfluten verschlimmert, die durch Tropen- oder andere Stürme verursacht werden.</a:t>
            </a:r>
          </a:p>
          <a:p>
            <a:pPr defTabSz="990752">
              <a:defRPr/>
            </a:pPr>
            <a:endParaRPr lang="de-DE" sz="1300" dirty="0"/>
          </a:p>
          <a:p>
            <a:pPr defTabSz="990752">
              <a:defRPr/>
            </a:pPr>
            <a:r>
              <a:rPr lang="de-DE" sz="1300" dirty="0"/>
              <a:t>Meeresspiegel und Eisschilde: Die derzeit vorhandenen Kontinentaleismassen, vor allem in der Antarktis und Grönland, sind derart groß, dass sie genug Wasser für 65 Meter globalen Meeresspiegelanstieg liefern können</a:t>
            </a:r>
          </a:p>
          <a:p>
            <a:pPr defTabSz="990752">
              <a:defRPr/>
            </a:pPr>
            <a:endParaRPr lang="de-DE" sz="1300" dirty="0"/>
          </a:p>
          <a:p>
            <a:endParaRPr lang="de-DE" sz="1300" dirty="0"/>
          </a:p>
          <a:p>
            <a:endParaRPr lang="de-DE" dirty="0"/>
          </a:p>
        </p:txBody>
      </p:sp>
      <p:sp>
        <p:nvSpPr>
          <p:cNvPr id="5" name="Datumsplatzhalter 4">
            <a:extLst>
              <a:ext uri="{FF2B5EF4-FFF2-40B4-BE49-F238E27FC236}">
                <a16:creationId xmlns:a16="http://schemas.microsoft.com/office/drawing/2014/main" id="{1E5F68AB-1F97-DE36-0B84-CF701179AFBF}"/>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054659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D1190150-E73E-9AD4-18F6-2897CD6154C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080157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44B490E6-FCE1-39C1-43CD-5D023FF410DB}"/>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178238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187362CC-4883-7C07-7A99-188464FB7E97}"/>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271688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Anschlussfragen:</a:t>
            </a:r>
          </a:p>
          <a:p>
            <a:pPr marL="247688" indent="-247688">
              <a:buAutoNum type="arabicPeriod"/>
            </a:pPr>
            <a:r>
              <a:rPr lang="de-DE" dirty="0"/>
              <a:t>Schnittmenge: </a:t>
            </a:r>
          </a:p>
          <a:p>
            <a:r>
              <a:rPr lang="de-DE" dirty="0"/>
              <a:t>Grüne Städte</a:t>
            </a:r>
          </a:p>
          <a:p>
            <a:r>
              <a:rPr lang="de-DE" dirty="0"/>
              <a:t>Wassereinsparungen</a:t>
            </a:r>
          </a:p>
          <a:p>
            <a:r>
              <a:rPr lang="de-DE" dirty="0"/>
              <a:t>Bildung (Ingenieure ausbilden,</a:t>
            </a:r>
            <a:r>
              <a:rPr lang="de-DE" baseline="0" dirty="0"/>
              <a:t> die beides machen können; Aufmerksam-machen hilft zu </a:t>
            </a:r>
            <a:r>
              <a:rPr lang="de-DE" baseline="0" dirty="0" err="1"/>
              <a:t>mitigaten</a:t>
            </a:r>
            <a:r>
              <a:rPr lang="de-DE" baseline="0" dirty="0"/>
              <a:t> und </a:t>
            </a:r>
            <a:r>
              <a:rPr lang="de-DE" baseline="0" dirty="0" err="1"/>
              <a:t>adapten</a:t>
            </a:r>
            <a:r>
              <a:rPr lang="de-DE" baseline="0" dirty="0"/>
              <a:t>), </a:t>
            </a:r>
            <a:endParaRPr lang="de-DE" dirty="0"/>
          </a:p>
          <a:p>
            <a:r>
              <a:rPr lang="de-DE" dirty="0"/>
              <a:t>2. Sollen wir </a:t>
            </a:r>
            <a:r>
              <a:rPr lang="de-DE" dirty="0" err="1"/>
              <a:t>Mitigaten</a:t>
            </a:r>
            <a:r>
              <a:rPr lang="de-DE" dirty="0"/>
              <a:t> oder </a:t>
            </a:r>
            <a:r>
              <a:rPr lang="de-DE" dirty="0" err="1"/>
              <a:t>Adapten</a:t>
            </a:r>
            <a:r>
              <a:rPr lang="de-DE" dirty="0"/>
              <a:t>? </a:t>
            </a:r>
          </a:p>
        </p:txBody>
      </p:sp>
      <p:sp>
        <p:nvSpPr>
          <p:cNvPr id="5" name="Datumsplatzhalter 4">
            <a:extLst>
              <a:ext uri="{FF2B5EF4-FFF2-40B4-BE49-F238E27FC236}">
                <a16:creationId xmlns:a16="http://schemas.microsoft.com/office/drawing/2014/main" id="{40E4D534-ACD5-FF38-50F4-36F4E9EA0BA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6806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DD32C006-0E26-C655-B01C-92473B6CB235}"/>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133127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224C87A8-5BE7-60EA-C95C-713FE0B6E13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131315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dirty="0"/>
              <a:t>Beispiel: </a:t>
            </a:r>
          </a:p>
          <a:p>
            <a:pPr lvl="0"/>
            <a:r>
              <a:rPr lang="de-DE" dirty="0"/>
              <a:t>Nutzung von Klimaanlagen zur Kühlung in Hitzesommern </a:t>
            </a:r>
          </a:p>
          <a:p>
            <a:pPr lvl="0"/>
            <a:r>
              <a:rPr lang="de-DE" dirty="0"/>
              <a:t>Konkurrierende Raumnutzungsansprüche in Ballungsgebieten: Verringerung des Wärmeinseleffektes durch möglichst lockere Bebauung mit hohem Freiflächenanteil und offen gehaltenen Frischluftschneisen vs. kompakte Siedlungsweise (verkehrs- und energieoptimiert)</a:t>
            </a:r>
          </a:p>
          <a:p>
            <a:endParaRPr lang="de-DE" dirty="0"/>
          </a:p>
        </p:txBody>
      </p:sp>
      <p:sp>
        <p:nvSpPr>
          <p:cNvPr id="5" name="Datumsplatzhalter 4">
            <a:extLst>
              <a:ext uri="{FF2B5EF4-FFF2-40B4-BE49-F238E27FC236}">
                <a16:creationId xmlns:a16="http://schemas.microsoft.com/office/drawing/2014/main" id="{D00B3857-95A1-5667-E731-0DA6ED18775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007567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B319BCDC-7C21-2A76-12A7-5D53BA5CAA92}"/>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240113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300" dirty="0"/>
              <a:t>Nadelwälder verringern durch hohe Verdunstungsraten die Grundwasserneubildung und tragen somit zur Trockenheit bei</a:t>
            </a:r>
            <a:endParaRPr lang="de-DE" dirty="0"/>
          </a:p>
        </p:txBody>
      </p:sp>
      <p:sp>
        <p:nvSpPr>
          <p:cNvPr id="5" name="Datumsplatzhalter 4">
            <a:extLst>
              <a:ext uri="{FF2B5EF4-FFF2-40B4-BE49-F238E27FC236}">
                <a16:creationId xmlns:a16="http://schemas.microsoft.com/office/drawing/2014/main" id="{BDAEEA43-1AB3-46BA-8354-05676907508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675255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Datumsplatzhalter 4">
            <a:extLst>
              <a:ext uri="{FF2B5EF4-FFF2-40B4-BE49-F238E27FC236}">
                <a16:creationId xmlns:a16="http://schemas.microsoft.com/office/drawing/2014/main" id="{C973F0BA-9FD1-1D37-A591-158343F77C2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113116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4ABFB-9AF3-4B05-80CA-8A8E828B7B5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B829A45-5834-4EDD-A8DA-7DD41E01D4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98D80BB-9820-44F0-8428-77150C9BF17C}"/>
              </a:ext>
            </a:extLst>
          </p:cNvPr>
          <p:cNvSpPr>
            <a:spLocks noGrp="1"/>
          </p:cNvSpPr>
          <p:nvPr>
            <p:ph type="dt" sz="half" idx="10"/>
          </p:nvPr>
        </p:nvSpPr>
        <p:spPr/>
        <p:txBody>
          <a:bodyPr/>
          <a:lstStyle/>
          <a:p>
            <a:fld id="{68DD3C79-8306-4084-A91C-43131C4302E9}" type="datetime1">
              <a:rPr lang="de-DE" smtClean="0"/>
              <a:t>04.06.2025</a:t>
            </a:fld>
            <a:endParaRPr lang="de-DE" dirty="0"/>
          </a:p>
        </p:txBody>
      </p:sp>
      <p:sp>
        <p:nvSpPr>
          <p:cNvPr id="6" name="Foliennummernplatzhalter 5">
            <a:extLst>
              <a:ext uri="{FF2B5EF4-FFF2-40B4-BE49-F238E27FC236}">
                <a16:creationId xmlns:a16="http://schemas.microsoft.com/office/drawing/2014/main" id="{282B93E0-5DFB-4154-9AD9-120A72528930}"/>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1491608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B0A0-B51F-43AC-B91B-73F1BB520F2E}"/>
              </a:ext>
            </a:extLst>
          </p:cNvPr>
          <p:cNvSpPr>
            <a:spLocks noGrp="1"/>
          </p:cNvSpPr>
          <p:nvPr>
            <p:ph type="title"/>
          </p:nvPr>
        </p:nvSpPr>
        <p:spPr>
          <a:xfrm>
            <a:off x="838200" y="1170094"/>
            <a:ext cx="10515600" cy="1325563"/>
          </a:xfrm>
        </p:spPr>
        <p:txBody>
          <a:bodyPr>
            <a:normAutofit/>
          </a:bodyPr>
          <a:lstStyle>
            <a:lvl1pPr>
              <a:defRPr sz="3600" b="1"/>
            </a:lvl1pPr>
          </a:lstStyle>
          <a:p>
            <a:r>
              <a:rPr lang="de-DE" dirty="0"/>
              <a:t>Mastertitelformat bearbeiten</a:t>
            </a:r>
          </a:p>
        </p:txBody>
      </p:sp>
      <p:sp>
        <p:nvSpPr>
          <p:cNvPr id="3" name="Inhaltsplatzhalter 2">
            <a:extLst>
              <a:ext uri="{FF2B5EF4-FFF2-40B4-BE49-F238E27FC236}">
                <a16:creationId xmlns:a16="http://schemas.microsoft.com/office/drawing/2014/main" id="{55FA8AE8-5552-4436-8B07-D06AA8693135}"/>
              </a:ext>
            </a:extLst>
          </p:cNvPr>
          <p:cNvSpPr>
            <a:spLocks noGrp="1"/>
          </p:cNvSpPr>
          <p:nvPr>
            <p:ph idx="1"/>
          </p:nvPr>
        </p:nvSpPr>
        <p:spPr/>
        <p:txBody>
          <a:bodyPr/>
          <a:lstStyle>
            <a:lvl1pPr>
              <a:defRPr sz="2600"/>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30C9BAD-D87F-46C2-BBE2-952B7523A30D}"/>
              </a:ext>
            </a:extLst>
          </p:cNvPr>
          <p:cNvSpPr>
            <a:spLocks noGrp="1"/>
          </p:cNvSpPr>
          <p:nvPr>
            <p:ph type="dt" sz="half" idx="10"/>
          </p:nvPr>
        </p:nvSpPr>
        <p:spPr/>
        <p:txBody>
          <a:bodyPr/>
          <a:lstStyle/>
          <a:p>
            <a:fld id="{5200F212-1E7A-4A4B-A446-15208BF53D1F}" type="datetime1">
              <a:rPr lang="de-DE" smtClean="0"/>
              <a:t>04.06.2025</a:t>
            </a:fld>
            <a:endParaRPr lang="de-DE" dirty="0"/>
          </a:p>
        </p:txBody>
      </p:sp>
      <p:sp>
        <p:nvSpPr>
          <p:cNvPr id="6" name="Foliennummernplatzhalter 5">
            <a:extLst>
              <a:ext uri="{FF2B5EF4-FFF2-40B4-BE49-F238E27FC236}">
                <a16:creationId xmlns:a16="http://schemas.microsoft.com/office/drawing/2014/main" id="{88045223-8561-4FAB-8A49-19F7404441FE}"/>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3902173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8CCB9-B51D-438E-92D7-47BC4B5E67B9}"/>
              </a:ext>
            </a:extLst>
          </p:cNvPr>
          <p:cNvSpPr>
            <a:spLocks noGrp="1"/>
          </p:cNvSpPr>
          <p:nvPr>
            <p:ph type="title"/>
          </p:nvPr>
        </p:nvSpPr>
        <p:spPr>
          <a:xfrm>
            <a:off x="838200" y="1179512"/>
            <a:ext cx="10515600" cy="1325563"/>
          </a:xfrm>
        </p:spPr>
        <p:txBody>
          <a:bodyPr>
            <a:normAutofit/>
          </a:bodyPr>
          <a:lstStyle>
            <a:lvl1pPr>
              <a:defRPr sz="3200" b="1"/>
            </a:lvl1pPr>
          </a:lstStyle>
          <a:p>
            <a:r>
              <a:rPr lang="de-DE" dirty="0"/>
              <a:t>Mastertitelformat bearbeiten</a:t>
            </a:r>
          </a:p>
        </p:txBody>
      </p:sp>
      <p:sp>
        <p:nvSpPr>
          <p:cNvPr id="3" name="Textplatzhalter 2">
            <a:extLst>
              <a:ext uri="{FF2B5EF4-FFF2-40B4-BE49-F238E27FC236}">
                <a16:creationId xmlns:a16="http://schemas.microsoft.com/office/drawing/2014/main" id="{FD9C8388-9123-48FD-9D8A-2ACFBED232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a:extLst>
              <a:ext uri="{FF2B5EF4-FFF2-40B4-BE49-F238E27FC236}">
                <a16:creationId xmlns:a16="http://schemas.microsoft.com/office/drawing/2014/main" id="{6DD053D2-F695-45A5-854F-A942CE413451}"/>
              </a:ext>
            </a:extLst>
          </p:cNvPr>
          <p:cNvSpPr>
            <a:spLocks noGrp="1"/>
          </p:cNvSpPr>
          <p:nvPr>
            <p:ph sz="half" idx="2"/>
          </p:nvPr>
        </p:nvSpPr>
        <p:spPr>
          <a:xfrm>
            <a:off x="839788" y="2505075"/>
            <a:ext cx="5157787" cy="3684588"/>
          </a:xfrm>
        </p:spPr>
        <p:txBody>
          <a:bodyPr/>
          <a:lstStyle>
            <a:lvl1pPr>
              <a:defRPr sz="2400"/>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a:extLst>
              <a:ext uri="{FF2B5EF4-FFF2-40B4-BE49-F238E27FC236}">
                <a16:creationId xmlns:a16="http://schemas.microsoft.com/office/drawing/2014/main" id="{ED0D7524-4F8E-4BA4-B305-8F78D70E42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a:extLst>
              <a:ext uri="{FF2B5EF4-FFF2-40B4-BE49-F238E27FC236}">
                <a16:creationId xmlns:a16="http://schemas.microsoft.com/office/drawing/2014/main" id="{2E97B3E0-EFAC-401C-ACDE-FFAC70F0D8E8}"/>
              </a:ext>
            </a:extLst>
          </p:cNvPr>
          <p:cNvSpPr>
            <a:spLocks noGrp="1"/>
          </p:cNvSpPr>
          <p:nvPr>
            <p:ph sz="quarter" idx="4"/>
          </p:nvPr>
        </p:nvSpPr>
        <p:spPr>
          <a:xfrm>
            <a:off x="6172200" y="2505075"/>
            <a:ext cx="5183188" cy="3684588"/>
          </a:xfrm>
        </p:spPr>
        <p:txBody>
          <a:bodyPr/>
          <a:lstStyle>
            <a:lvl1pPr>
              <a:defRPr sz="2400"/>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6">
            <a:extLst>
              <a:ext uri="{FF2B5EF4-FFF2-40B4-BE49-F238E27FC236}">
                <a16:creationId xmlns:a16="http://schemas.microsoft.com/office/drawing/2014/main" id="{74B18DED-AF67-4294-B430-1B6C8D3B2344}"/>
              </a:ext>
            </a:extLst>
          </p:cNvPr>
          <p:cNvSpPr>
            <a:spLocks noGrp="1"/>
          </p:cNvSpPr>
          <p:nvPr>
            <p:ph type="dt" sz="half" idx="10"/>
          </p:nvPr>
        </p:nvSpPr>
        <p:spPr/>
        <p:txBody>
          <a:bodyPr/>
          <a:lstStyle/>
          <a:p>
            <a:fld id="{293458BE-36E3-4CB5-A097-802242C0465B}" type="datetime1">
              <a:rPr lang="de-DE" smtClean="0"/>
              <a:t>04.06.2025</a:t>
            </a:fld>
            <a:endParaRPr lang="de-DE" dirty="0"/>
          </a:p>
        </p:txBody>
      </p:sp>
      <p:sp>
        <p:nvSpPr>
          <p:cNvPr id="9" name="Foliennummernplatzhalter 8">
            <a:extLst>
              <a:ext uri="{FF2B5EF4-FFF2-40B4-BE49-F238E27FC236}">
                <a16:creationId xmlns:a16="http://schemas.microsoft.com/office/drawing/2014/main" id="{A551EE70-D4BA-431D-878B-E148F5DEA068}"/>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3491193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0B711-95BC-497E-87BB-A1E6F0A04AF8}"/>
              </a:ext>
            </a:extLst>
          </p:cNvPr>
          <p:cNvSpPr>
            <a:spLocks noGrp="1"/>
          </p:cNvSpPr>
          <p:nvPr>
            <p:ph type="title"/>
          </p:nvPr>
        </p:nvSpPr>
        <p:spPr>
          <a:xfrm>
            <a:off x="831850" y="1709739"/>
            <a:ext cx="10515600" cy="1719262"/>
          </a:xfrm>
        </p:spPr>
        <p:txBody>
          <a:bodyPr anchor="b"/>
          <a:lstStyle>
            <a:lvl1pPr>
              <a:defRPr sz="6000"/>
            </a:lvl1pPr>
          </a:lstStyle>
          <a:p>
            <a:r>
              <a:rPr lang="de-DE"/>
              <a:t>Mastertitelformat bearbeiten</a:t>
            </a:r>
          </a:p>
        </p:txBody>
      </p:sp>
      <p:sp>
        <p:nvSpPr>
          <p:cNvPr id="4" name="Datumsplatzhalter 3">
            <a:extLst>
              <a:ext uri="{FF2B5EF4-FFF2-40B4-BE49-F238E27FC236}">
                <a16:creationId xmlns:a16="http://schemas.microsoft.com/office/drawing/2014/main" id="{5EA532AA-C973-4D8C-AD29-0E0AD3D2A053}"/>
              </a:ext>
            </a:extLst>
          </p:cNvPr>
          <p:cNvSpPr>
            <a:spLocks noGrp="1"/>
          </p:cNvSpPr>
          <p:nvPr>
            <p:ph type="dt" sz="half" idx="10"/>
          </p:nvPr>
        </p:nvSpPr>
        <p:spPr/>
        <p:txBody>
          <a:bodyPr/>
          <a:lstStyle/>
          <a:p>
            <a:fld id="{E10D3F2E-D279-4CF0-BC15-81AC3555D80A}" type="datetime1">
              <a:rPr lang="de-DE" smtClean="0"/>
              <a:t>04.06.2025</a:t>
            </a:fld>
            <a:endParaRPr lang="de-DE" dirty="0"/>
          </a:p>
        </p:txBody>
      </p:sp>
      <p:sp>
        <p:nvSpPr>
          <p:cNvPr id="6" name="Foliennummernplatzhalter 5">
            <a:extLst>
              <a:ext uri="{FF2B5EF4-FFF2-40B4-BE49-F238E27FC236}">
                <a16:creationId xmlns:a16="http://schemas.microsoft.com/office/drawing/2014/main" id="{E3FE89DE-3165-43B5-BB74-662C40894242}"/>
              </a:ext>
            </a:extLst>
          </p:cNvPr>
          <p:cNvSpPr>
            <a:spLocks noGrp="1"/>
          </p:cNvSpPr>
          <p:nvPr>
            <p:ph type="sldNum" sz="quarter" idx="12"/>
          </p:nvPr>
        </p:nvSpPr>
        <p:spPr/>
        <p:txBody>
          <a:bodyPr/>
          <a:lstStyle/>
          <a:p>
            <a:fld id="{C28E1489-D732-4896-A53E-DB97F645CDF5}" type="slidenum">
              <a:rPr lang="de-DE" smtClean="0"/>
              <a:t>‹Nr.›</a:t>
            </a:fld>
            <a:endParaRPr lang="de-DE"/>
          </a:p>
        </p:txBody>
      </p:sp>
      <p:sp>
        <p:nvSpPr>
          <p:cNvPr id="3" name="Textplatzhalter 2">
            <a:extLst>
              <a:ext uri="{FF2B5EF4-FFF2-40B4-BE49-F238E27FC236}">
                <a16:creationId xmlns:a16="http://schemas.microsoft.com/office/drawing/2014/main" id="{88CB9386-67D0-4A0B-A176-DAF8B8231C07}"/>
              </a:ext>
            </a:extLst>
          </p:cNvPr>
          <p:cNvSpPr>
            <a:spLocks noGrp="1"/>
          </p:cNvSpPr>
          <p:nvPr>
            <p:ph type="body" idx="1"/>
          </p:nvPr>
        </p:nvSpPr>
        <p:spPr>
          <a:xfrm>
            <a:off x="838200" y="4805265"/>
            <a:ext cx="10509250" cy="128438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329103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47393-772B-4946-9EBB-3CF9BBB226C9}"/>
              </a:ext>
            </a:extLst>
          </p:cNvPr>
          <p:cNvSpPr>
            <a:spLocks noGrp="1"/>
          </p:cNvSpPr>
          <p:nvPr>
            <p:ph type="title"/>
          </p:nvPr>
        </p:nvSpPr>
        <p:spPr>
          <a:xfrm>
            <a:off x="762000" y="910801"/>
            <a:ext cx="10515600" cy="1325563"/>
          </a:xfrm>
        </p:spPr>
        <p:txBody>
          <a:bodyPr>
            <a:normAutofit/>
          </a:bodyPr>
          <a:lstStyle>
            <a:lvl1pPr>
              <a:defRPr sz="3200" b="1"/>
            </a:lvl1pPr>
          </a:lstStyle>
          <a:p>
            <a:r>
              <a:rPr lang="de-DE" dirty="0"/>
              <a:t>Mastertitelformat bearbeiten</a:t>
            </a:r>
          </a:p>
        </p:txBody>
      </p:sp>
      <p:sp>
        <p:nvSpPr>
          <p:cNvPr id="3" name="Inhaltsplatzhalter 2">
            <a:extLst>
              <a:ext uri="{FF2B5EF4-FFF2-40B4-BE49-F238E27FC236}">
                <a16:creationId xmlns:a16="http://schemas.microsoft.com/office/drawing/2014/main" id="{01044432-1D99-4628-87BF-0E99A5E42529}"/>
              </a:ext>
            </a:extLst>
          </p:cNvPr>
          <p:cNvSpPr>
            <a:spLocks noGrp="1"/>
          </p:cNvSpPr>
          <p:nvPr>
            <p:ph sz="half" idx="1"/>
          </p:nvPr>
        </p:nvSpPr>
        <p:spPr>
          <a:xfrm>
            <a:off x="838200" y="1825625"/>
            <a:ext cx="5181600" cy="4351338"/>
          </a:xfrm>
        </p:spPr>
        <p:txBody>
          <a:bodyPr/>
          <a:lstStyle>
            <a:lvl1pPr>
              <a:defRPr sz="2600"/>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DD02F012-780E-4D6B-BCDF-CC3D1B51988F}"/>
              </a:ext>
            </a:extLst>
          </p:cNvPr>
          <p:cNvSpPr>
            <a:spLocks noGrp="1"/>
          </p:cNvSpPr>
          <p:nvPr>
            <p:ph sz="half" idx="2"/>
          </p:nvPr>
        </p:nvSpPr>
        <p:spPr>
          <a:xfrm>
            <a:off x="6172200" y="1825625"/>
            <a:ext cx="5181600" cy="4351338"/>
          </a:xfrm>
        </p:spPr>
        <p:txBody>
          <a:bodyPr/>
          <a:lstStyle>
            <a:lvl1pPr>
              <a:defRPr sz="2600"/>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285C237A-D06E-42BB-951E-00CD046E765A}"/>
              </a:ext>
            </a:extLst>
          </p:cNvPr>
          <p:cNvSpPr>
            <a:spLocks noGrp="1"/>
          </p:cNvSpPr>
          <p:nvPr>
            <p:ph type="dt" sz="half" idx="10"/>
          </p:nvPr>
        </p:nvSpPr>
        <p:spPr/>
        <p:txBody>
          <a:bodyPr/>
          <a:lstStyle/>
          <a:p>
            <a:fld id="{A2546D83-78CB-497C-9299-068B17EBA5EA}" type="datetime1">
              <a:rPr lang="de-DE" smtClean="0"/>
              <a:t>04.06.2025</a:t>
            </a:fld>
            <a:endParaRPr lang="de-DE" dirty="0"/>
          </a:p>
        </p:txBody>
      </p:sp>
      <p:sp>
        <p:nvSpPr>
          <p:cNvPr id="7" name="Foliennummernplatzhalter 6">
            <a:extLst>
              <a:ext uri="{FF2B5EF4-FFF2-40B4-BE49-F238E27FC236}">
                <a16:creationId xmlns:a16="http://schemas.microsoft.com/office/drawing/2014/main" id="{84BAB7E1-B7C8-4ECD-AE48-4DEC27283493}"/>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273018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4A07E-8BB0-4753-8612-8852D5ED203B}"/>
              </a:ext>
            </a:extLst>
          </p:cNvPr>
          <p:cNvSpPr>
            <a:spLocks noGrp="1"/>
          </p:cNvSpPr>
          <p:nvPr>
            <p:ph type="title"/>
          </p:nvPr>
        </p:nvSpPr>
        <p:spPr>
          <a:xfrm>
            <a:off x="838200" y="920037"/>
            <a:ext cx="10515600" cy="1325563"/>
          </a:xfrm>
        </p:spPr>
        <p:txBody>
          <a:bodyPr>
            <a:normAutofit/>
          </a:bodyPr>
          <a:lstStyle>
            <a:lvl1pPr>
              <a:defRPr sz="3200" b="1"/>
            </a:lvl1pPr>
          </a:lstStyle>
          <a:p>
            <a:r>
              <a:rPr lang="de-DE" dirty="0"/>
              <a:t>Mastertitelformat bearbeiten</a:t>
            </a:r>
          </a:p>
        </p:txBody>
      </p:sp>
      <p:sp>
        <p:nvSpPr>
          <p:cNvPr id="3" name="Datumsplatzhalter 2">
            <a:extLst>
              <a:ext uri="{FF2B5EF4-FFF2-40B4-BE49-F238E27FC236}">
                <a16:creationId xmlns:a16="http://schemas.microsoft.com/office/drawing/2014/main" id="{57A7B41A-DB1D-4458-9491-C30053A798A2}"/>
              </a:ext>
            </a:extLst>
          </p:cNvPr>
          <p:cNvSpPr>
            <a:spLocks noGrp="1"/>
          </p:cNvSpPr>
          <p:nvPr>
            <p:ph type="dt" sz="half" idx="10"/>
          </p:nvPr>
        </p:nvSpPr>
        <p:spPr/>
        <p:txBody>
          <a:bodyPr/>
          <a:lstStyle/>
          <a:p>
            <a:fld id="{CE77D21E-1DA5-40FB-9FA6-2017687BC749}" type="datetime1">
              <a:rPr lang="de-DE" smtClean="0"/>
              <a:t>04.06.2025</a:t>
            </a:fld>
            <a:endParaRPr lang="de-DE" dirty="0"/>
          </a:p>
        </p:txBody>
      </p:sp>
      <p:sp>
        <p:nvSpPr>
          <p:cNvPr id="5" name="Foliennummernplatzhalter 4">
            <a:extLst>
              <a:ext uri="{FF2B5EF4-FFF2-40B4-BE49-F238E27FC236}">
                <a16:creationId xmlns:a16="http://schemas.microsoft.com/office/drawing/2014/main" id="{B7A8AE04-4909-4F04-B734-26298DEA2DBF}"/>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234377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8ADBC5-636C-4788-8467-AA885C5E7F2E}"/>
              </a:ext>
            </a:extLst>
          </p:cNvPr>
          <p:cNvSpPr>
            <a:spLocks noGrp="1"/>
          </p:cNvSpPr>
          <p:nvPr>
            <p:ph type="dt" sz="half" idx="10"/>
          </p:nvPr>
        </p:nvSpPr>
        <p:spPr/>
        <p:txBody>
          <a:bodyPr/>
          <a:lstStyle/>
          <a:p>
            <a:fld id="{9904A8B5-B870-4FC0-A89D-8A1E66A54C65}" type="datetime1">
              <a:rPr lang="de-DE" smtClean="0"/>
              <a:t>04.06.2025</a:t>
            </a:fld>
            <a:endParaRPr lang="de-DE" dirty="0"/>
          </a:p>
        </p:txBody>
      </p:sp>
      <p:sp>
        <p:nvSpPr>
          <p:cNvPr id="4" name="Foliennummernplatzhalter 3">
            <a:extLst>
              <a:ext uri="{FF2B5EF4-FFF2-40B4-BE49-F238E27FC236}">
                <a16:creationId xmlns:a16="http://schemas.microsoft.com/office/drawing/2014/main" id="{B057F6ED-A467-4136-9925-2B196D4FAE86}"/>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228766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95D44-27A1-4644-8D1F-2380F427654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6389F2D-FAAD-43B1-987F-557F6FA26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3DD960-174C-42A1-9FD6-78FA7A887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124B947-F0B3-4AA7-9423-922A70AD6A00}"/>
              </a:ext>
            </a:extLst>
          </p:cNvPr>
          <p:cNvSpPr>
            <a:spLocks noGrp="1"/>
          </p:cNvSpPr>
          <p:nvPr>
            <p:ph type="dt" sz="half" idx="10"/>
          </p:nvPr>
        </p:nvSpPr>
        <p:spPr/>
        <p:txBody>
          <a:bodyPr/>
          <a:lstStyle/>
          <a:p>
            <a:fld id="{22544841-7E71-44F8-89C5-542206942F3F}" type="datetime1">
              <a:rPr lang="de-DE" smtClean="0"/>
              <a:t>04.06.2025</a:t>
            </a:fld>
            <a:endParaRPr lang="de-DE" dirty="0"/>
          </a:p>
        </p:txBody>
      </p:sp>
      <p:sp>
        <p:nvSpPr>
          <p:cNvPr id="6" name="Fußzeilenplatzhalter 5">
            <a:extLst>
              <a:ext uri="{FF2B5EF4-FFF2-40B4-BE49-F238E27FC236}">
                <a16:creationId xmlns:a16="http://schemas.microsoft.com/office/drawing/2014/main" id="{68155612-B9DC-4851-950D-BBDCF78EF483}"/>
              </a:ext>
            </a:extLst>
          </p:cNvPr>
          <p:cNvSpPr>
            <a:spLocks noGrp="1"/>
          </p:cNvSpPr>
          <p:nvPr>
            <p:ph type="ftr" sz="quarter" idx="11"/>
          </p:nvPr>
        </p:nvSpPr>
        <p:spPr>
          <a:xfrm>
            <a:off x="4941415" y="6356350"/>
            <a:ext cx="3321634" cy="365125"/>
          </a:xfrm>
          <a:prstGeom prst="rect">
            <a:avLst/>
          </a:prstGeom>
        </p:spPr>
        <p:txBody>
          <a:bodyPr/>
          <a:lstStyle/>
          <a:p>
            <a:endParaRPr lang="de-DE" dirty="0"/>
          </a:p>
        </p:txBody>
      </p:sp>
      <p:sp>
        <p:nvSpPr>
          <p:cNvPr id="7" name="Foliennummernplatzhalter 6">
            <a:extLst>
              <a:ext uri="{FF2B5EF4-FFF2-40B4-BE49-F238E27FC236}">
                <a16:creationId xmlns:a16="http://schemas.microsoft.com/office/drawing/2014/main" id="{18AF976E-0F04-4E98-AB72-92353422FB31}"/>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3983240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76B804-6D22-45FA-B845-923EA91ADBD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05389BC-84F4-460F-A27C-22933C803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71E8446E-F9DA-41AD-8C1D-0C7B03D1F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5EF75E8-53A1-4884-9EC4-9AB1294D4EAA}"/>
              </a:ext>
            </a:extLst>
          </p:cNvPr>
          <p:cNvSpPr>
            <a:spLocks noGrp="1"/>
          </p:cNvSpPr>
          <p:nvPr>
            <p:ph type="dt" sz="half" idx="10"/>
          </p:nvPr>
        </p:nvSpPr>
        <p:spPr/>
        <p:txBody>
          <a:bodyPr/>
          <a:lstStyle/>
          <a:p>
            <a:fld id="{13E13695-1AD0-4A5F-81A3-E5B5C1562DEB}" type="datetime1">
              <a:rPr lang="de-DE" smtClean="0"/>
              <a:t>04.06.2025</a:t>
            </a:fld>
            <a:endParaRPr lang="de-DE" dirty="0"/>
          </a:p>
        </p:txBody>
      </p:sp>
      <p:sp>
        <p:nvSpPr>
          <p:cNvPr id="7" name="Foliennummernplatzhalter 6">
            <a:extLst>
              <a:ext uri="{FF2B5EF4-FFF2-40B4-BE49-F238E27FC236}">
                <a16:creationId xmlns:a16="http://schemas.microsoft.com/office/drawing/2014/main" id="{25C1B9E8-030B-45B0-99EC-28D8C4D6B87C}"/>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1523324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765F51-2169-4E5F-B442-86BA235523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84544B2-EC44-406C-A388-6B8C7ED4A53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73DD592-AE28-4843-9118-7FA616F6DC7A}"/>
              </a:ext>
            </a:extLst>
          </p:cNvPr>
          <p:cNvSpPr>
            <a:spLocks noGrp="1"/>
          </p:cNvSpPr>
          <p:nvPr>
            <p:ph type="dt" sz="half" idx="10"/>
          </p:nvPr>
        </p:nvSpPr>
        <p:spPr/>
        <p:txBody>
          <a:bodyPr/>
          <a:lstStyle/>
          <a:p>
            <a:fld id="{5D80AEDE-FC7D-4A07-83B2-2551522DD466}" type="datetime1">
              <a:rPr lang="de-DE" smtClean="0"/>
              <a:t>04.06.2025</a:t>
            </a:fld>
            <a:endParaRPr lang="de-DE" dirty="0"/>
          </a:p>
        </p:txBody>
      </p:sp>
      <p:sp>
        <p:nvSpPr>
          <p:cNvPr id="5" name="Fußzeilenplatzhalter 4">
            <a:extLst>
              <a:ext uri="{FF2B5EF4-FFF2-40B4-BE49-F238E27FC236}">
                <a16:creationId xmlns:a16="http://schemas.microsoft.com/office/drawing/2014/main" id="{3ADE83E4-70BC-4808-9B20-5B077BF4A9CB}"/>
              </a:ext>
            </a:extLst>
          </p:cNvPr>
          <p:cNvSpPr>
            <a:spLocks noGrp="1"/>
          </p:cNvSpPr>
          <p:nvPr>
            <p:ph type="ftr" sz="quarter" idx="11"/>
          </p:nvPr>
        </p:nvSpPr>
        <p:spPr>
          <a:xfrm>
            <a:off x="4941415" y="6356350"/>
            <a:ext cx="3321634"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7645632D-697B-42E1-AECA-663D796D4C86}"/>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4075580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B9B7B7-B906-4E6C-B1C4-3D0FBD158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96967E2-9E23-4C48-A5A0-523EC41805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725519-08CA-400B-83F5-19526609C84A}"/>
              </a:ext>
            </a:extLst>
          </p:cNvPr>
          <p:cNvSpPr>
            <a:spLocks noGrp="1"/>
          </p:cNvSpPr>
          <p:nvPr>
            <p:ph type="dt" sz="half" idx="10"/>
          </p:nvPr>
        </p:nvSpPr>
        <p:spPr/>
        <p:txBody>
          <a:bodyPr/>
          <a:lstStyle/>
          <a:p>
            <a:fld id="{C27EC672-B6BB-4CF8-B733-2CE2C3DF14BD}" type="datetime1">
              <a:rPr lang="de-DE" smtClean="0"/>
              <a:t>04.06.2025</a:t>
            </a:fld>
            <a:endParaRPr lang="de-DE" dirty="0"/>
          </a:p>
        </p:txBody>
      </p:sp>
      <p:sp>
        <p:nvSpPr>
          <p:cNvPr id="5" name="Fußzeilenplatzhalter 4">
            <a:extLst>
              <a:ext uri="{FF2B5EF4-FFF2-40B4-BE49-F238E27FC236}">
                <a16:creationId xmlns:a16="http://schemas.microsoft.com/office/drawing/2014/main" id="{474BDEED-F95E-489D-A6C7-8E689CA505AD}"/>
              </a:ext>
            </a:extLst>
          </p:cNvPr>
          <p:cNvSpPr>
            <a:spLocks noGrp="1"/>
          </p:cNvSpPr>
          <p:nvPr>
            <p:ph type="ftr" sz="quarter" idx="11"/>
          </p:nvPr>
        </p:nvSpPr>
        <p:spPr>
          <a:xfrm>
            <a:off x="4941415" y="6356350"/>
            <a:ext cx="3321634" cy="365125"/>
          </a:xfrm>
          <a:prstGeom prst="rect">
            <a:avLst/>
          </a:prstGeom>
        </p:spPr>
        <p:txBody>
          <a:bodyPr/>
          <a:lstStyle/>
          <a:p>
            <a:endParaRPr lang="de-DE" dirty="0"/>
          </a:p>
        </p:txBody>
      </p:sp>
      <p:sp>
        <p:nvSpPr>
          <p:cNvPr id="6" name="Foliennummernplatzhalter 5">
            <a:extLst>
              <a:ext uri="{FF2B5EF4-FFF2-40B4-BE49-F238E27FC236}">
                <a16:creationId xmlns:a16="http://schemas.microsoft.com/office/drawing/2014/main" id="{56549CE3-02B1-4954-A48F-CB77805860DD}"/>
              </a:ext>
            </a:extLst>
          </p:cNvPr>
          <p:cNvSpPr>
            <a:spLocks noGrp="1"/>
          </p:cNvSpPr>
          <p:nvPr>
            <p:ph type="sldNum" sz="quarter" idx="12"/>
          </p:nvPr>
        </p:nvSpPr>
        <p:spPr/>
        <p:txBody>
          <a:bodyPr/>
          <a:lstStyle/>
          <a:p>
            <a:fld id="{C28E1489-D732-4896-A53E-DB97F645CDF5}" type="slidenum">
              <a:rPr lang="de-DE" smtClean="0"/>
              <a:t>‹Nr.›</a:t>
            </a:fld>
            <a:endParaRPr lang="de-DE"/>
          </a:p>
        </p:txBody>
      </p:sp>
    </p:spTree>
    <p:extLst>
      <p:ext uri="{BB962C8B-B14F-4D97-AF65-F5344CB8AC3E}">
        <p14:creationId xmlns:p14="http://schemas.microsoft.com/office/powerpoint/2010/main" val="4271301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13" descr="Welle +Logo">
            <a:extLst>
              <a:ext uri="{FF2B5EF4-FFF2-40B4-BE49-F238E27FC236}">
                <a16:creationId xmlns:a16="http://schemas.microsoft.com/office/drawing/2014/main" id="{0B6BF0F4-0E37-40FB-94A4-B889B80A3CC0}"/>
              </a:ext>
            </a:extLst>
          </p:cNvPr>
          <p:cNvPicPr>
            <a:picLocks noChangeAspect="1"/>
          </p:cNvPicPr>
          <p:nvPr/>
        </p:nvPicPr>
        <p:blipFill rotWithShape="1">
          <a:blip r:embed="rId13">
            <a:alphaModFix amt="50000"/>
            <a:extLst>
              <a:ext uri="{28A0092B-C50C-407E-A947-70E740481C1C}">
                <a14:useLocalDpi xmlns:a14="http://schemas.microsoft.com/office/drawing/2010/main" val="0"/>
              </a:ext>
            </a:extLst>
          </a:blip>
          <a:srcRect t="60295"/>
          <a:stretch/>
        </p:blipFill>
        <p:spPr bwMode="auto">
          <a:xfrm>
            <a:off x="0" y="724259"/>
            <a:ext cx="12192000" cy="1337420"/>
          </a:xfrm>
          <a:prstGeom prst="rect">
            <a:avLst/>
          </a:prstGeom>
          <a:noFill/>
          <a:ln>
            <a:noFill/>
          </a:ln>
        </p:spPr>
      </p:pic>
      <p:sp>
        <p:nvSpPr>
          <p:cNvPr id="2" name="Titelplatzhalter 1">
            <a:extLst>
              <a:ext uri="{FF2B5EF4-FFF2-40B4-BE49-F238E27FC236}">
                <a16:creationId xmlns:a16="http://schemas.microsoft.com/office/drawing/2014/main" id="{1DF43866-9327-426E-A2F1-B0CF1C0099F4}"/>
              </a:ext>
            </a:extLst>
          </p:cNvPr>
          <p:cNvSpPr>
            <a:spLocks noGrp="1"/>
          </p:cNvSpPr>
          <p:nvPr>
            <p:ph type="title"/>
          </p:nvPr>
        </p:nvSpPr>
        <p:spPr>
          <a:xfrm>
            <a:off x="838200" y="1153077"/>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22BCE2F5-30AA-4C89-8B08-1BB7140A61A0}"/>
              </a:ext>
            </a:extLst>
          </p:cNvPr>
          <p:cNvSpPr>
            <a:spLocks noGrp="1"/>
          </p:cNvSpPr>
          <p:nvPr>
            <p:ph type="body" idx="1"/>
          </p:nvPr>
        </p:nvSpPr>
        <p:spPr>
          <a:xfrm>
            <a:off x="838200" y="2297163"/>
            <a:ext cx="10515600" cy="38798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687E89FE-A5D5-4096-AA7D-B1D63D90ED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14E33-43B5-4673-A800-15C603C4BD18}" type="datetime1">
              <a:rPr lang="de-DE" smtClean="0"/>
              <a:t>04.06.2025</a:t>
            </a:fld>
            <a:endParaRPr lang="de-DE" dirty="0"/>
          </a:p>
        </p:txBody>
      </p:sp>
      <p:sp>
        <p:nvSpPr>
          <p:cNvPr id="6" name="Foliennummernplatzhalter 5">
            <a:extLst>
              <a:ext uri="{FF2B5EF4-FFF2-40B4-BE49-F238E27FC236}">
                <a16:creationId xmlns:a16="http://schemas.microsoft.com/office/drawing/2014/main" id="{688C1490-8A3F-48F2-BA7D-483745E31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8E1489-D732-4896-A53E-DB97F645CDF5}" type="slidenum">
              <a:rPr lang="de-DE" smtClean="0"/>
              <a:t>‹Nr.›</a:t>
            </a:fld>
            <a:endParaRPr lang="de-DE"/>
          </a:p>
        </p:txBody>
      </p:sp>
      <p:pic>
        <p:nvPicPr>
          <p:cNvPr id="7" name="Grafik 6">
            <a:extLst>
              <a:ext uri="{FF2B5EF4-FFF2-40B4-BE49-F238E27FC236}">
                <a16:creationId xmlns:a16="http://schemas.microsoft.com/office/drawing/2014/main" id="{1D0DF2AC-E1D5-2F36-C015-3FB1EF732A7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602232" y="136524"/>
            <a:ext cx="2493816" cy="1027085"/>
          </a:xfrm>
          <a:prstGeom prst="rect">
            <a:avLst/>
          </a:prstGeom>
        </p:spPr>
      </p:pic>
      <p:pic>
        <p:nvPicPr>
          <p:cNvPr id="9" name="Bild 13" descr="Welle +Logo">
            <a:extLst>
              <a:ext uri="{FF2B5EF4-FFF2-40B4-BE49-F238E27FC236}">
                <a16:creationId xmlns:a16="http://schemas.microsoft.com/office/drawing/2014/main" id="{C6ECD2A0-73BF-092E-BD2E-09C47F61648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66579" t="21185" r="6937" b="28172"/>
          <a:stretch/>
        </p:blipFill>
        <p:spPr bwMode="auto">
          <a:xfrm>
            <a:off x="3581400" y="117117"/>
            <a:ext cx="1944228" cy="1027085"/>
          </a:xfrm>
          <a:prstGeom prst="rect">
            <a:avLst/>
          </a:prstGeom>
          <a:noFill/>
          <a:ln>
            <a:noFill/>
          </a:ln>
        </p:spPr>
      </p:pic>
      <p:sp>
        <p:nvSpPr>
          <p:cNvPr id="16" name="Datumsplatzhalter 3">
            <a:extLst>
              <a:ext uri="{FF2B5EF4-FFF2-40B4-BE49-F238E27FC236}">
                <a16:creationId xmlns:a16="http://schemas.microsoft.com/office/drawing/2014/main" id="{B0023CAB-C77D-8B34-EB6D-E835556E4956}"/>
              </a:ext>
            </a:extLst>
          </p:cNvPr>
          <p:cNvSpPr txBox="1">
            <a:spLocks/>
          </p:cNvSpPr>
          <p:nvPr userDrawn="1"/>
        </p:nvSpPr>
        <p:spPr>
          <a:xfrm>
            <a:off x="4290290" y="6476134"/>
            <a:ext cx="3754582"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lizensiert als: CC BY-NC 4.0</a:t>
            </a:r>
          </a:p>
          <a:p>
            <a:endParaRPr lang="de-DE" dirty="0"/>
          </a:p>
        </p:txBody>
      </p:sp>
      <p:pic>
        <p:nvPicPr>
          <p:cNvPr id="13" name="Grafik 12" descr="Ein Bild, das Schrift, Logo, Grafiken, Design enthält.&#10;&#10;Automatisch generierte Beschreibung">
            <a:extLst>
              <a:ext uri="{FF2B5EF4-FFF2-40B4-BE49-F238E27FC236}">
                <a16:creationId xmlns:a16="http://schemas.microsoft.com/office/drawing/2014/main" id="{FFE374B4-C548-9A71-5020-D8D1AAF22BEA}"/>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25652" t="31204" r="17905" b="37250"/>
          <a:stretch/>
        </p:blipFill>
        <p:spPr>
          <a:xfrm>
            <a:off x="9813960" y="180932"/>
            <a:ext cx="1944228" cy="1086653"/>
          </a:xfrm>
          <a:prstGeom prst="rect">
            <a:avLst/>
          </a:prstGeom>
        </p:spPr>
      </p:pic>
      <p:pic>
        <p:nvPicPr>
          <p:cNvPr id="11" name="Grafik 10" descr="Ein Bild, das Text, Schrift, Screenshot enthält.&#10;&#10;KI-generierte Inhalte können fehlerhaft sein.">
            <a:extLst>
              <a:ext uri="{FF2B5EF4-FFF2-40B4-BE49-F238E27FC236}">
                <a16:creationId xmlns:a16="http://schemas.microsoft.com/office/drawing/2014/main" id="{27B1FE54-2781-77CE-61CE-EAF3AA481ED1}"/>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t="10513" b="11725"/>
          <a:stretch/>
        </p:blipFill>
        <p:spPr>
          <a:xfrm>
            <a:off x="41958" y="42103"/>
            <a:ext cx="2793609" cy="908699"/>
          </a:xfrm>
          <a:prstGeom prst="rect">
            <a:avLst/>
          </a:prstGeom>
        </p:spPr>
      </p:pic>
    </p:spTree>
    <p:extLst>
      <p:ext uri="{BB962C8B-B14F-4D97-AF65-F5344CB8AC3E}">
        <p14:creationId xmlns:p14="http://schemas.microsoft.com/office/powerpoint/2010/main" val="36305690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80" r:id="rId3"/>
    <p:sldLayoutId id="2147483678" r:id="rId4"/>
    <p:sldLayoutId id="2147483679" r:id="rId5"/>
    <p:sldLayoutId id="2147483681" r:id="rId6"/>
    <p:sldLayoutId id="2147483682" r:id="rId7"/>
    <p:sldLayoutId id="2147483683" r:id="rId8"/>
    <p:sldLayoutId id="2147483684" r:id="rId9"/>
    <p:sldLayoutId id="2147483685" r:id="rId10"/>
    <p:sldLayoutId id="2147483686" r:id="rId11"/>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jpe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5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jpeg"/></Relationships>
</file>

<file path=ppt/slides/_rels/slide6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7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75.xml.rels><?xml version="1.0" encoding="UTF-8" standalone="yes"?>
<Relationships xmlns="http://schemas.openxmlformats.org/package/2006/relationships"><Relationship Id="rId8" Type="http://schemas.openxmlformats.org/officeDocument/2006/relationships/hyperlink" Target="https://japantoday.com/category/features/lifestyle/japanese-red-cross-society-helps-tohoku-rebuild" TargetMode="External"/><Relationship Id="rId13" Type="http://schemas.openxmlformats.org/officeDocument/2006/relationships/hyperlink" Target="https://www.br.de/nachrichten/deutschland-welt/44-grad-extreme-hitze-im-sueden-spaniens,Tjd1jy0" TargetMode="External"/><Relationship Id="rId18" Type="http://schemas.openxmlformats.org/officeDocument/2006/relationships/hyperlink" Target="https://www.hollandlandofwater.com/de/deltawerken/" TargetMode="External"/><Relationship Id="rId3" Type="http://schemas.openxmlformats.org/officeDocument/2006/relationships/hyperlink" Target="https://www.bmz.de/de/agenda-2030/sdg-13" TargetMode="External"/><Relationship Id="rId21" Type="http://schemas.openxmlformats.org/officeDocument/2006/relationships/hyperlink" Target="https://www.aa.com.tr/en/environment/island-nations-experiencing-climate-change-firsthand-/1800607" TargetMode="External"/><Relationship Id="rId7" Type="http://schemas.openxmlformats.org/officeDocument/2006/relationships/hyperlink" Target="https://www.citiestobe.com/cities-leading-the-fight-against-climate-change/" TargetMode="External"/><Relationship Id="rId12" Type="http://schemas.openxmlformats.org/officeDocument/2006/relationships/hyperlink" Target="https://www.oekom.de/beitrag/eine-erde-wie-wir-sie-nicht-kennen-wollen-351" TargetMode="External"/><Relationship Id="rId17" Type="http://schemas.openxmlformats.org/officeDocument/2006/relationships/hyperlink" Target="https://www.wir-leben-nachhaltig.at/aktuell/sdg-13-massnahmen-zum-klimaschutz/" TargetMode="External"/><Relationship Id="rId2" Type="http://schemas.openxmlformats.org/officeDocument/2006/relationships/hyperlink" Target="https://www.google.com/search?sca_esv=569458463&amp;q=sdg+un&amp;tbm=isch&amp;source=lnms&amp;sa=X&amp;ved=2ahUKEwi3-t2m98-BAxXcVPEDHb4NA8IQ0pQJegQIBxAB&amp;biw=1366&amp;bih=639&amp;dpr=1#imgrc=OcKAbjwI7mZqwM" TargetMode="External"/><Relationship Id="rId16" Type="http://schemas.openxmlformats.org/officeDocument/2006/relationships/hyperlink" Target="https://www.faz.net/aktuell/wirtschaft/wohnen/nimbys-protestieren-immer-haeufiger-nur-aus-eigennutz-16599174.html" TargetMode="External"/><Relationship Id="rId20" Type="http://schemas.openxmlformats.org/officeDocument/2006/relationships/hyperlink" Target="https://web.de/magazine/wissen/klima/klimabildung-erwachsene-38431876" TargetMode="External"/><Relationship Id="rId1" Type="http://schemas.openxmlformats.org/officeDocument/2006/relationships/slideLayout" Target="../slideLayouts/slideLayout2.xml"/><Relationship Id="rId6" Type="http://schemas.openxmlformats.org/officeDocument/2006/relationships/hyperlink" Target="https://consult.environment-agency.gov.uk/east-midlands/lowdham/" TargetMode="External"/><Relationship Id="rId11" Type="http://schemas.openxmlformats.org/officeDocument/2006/relationships/hyperlink" Target="https://www.duda.news/wissen/braunkohle-abbau-wie-warum-proteste/" TargetMode="External"/><Relationship Id="rId24" Type="http://schemas.openxmlformats.org/officeDocument/2006/relationships/hyperlink" Target="https://www.geo.de/natur/nachhaltigkeit/19353-rtkl-teufelskreis-wie-klimaanlagen-das-klima-aufheizen" TargetMode="External"/><Relationship Id="rId5" Type="http://schemas.openxmlformats.org/officeDocument/2006/relationships/hyperlink" Target="https://unric.org/en/" TargetMode="External"/><Relationship Id="rId15" Type="http://schemas.openxmlformats.org/officeDocument/2006/relationships/hyperlink" Target="https://www.plantcelltechnology.com/blog/good-agricultural-practices-gap-definition-and-importance/" TargetMode="External"/><Relationship Id="rId23" Type="http://schemas.openxmlformats.org/officeDocument/2006/relationships/hyperlink" Target="https://www.dekra.de/de/infrarot-thermografie-und-thermische-simulationen/" TargetMode="External"/><Relationship Id="rId10" Type="http://schemas.openxmlformats.org/officeDocument/2006/relationships/hyperlink" Target="https://www.waldwissen.net/de/waldwirtschaft/schadensmanagement/waldbrand/waldbauliche-waldbrandvorbeugung" TargetMode="External"/><Relationship Id="rId19" Type="http://schemas.openxmlformats.org/officeDocument/2006/relationships/hyperlink" Target="https://www.washingtonpost.com/climate-solutions/2022/04/21/climate-change-policy-examples-list/" TargetMode="External"/><Relationship Id="rId4" Type="http://schemas.openxmlformats.org/officeDocument/2006/relationships/hyperlink" Target="https://www.bmz.de/resource/blob/86222/01b-sdg-13-unterziele.pdf" TargetMode="External"/><Relationship Id="rId9" Type="http://schemas.openxmlformats.org/officeDocument/2006/relationships/hyperlink" Target="https://context.capp.ca/infographics/2021/what-is-carbon-capture-utilization-and-storage-ccus/" TargetMode="External"/><Relationship Id="rId14" Type="http://schemas.openxmlformats.org/officeDocument/2006/relationships/hyperlink" Target="https://www.op-marburg.de/beruf-und-bildung/regional/die-flutkatastrophe-2021-im-ahrtal-YUPEYBD3K7EPOL4AMJW2T7Q6SA.html" TargetMode="External"/><Relationship Id="rId22" Type="http://schemas.openxmlformats.org/officeDocument/2006/relationships/hyperlink" Target="https://climatewise.org/press-room/news/adaptation-and-mitigation-two-halves-of-the-solu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052682" y="2513913"/>
            <a:ext cx="10153135" cy="1830173"/>
          </a:xfrm>
        </p:spPr>
        <p:txBody>
          <a:bodyPr>
            <a:noAutofit/>
          </a:bodyPr>
          <a:lstStyle/>
          <a:p>
            <a:r>
              <a:rPr lang="de-DE" sz="5400" b="1" dirty="0"/>
              <a:t>Grundlagen zu Klimawandel und Klimawandelanpassung</a:t>
            </a:r>
            <a:endParaRPr lang="de-DE" sz="1800" b="1" dirty="0"/>
          </a:p>
        </p:txBody>
      </p:sp>
      <p:sp>
        <p:nvSpPr>
          <p:cNvPr id="3" name="Untertitel 2"/>
          <p:cNvSpPr>
            <a:spLocks noGrp="1"/>
          </p:cNvSpPr>
          <p:nvPr>
            <p:ph type="subTitle" idx="1"/>
          </p:nvPr>
        </p:nvSpPr>
        <p:spPr>
          <a:xfrm>
            <a:off x="1100050" y="4622800"/>
            <a:ext cx="10058400" cy="1470396"/>
          </a:xfrm>
        </p:spPr>
        <p:txBody>
          <a:bodyPr>
            <a:normAutofit/>
          </a:bodyPr>
          <a:lstStyle/>
          <a:p>
            <a:r>
              <a:rPr lang="en-GB" dirty="0" err="1"/>
              <a:t>Konzept</a:t>
            </a:r>
            <a:r>
              <a:rPr lang="en-GB" dirty="0"/>
              <a:t>: Angelika von Dulong</a:t>
            </a:r>
          </a:p>
          <a:p>
            <a:r>
              <a:rPr lang="en-GB" dirty="0" err="1"/>
              <a:t>Referentin</a:t>
            </a:r>
            <a:r>
              <a:rPr lang="en-GB" dirty="0"/>
              <a:t>: Prof. Dr. Katharina Gapp-Schmeling</a:t>
            </a:r>
          </a:p>
        </p:txBody>
      </p:sp>
      <p:sp>
        <p:nvSpPr>
          <p:cNvPr id="4" name="Datumsplatzhalter 3">
            <a:extLst>
              <a:ext uri="{FF2B5EF4-FFF2-40B4-BE49-F238E27FC236}">
                <a16:creationId xmlns:a16="http://schemas.microsoft.com/office/drawing/2014/main" id="{2341C900-06C4-65C4-CF0E-633A065793E1}"/>
              </a:ext>
            </a:extLst>
          </p:cNvPr>
          <p:cNvSpPr>
            <a:spLocks noGrp="1"/>
          </p:cNvSpPr>
          <p:nvPr>
            <p:ph type="dt" sz="half" idx="10"/>
          </p:nvPr>
        </p:nvSpPr>
        <p:spPr/>
        <p:txBody>
          <a:bodyPr/>
          <a:lstStyle/>
          <a:p>
            <a:fld id="{503EE721-74C3-4D37-88D8-5E1702F39A1B}" type="datetime1">
              <a:rPr lang="de-DE" smtClean="0"/>
              <a:t>04.06.2025</a:t>
            </a:fld>
            <a:endParaRPr lang="de-DE" dirty="0"/>
          </a:p>
        </p:txBody>
      </p:sp>
      <p:sp>
        <p:nvSpPr>
          <p:cNvPr id="5" name="Foliennummernplatzhalter 4">
            <a:extLst>
              <a:ext uri="{FF2B5EF4-FFF2-40B4-BE49-F238E27FC236}">
                <a16:creationId xmlns:a16="http://schemas.microsoft.com/office/drawing/2014/main" id="{6E93E785-A6E9-58FE-83DA-33E5D8EAEEF7}"/>
              </a:ext>
            </a:extLst>
          </p:cNvPr>
          <p:cNvSpPr>
            <a:spLocks noGrp="1"/>
          </p:cNvSpPr>
          <p:nvPr>
            <p:ph type="sldNum" sz="quarter" idx="12"/>
          </p:nvPr>
        </p:nvSpPr>
        <p:spPr/>
        <p:txBody>
          <a:bodyPr/>
          <a:lstStyle/>
          <a:p>
            <a:fld id="{C28E1489-D732-4896-A53E-DB97F645CDF5}" type="slidenum">
              <a:rPr lang="de-DE" smtClean="0"/>
              <a:t>1</a:t>
            </a:fld>
            <a:endParaRPr lang="de-DE"/>
          </a:p>
        </p:txBody>
      </p:sp>
    </p:spTree>
    <p:extLst>
      <p:ext uri="{BB962C8B-B14F-4D97-AF65-F5344CB8AC3E}">
        <p14:creationId xmlns:p14="http://schemas.microsoft.com/office/powerpoint/2010/main" val="2395235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17C06D73-647F-8F0D-2156-F5B92199F1CE}"/>
              </a:ext>
            </a:extLst>
          </p:cNvPr>
          <p:cNvSpPr>
            <a:spLocks noGrp="1"/>
          </p:cNvSpPr>
          <p:nvPr>
            <p:ph type="subTitle" idx="1"/>
          </p:nvPr>
        </p:nvSpPr>
        <p:spPr>
          <a:xfrm>
            <a:off x="999744" y="3035808"/>
            <a:ext cx="10192512" cy="2136648"/>
          </a:xfrm>
        </p:spPr>
        <p:txBody>
          <a:bodyPr>
            <a:normAutofit/>
          </a:bodyPr>
          <a:lstStyle/>
          <a:p>
            <a:pPr algn="just"/>
            <a:r>
              <a:rPr lang="de-DE" dirty="0"/>
              <a:t>Dieser Foliensatz wurde mit einer </a:t>
            </a:r>
            <a:r>
              <a:rPr lang="de-DE" dirty="0" err="1"/>
              <a:t>creative</a:t>
            </a:r>
            <a:r>
              <a:rPr lang="de-DE" dirty="0"/>
              <a:t> </a:t>
            </a:r>
            <a:r>
              <a:rPr lang="de-DE" dirty="0" err="1"/>
              <a:t>commons</a:t>
            </a:r>
            <a:r>
              <a:rPr lang="de-DE" dirty="0"/>
              <a:t> </a:t>
            </a:r>
            <a:r>
              <a:rPr lang="de-DE" dirty="0" err="1"/>
              <a:t>licence</a:t>
            </a:r>
            <a:r>
              <a:rPr lang="de-DE" dirty="0"/>
              <a:t> (CC BY-NC 4.0) versehen, das heißt Sie dürfen: </a:t>
            </a:r>
          </a:p>
          <a:p>
            <a:pPr marL="342900" indent="-342900" algn="just">
              <a:buFont typeface="Arial" panose="020B0604020202020204" pitchFamily="34" charset="0"/>
              <a:buChar char="•"/>
            </a:pPr>
            <a:r>
              <a:rPr lang="de-DE" dirty="0"/>
              <a:t>Teilen - das Material in jedwedem Format oder Medium vervielfältigen und weiterverbreiten </a:t>
            </a:r>
          </a:p>
          <a:p>
            <a:pPr marL="342900" indent="-342900" algn="just">
              <a:buFont typeface="Arial" panose="020B0604020202020204" pitchFamily="34" charset="0"/>
              <a:buChar char="•"/>
            </a:pPr>
            <a:r>
              <a:rPr lang="de-DE" dirty="0"/>
              <a:t>Bearbeiten - das Material remixen, verändern und darauf aufbauen </a:t>
            </a:r>
          </a:p>
          <a:p>
            <a:pPr algn="just"/>
            <a:endParaRPr lang="de-DE" dirty="0"/>
          </a:p>
        </p:txBody>
      </p:sp>
    </p:spTree>
    <p:extLst>
      <p:ext uri="{BB962C8B-B14F-4D97-AF65-F5344CB8AC3E}">
        <p14:creationId xmlns:p14="http://schemas.microsoft.com/office/powerpoint/2010/main" val="3938267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72057DE-9E59-CC4A-7E7E-8E8B2DAF2AE9}"/>
              </a:ext>
            </a:extLst>
          </p:cNvPr>
          <p:cNvSpPr>
            <a:spLocks noGrp="1"/>
          </p:cNvSpPr>
          <p:nvPr>
            <p:ph sz="half" idx="2"/>
          </p:nvPr>
        </p:nvSpPr>
        <p:spPr>
          <a:xfrm>
            <a:off x="861648" y="2295484"/>
            <a:ext cx="5157787" cy="3684588"/>
          </a:xfrm>
        </p:spPr>
        <p:txBody>
          <a:bodyPr>
            <a:normAutofit/>
          </a:bodyPr>
          <a:lstStyle/>
          <a:p>
            <a:pPr marL="0" indent="0">
              <a:buNone/>
            </a:pPr>
            <a:r>
              <a:rPr lang="de-DE" dirty="0"/>
              <a:t>Das Projekt „</a:t>
            </a:r>
            <a:r>
              <a:rPr lang="de-DE" b="1" dirty="0" err="1"/>
              <a:t>WeKASi</a:t>
            </a:r>
            <a:r>
              <a:rPr lang="de-DE" b="1" dirty="0"/>
              <a:t> – Weiterbildung für Klimaanpassung in Siedlungsgemeinschaften</a:t>
            </a:r>
            <a:r>
              <a:rPr lang="de-DE" dirty="0"/>
              <a:t>“ (Förderkennzeichen 67DAS279A/B) wird gefördert vom </a:t>
            </a:r>
            <a:r>
              <a:rPr lang="de-DE" b="1" dirty="0"/>
              <a:t>Bundesministerium für Umwelt, Naturschutz, nukleare Sicherheit und Verbraucherschutz (BMUV)</a:t>
            </a:r>
            <a:r>
              <a:rPr lang="de-DE" dirty="0"/>
              <a:t> aufgrund eines Beschlusses des Deutschen Bundestages.</a:t>
            </a:r>
          </a:p>
        </p:txBody>
      </p:sp>
      <p:pic>
        <p:nvPicPr>
          <p:cNvPr id="7" name="Grafik 6" descr="Ein Bild, das Text, Screenshot, Visitenkarte, Schrift enthält.&#10;&#10;Automatisch generierte Beschreibung">
            <a:extLst>
              <a:ext uri="{FF2B5EF4-FFF2-40B4-BE49-F238E27FC236}">
                <a16:creationId xmlns:a16="http://schemas.microsoft.com/office/drawing/2014/main" id="{9730BC45-5E5E-30DF-FA21-63B4012610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7164" y="2505075"/>
            <a:ext cx="5183188" cy="3265407"/>
          </a:xfrm>
          <a:prstGeom prst="rect">
            <a:avLst/>
          </a:prstGeom>
          <a:noFill/>
        </p:spPr>
      </p:pic>
      <p:sp>
        <p:nvSpPr>
          <p:cNvPr id="4" name="Datumsplatzhalter 3">
            <a:extLst>
              <a:ext uri="{FF2B5EF4-FFF2-40B4-BE49-F238E27FC236}">
                <a16:creationId xmlns:a16="http://schemas.microsoft.com/office/drawing/2014/main" id="{A0EBDD50-8A3B-492D-E89F-DAB349FE2BF7}"/>
              </a:ext>
            </a:extLst>
          </p:cNvPr>
          <p:cNvSpPr>
            <a:spLocks noGrp="1"/>
          </p:cNvSpPr>
          <p:nvPr>
            <p:ph type="dt" sz="half" idx="10"/>
          </p:nvPr>
        </p:nvSpPr>
        <p:spPr>
          <a:xfrm>
            <a:off x="838200" y="6356350"/>
            <a:ext cx="2743200" cy="365125"/>
          </a:xfrm>
        </p:spPr>
        <p:txBody>
          <a:bodyPr anchor="ctr">
            <a:normAutofit/>
          </a:bodyPr>
          <a:lstStyle/>
          <a:p>
            <a:pPr>
              <a:spcAft>
                <a:spcPts val="600"/>
              </a:spcAft>
            </a:pPr>
            <a:fld id="{5200F212-1E7A-4A4B-A446-15208BF53D1F}" type="datetime1">
              <a:rPr lang="de-DE" smtClean="0"/>
              <a:pPr>
                <a:spcAft>
                  <a:spcPts val="600"/>
                </a:spcAft>
              </a:pPr>
              <a:t>04.06.2025</a:t>
            </a:fld>
            <a:endParaRPr lang="de-DE"/>
          </a:p>
        </p:txBody>
      </p:sp>
      <p:sp>
        <p:nvSpPr>
          <p:cNvPr id="5" name="Foliennummernplatzhalter 4">
            <a:extLst>
              <a:ext uri="{FF2B5EF4-FFF2-40B4-BE49-F238E27FC236}">
                <a16:creationId xmlns:a16="http://schemas.microsoft.com/office/drawing/2014/main" id="{6215CF63-35E5-EA38-B296-066E3A10164B}"/>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C28E1489-D732-4896-A53E-DB97F645CDF5}" type="slidenum">
              <a:rPr lang="de-DE" smtClean="0"/>
              <a:pPr>
                <a:spcAft>
                  <a:spcPts val="600"/>
                </a:spcAft>
              </a:pPr>
              <a:t>3</a:t>
            </a:fld>
            <a:endParaRPr lang="de-DE"/>
          </a:p>
        </p:txBody>
      </p:sp>
    </p:spTree>
    <p:extLst>
      <p:ext uri="{BB962C8B-B14F-4D97-AF65-F5344CB8AC3E}">
        <p14:creationId xmlns:p14="http://schemas.microsoft.com/office/powerpoint/2010/main" val="205020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nhaltsplatzhalter 11">
            <a:extLst>
              <a:ext uri="{FF2B5EF4-FFF2-40B4-BE49-F238E27FC236}">
                <a16:creationId xmlns:a16="http://schemas.microsoft.com/office/drawing/2014/main" id="{B425CAF8-C0DD-DFA9-4E75-4E87561F4CAB}"/>
              </a:ext>
            </a:extLst>
          </p:cNvPr>
          <p:cNvPicPr>
            <a:picLocks noGrp="1" noChangeAspect="1"/>
          </p:cNvPicPr>
          <p:nvPr>
            <p:ph idx="1"/>
          </p:nvPr>
        </p:nvPicPr>
        <p:blipFill>
          <a:blip r:embed="rId2"/>
          <a:stretch>
            <a:fillRect/>
          </a:stretch>
        </p:blipFill>
        <p:spPr>
          <a:xfrm>
            <a:off x="619703" y="1388864"/>
            <a:ext cx="10091840" cy="4788099"/>
          </a:xfrm>
        </p:spPr>
      </p:pic>
      <p:sp>
        <p:nvSpPr>
          <p:cNvPr id="7" name="Datumsplatzhalter 6">
            <a:extLst>
              <a:ext uri="{FF2B5EF4-FFF2-40B4-BE49-F238E27FC236}">
                <a16:creationId xmlns:a16="http://schemas.microsoft.com/office/drawing/2014/main" id="{2E567202-0D9D-A4A7-11E1-2AE5CC363013}"/>
              </a:ext>
            </a:extLst>
          </p:cNvPr>
          <p:cNvSpPr>
            <a:spLocks noGrp="1"/>
          </p:cNvSpPr>
          <p:nvPr>
            <p:ph type="dt" sz="half" idx="10"/>
          </p:nvPr>
        </p:nvSpPr>
        <p:spPr/>
        <p:txBody>
          <a:bodyPr/>
          <a:lstStyle/>
          <a:p>
            <a:fld id="{293458BE-36E3-4CB5-A097-802242C0465B}" type="datetime1">
              <a:rPr lang="de-DE" smtClean="0"/>
              <a:t>04.06.2025</a:t>
            </a:fld>
            <a:endParaRPr lang="de-DE" dirty="0"/>
          </a:p>
        </p:txBody>
      </p:sp>
      <p:sp>
        <p:nvSpPr>
          <p:cNvPr id="8" name="Foliennummernplatzhalter 7">
            <a:extLst>
              <a:ext uri="{FF2B5EF4-FFF2-40B4-BE49-F238E27FC236}">
                <a16:creationId xmlns:a16="http://schemas.microsoft.com/office/drawing/2014/main" id="{913F6529-9FAD-4B76-79F4-407FF657DA2E}"/>
              </a:ext>
            </a:extLst>
          </p:cNvPr>
          <p:cNvSpPr>
            <a:spLocks noGrp="1"/>
          </p:cNvSpPr>
          <p:nvPr>
            <p:ph type="sldNum" sz="quarter" idx="12"/>
          </p:nvPr>
        </p:nvSpPr>
        <p:spPr/>
        <p:txBody>
          <a:bodyPr/>
          <a:lstStyle/>
          <a:p>
            <a:fld id="{C28E1489-D732-4896-A53E-DB97F645CDF5}" type="slidenum">
              <a:rPr lang="de-DE" smtClean="0"/>
              <a:t>4</a:t>
            </a:fld>
            <a:endParaRPr lang="de-DE"/>
          </a:p>
        </p:txBody>
      </p:sp>
    </p:spTree>
    <p:extLst>
      <p:ext uri="{BB962C8B-B14F-4D97-AF65-F5344CB8AC3E}">
        <p14:creationId xmlns:p14="http://schemas.microsoft.com/office/powerpoint/2010/main" val="1469066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descr="Ein Bild, das Text, Kreis, Grafiken, Logo enthält.&#10;&#10;Automatisch generierte Beschreibung">
            <a:extLst>
              <a:ext uri="{FF2B5EF4-FFF2-40B4-BE49-F238E27FC236}">
                <a16:creationId xmlns:a16="http://schemas.microsoft.com/office/drawing/2014/main" id="{0CCC0F43-F215-6353-F6EA-AAAA58E4CF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0838" y="2090057"/>
            <a:ext cx="4133602" cy="4133602"/>
          </a:xfrm>
          <a:prstGeom prst="rect">
            <a:avLst/>
          </a:prstGeom>
        </p:spPr>
      </p:pic>
      <p:sp>
        <p:nvSpPr>
          <p:cNvPr id="2" name="Titel 1"/>
          <p:cNvSpPr>
            <a:spLocks noGrp="1"/>
          </p:cNvSpPr>
          <p:nvPr>
            <p:ph type="title"/>
          </p:nvPr>
        </p:nvSpPr>
        <p:spPr>
          <a:xfrm>
            <a:off x="838200" y="1248859"/>
            <a:ext cx="10685628" cy="695845"/>
          </a:xfrm>
        </p:spPr>
        <p:txBody>
          <a:bodyPr/>
          <a:lstStyle/>
          <a:p>
            <a:r>
              <a:rPr lang="de-DE" b="1" dirty="0"/>
              <a:t>Über mich</a:t>
            </a:r>
          </a:p>
        </p:txBody>
      </p:sp>
      <p:sp>
        <p:nvSpPr>
          <p:cNvPr id="6" name="Date Placeholder 3"/>
          <p:cNvSpPr>
            <a:spLocks noGrp="1"/>
          </p:cNvSpPr>
          <p:nvPr>
            <p:ph type="dt" sz="half" idx="10"/>
          </p:nvPr>
        </p:nvSpPr>
        <p:spPr/>
        <p:txBody>
          <a:bodyPr/>
          <a:lstStyle>
            <a:lvl1pPr>
              <a:defRPr sz="1050"/>
            </a:lvl1pPr>
          </a:lstStyle>
          <a:p>
            <a:fld id="{1D09324D-BDCF-46DB-8B34-13135FE8DBA9}" type="datetime1">
              <a:rPr lang="de-DE" smtClean="0"/>
              <a:t>04.06.2025</a:t>
            </a:fld>
            <a:endParaRPr lang="de-DE" dirty="0"/>
          </a:p>
        </p:txBody>
      </p:sp>
      <p:sp>
        <p:nvSpPr>
          <p:cNvPr id="5" name="Foliennummernplatzhalter 4">
            <a:extLst>
              <a:ext uri="{FF2B5EF4-FFF2-40B4-BE49-F238E27FC236}">
                <a16:creationId xmlns:a16="http://schemas.microsoft.com/office/drawing/2014/main" id="{3FDD0F28-B92A-C873-62A2-5C472C4EFE74}"/>
              </a:ext>
            </a:extLst>
          </p:cNvPr>
          <p:cNvSpPr>
            <a:spLocks noGrp="1"/>
          </p:cNvSpPr>
          <p:nvPr>
            <p:ph type="sldNum" sz="quarter" idx="12"/>
          </p:nvPr>
        </p:nvSpPr>
        <p:spPr/>
        <p:txBody>
          <a:bodyPr/>
          <a:lstStyle/>
          <a:p>
            <a:fld id="{C28E1489-D732-4896-A53E-DB97F645CDF5}" type="slidenum">
              <a:rPr lang="de-DE" smtClean="0"/>
              <a:t>5</a:t>
            </a:fld>
            <a:endParaRPr lang="de-DE"/>
          </a:p>
        </p:txBody>
      </p:sp>
      <p:pic>
        <p:nvPicPr>
          <p:cNvPr id="10" name="Grafik 9" descr="Ein Bild, das Karte, Text, Atlas enthält.&#10;&#10;Automatisch generierte Beschreibung">
            <a:extLst>
              <a:ext uri="{FF2B5EF4-FFF2-40B4-BE49-F238E27FC236}">
                <a16:creationId xmlns:a16="http://schemas.microsoft.com/office/drawing/2014/main" id="{40E00873-D517-DD45-8ED0-69B117369C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526" y="1947552"/>
            <a:ext cx="4640499" cy="3392365"/>
          </a:xfrm>
          <a:prstGeom prst="rect">
            <a:avLst/>
          </a:prstGeom>
        </p:spPr>
      </p:pic>
      <p:pic>
        <p:nvPicPr>
          <p:cNvPr id="8" name="Inhaltsplatzhalter 7" descr="Ein Bild, das draußen, Himmel, Haus, Baum enthält.&#10;&#10;Automatisch generierte Beschreibung">
            <a:extLst>
              <a:ext uri="{FF2B5EF4-FFF2-40B4-BE49-F238E27FC236}">
                <a16:creationId xmlns:a16="http://schemas.microsoft.com/office/drawing/2014/main" id="{861A6751-902E-AFEA-6DEB-5A1D77CDF741}"/>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925841" y="2027815"/>
            <a:ext cx="3784733" cy="1819790"/>
          </a:xfrm>
        </p:spPr>
      </p:pic>
      <p:pic>
        <p:nvPicPr>
          <p:cNvPr id="12" name="Grafik 11">
            <a:extLst>
              <a:ext uri="{FF2B5EF4-FFF2-40B4-BE49-F238E27FC236}">
                <a16:creationId xmlns:a16="http://schemas.microsoft.com/office/drawing/2014/main" id="{96B2CB1A-4A30-E066-4D8E-BBBBCAE006F7}"/>
              </a:ext>
            </a:extLst>
          </p:cNvPr>
          <p:cNvPicPr>
            <a:picLocks noChangeAspect="1"/>
          </p:cNvPicPr>
          <p:nvPr/>
        </p:nvPicPr>
        <p:blipFill>
          <a:blip r:embed="rId5"/>
          <a:stretch>
            <a:fillRect/>
          </a:stretch>
        </p:blipFill>
        <p:spPr>
          <a:xfrm>
            <a:off x="4307056" y="3740577"/>
            <a:ext cx="2770638" cy="1847092"/>
          </a:xfrm>
          <a:prstGeom prst="rect">
            <a:avLst/>
          </a:prstGeom>
        </p:spPr>
      </p:pic>
    </p:spTree>
    <p:extLst>
      <p:ext uri="{BB962C8B-B14F-4D97-AF65-F5344CB8AC3E}">
        <p14:creationId xmlns:p14="http://schemas.microsoft.com/office/powerpoint/2010/main" val="4266509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6244C6-D8B9-536F-FC55-35D6076FD9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4B3619-CE08-BA39-5B6A-98E653353A91}"/>
              </a:ext>
            </a:extLst>
          </p:cNvPr>
          <p:cNvSpPr>
            <a:spLocks noGrp="1"/>
          </p:cNvSpPr>
          <p:nvPr>
            <p:ph type="title"/>
          </p:nvPr>
        </p:nvSpPr>
        <p:spPr>
          <a:xfrm>
            <a:off x="838200" y="1248859"/>
            <a:ext cx="10685628" cy="695845"/>
          </a:xfrm>
        </p:spPr>
        <p:txBody>
          <a:bodyPr/>
          <a:lstStyle/>
          <a:p>
            <a:r>
              <a:rPr lang="de-DE" b="1" dirty="0"/>
              <a:t>Über mich</a:t>
            </a:r>
          </a:p>
        </p:txBody>
      </p:sp>
      <p:sp>
        <p:nvSpPr>
          <p:cNvPr id="3" name="Inhaltsplatzhalter 2">
            <a:extLst>
              <a:ext uri="{FF2B5EF4-FFF2-40B4-BE49-F238E27FC236}">
                <a16:creationId xmlns:a16="http://schemas.microsoft.com/office/drawing/2014/main" id="{728D29E0-7B4E-CFAF-2346-7BA09F805161}"/>
              </a:ext>
            </a:extLst>
          </p:cNvPr>
          <p:cNvSpPr>
            <a:spLocks noGrp="1"/>
          </p:cNvSpPr>
          <p:nvPr>
            <p:ph idx="1"/>
          </p:nvPr>
        </p:nvSpPr>
        <p:spPr>
          <a:xfrm>
            <a:off x="838200" y="1944704"/>
            <a:ext cx="10515600" cy="3879800"/>
          </a:xfrm>
        </p:spPr>
        <p:txBody>
          <a:bodyPr>
            <a:normAutofit/>
          </a:bodyPr>
          <a:lstStyle/>
          <a:p>
            <a:r>
              <a:rPr lang="de-DE" dirty="0"/>
              <a:t>Wirtschaftsingenieurin</a:t>
            </a:r>
          </a:p>
          <a:p>
            <a:r>
              <a:rPr lang="de-DE" dirty="0"/>
              <a:t> Carbon Capture </a:t>
            </a:r>
            <a:r>
              <a:rPr lang="de-DE" dirty="0" err="1"/>
              <a:t>Utilization</a:t>
            </a:r>
            <a:r>
              <a:rPr lang="de-DE" dirty="0"/>
              <a:t> </a:t>
            </a:r>
            <a:r>
              <a:rPr lang="de-DE" dirty="0" err="1"/>
              <a:t>and</a:t>
            </a:r>
            <a:r>
              <a:rPr lang="de-DE" dirty="0"/>
              <a:t> Storage, Power-2-X</a:t>
            </a:r>
          </a:p>
          <a:p>
            <a:pPr marL="285120" lvl="1" indent="0">
              <a:buNone/>
            </a:pPr>
            <a:endParaRPr lang="de-DE" dirty="0"/>
          </a:p>
        </p:txBody>
      </p:sp>
      <p:sp>
        <p:nvSpPr>
          <p:cNvPr id="6" name="Date Placeholder 3">
            <a:extLst>
              <a:ext uri="{FF2B5EF4-FFF2-40B4-BE49-F238E27FC236}">
                <a16:creationId xmlns:a16="http://schemas.microsoft.com/office/drawing/2014/main" id="{ED7ED145-C5E9-9A12-4031-6B801538806B}"/>
              </a:ext>
            </a:extLst>
          </p:cNvPr>
          <p:cNvSpPr>
            <a:spLocks noGrp="1"/>
          </p:cNvSpPr>
          <p:nvPr>
            <p:ph type="dt" sz="half" idx="10"/>
          </p:nvPr>
        </p:nvSpPr>
        <p:spPr/>
        <p:txBody>
          <a:bodyPr/>
          <a:lstStyle>
            <a:lvl1pPr>
              <a:defRPr sz="1050"/>
            </a:lvl1pPr>
          </a:lstStyle>
          <a:p>
            <a:fld id="{1D09324D-BDCF-46DB-8B34-13135FE8DBA9}" type="datetime1">
              <a:rPr lang="de-DE" smtClean="0"/>
              <a:t>04.06.2025</a:t>
            </a:fld>
            <a:endParaRPr lang="de-DE" dirty="0"/>
          </a:p>
        </p:txBody>
      </p:sp>
      <p:pic>
        <p:nvPicPr>
          <p:cNvPr id="1028" name="Picture 4" descr="Carbon capture utilization and storage infographic">
            <a:extLst>
              <a:ext uri="{FF2B5EF4-FFF2-40B4-BE49-F238E27FC236}">
                <a16:creationId xmlns:a16="http://schemas.microsoft.com/office/drawing/2014/main" id="{B53861C3-3ECD-99F1-73A4-56C6FFB1AA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3258823"/>
            <a:ext cx="3648817" cy="2806927"/>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A003C61A-6507-03CA-BD10-D713C4DF9A41}"/>
              </a:ext>
            </a:extLst>
          </p:cNvPr>
          <p:cNvPicPr>
            <a:picLocks noChangeAspect="1"/>
          </p:cNvPicPr>
          <p:nvPr/>
        </p:nvPicPr>
        <p:blipFill rotWithShape="1">
          <a:blip r:embed="rId3"/>
          <a:srcRect l="7247" r="7889"/>
          <a:stretch/>
        </p:blipFill>
        <p:spPr>
          <a:xfrm>
            <a:off x="6096000" y="3262193"/>
            <a:ext cx="4229696" cy="2803557"/>
          </a:xfrm>
          <a:prstGeom prst="rect">
            <a:avLst/>
          </a:prstGeom>
        </p:spPr>
      </p:pic>
      <p:sp>
        <p:nvSpPr>
          <p:cNvPr id="5" name="Foliennummernplatzhalter 4">
            <a:extLst>
              <a:ext uri="{FF2B5EF4-FFF2-40B4-BE49-F238E27FC236}">
                <a16:creationId xmlns:a16="http://schemas.microsoft.com/office/drawing/2014/main" id="{3856DFE3-83BE-C378-7477-71008703127B}"/>
              </a:ext>
            </a:extLst>
          </p:cNvPr>
          <p:cNvSpPr>
            <a:spLocks noGrp="1"/>
          </p:cNvSpPr>
          <p:nvPr>
            <p:ph type="sldNum" sz="quarter" idx="12"/>
          </p:nvPr>
        </p:nvSpPr>
        <p:spPr/>
        <p:txBody>
          <a:bodyPr/>
          <a:lstStyle/>
          <a:p>
            <a:fld id="{C28E1489-D732-4896-A53E-DB97F645CDF5}" type="slidenum">
              <a:rPr lang="de-DE" smtClean="0"/>
              <a:t>6</a:t>
            </a:fld>
            <a:endParaRPr lang="de-DE"/>
          </a:p>
        </p:txBody>
      </p:sp>
    </p:spTree>
    <p:extLst>
      <p:ext uri="{BB962C8B-B14F-4D97-AF65-F5344CB8AC3E}">
        <p14:creationId xmlns:p14="http://schemas.microsoft.com/office/powerpoint/2010/main" val="1946152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42489"/>
            <a:ext cx="10685628" cy="695845"/>
          </a:xfrm>
        </p:spPr>
        <p:txBody>
          <a:bodyPr/>
          <a:lstStyle/>
          <a:p>
            <a:r>
              <a:rPr lang="de-DE" dirty="0"/>
              <a:t>Über mich</a:t>
            </a:r>
          </a:p>
        </p:txBody>
      </p:sp>
      <p:sp>
        <p:nvSpPr>
          <p:cNvPr id="3" name="Inhaltsplatzhalter 2"/>
          <p:cNvSpPr>
            <a:spLocks noGrp="1"/>
          </p:cNvSpPr>
          <p:nvPr>
            <p:ph idx="1"/>
          </p:nvPr>
        </p:nvSpPr>
        <p:spPr>
          <a:xfrm>
            <a:off x="838200" y="1958630"/>
            <a:ext cx="10515600" cy="3879800"/>
          </a:xfrm>
        </p:spPr>
        <p:txBody>
          <a:bodyPr>
            <a:normAutofit/>
          </a:bodyPr>
          <a:lstStyle/>
          <a:p>
            <a:r>
              <a:rPr lang="de-DE" dirty="0"/>
              <a:t>PhD in Volkswirtschaftslehre: Verlust von </a:t>
            </a:r>
            <a:br>
              <a:rPr lang="de-DE" dirty="0"/>
            </a:br>
            <a:r>
              <a:rPr lang="de-DE" dirty="0"/>
              <a:t>Vermögenswerten durch Klimapolitik</a:t>
            </a:r>
          </a:p>
          <a:p>
            <a:r>
              <a:rPr lang="de-DE" dirty="0"/>
              <a:t>Post-Doc zu Urban Climate Action</a:t>
            </a:r>
          </a:p>
        </p:txBody>
      </p:sp>
      <p:sp>
        <p:nvSpPr>
          <p:cNvPr id="6" name="Date Placeholder 3"/>
          <p:cNvSpPr>
            <a:spLocks noGrp="1"/>
          </p:cNvSpPr>
          <p:nvPr>
            <p:ph type="dt" sz="half" idx="10"/>
          </p:nvPr>
        </p:nvSpPr>
        <p:spPr/>
        <p:txBody>
          <a:bodyPr/>
          <a:lstStyle>
            <a:lvl1pPr>
              <a:defRPr sz="1050"/>
            </a:lvl1pPr>
          </a:lstStyle>
          <a:p>
            <a:fld id="{789AA976-B406-4EDE-8DFD-1387B9BDA701}" type="datetime1">
              <a:rPr lang="de-DE" smtClean="0"/>
              <a:t>04.06.2025</a:t>
            </a:fld>
            <a:endParaRPr lang="de-DE" dirty="0"/>
          </a:p>
        </p:txBody>
      </p:sp>
      <p:pic>
        <p:nvPicPr>
          <p:cNvPr id="2050" name="Picture 2" descr="Was ist ein Tagebau?"/>
          <p:cNvPicPr>
            <a:picLocks noChangeAspect="1" noChangeArrowheads="1"/>
          </p:cNvPicPr>
          <p:nvPr/>
        </p:nvPicPr>
        <p:blipFill rotWithShape="1">
          <a:blip r:embed="rId2">
            <a:extLst>
              <a:ext uri="{28A0092B-C50C-407E-A947-70E740481C1C}">
                <a14:useLocalDpi xmlns:a14="http://schemas.microsoft.com/office/drawing/2010/main" val="0"/>
              </a:ext>
            </a:extLst>
          </a:blip>
          <a:srcRect r="15632"/>
          <a:stretch/>
        </p:blipFill>
        <p:spPr bwMode="auto">
          <a:xfrm flipH="1">
            <a:off x="1311508" y="3570556"/>
            <a:ext cx="4854635" cy="259195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citiestobe.com/wp-content/uploads/2018/09/Cities-Leading-Fight-Agains-Climate-Chang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0711" y="3582913"/>
            <a:ext cx="4097933" cy="2491972"/>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5AAF6786-8A26-97B9-94F4-997A19DA6D0F}"/>
              </a:ext>
            </a:extLst>
          </p:cNvPr>
          <p:cNvSpPr>
            <a:spLocks noGrp="1"/>
          </p:cNvSpPr>
          <p:nvPr>
            <p:ph type="sldNum" sz="quarter" idx="12"/>
          </p:nvPr>
        </p:nvSpPr>
        <p:spPr/>
        <p:txBody>
          <a:bodyPr/>
          <a:lstStyle/>
          <a:p>
            <a:fld id="{C28E1489-D732-4896-A53E-DB97F645CDF5}" type="slidenum">
              <a:rPr lang="de-DE" smtClean="0"/>
              <a:t>7</a:t>
            </a:fld>
            <a:endParaRPr lang="de-DE"/>
          </a:p>
        </p:txBody>
      </p:sp>
    </p:spTree>
    <p:extLst>
      <p:ext uri="{BB962C8B-B14F-4D97-AF65-F5344CB8AC3E}">
        <p14:creationId xmlns:p14="http://schemas.microsoft.com/office/powerpoint/2010/main" val="205831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318497"/>
            <a:ext cx="10685628" cy="695845"/>
          </a:xfrm>
        </p:spPr>
        <p:txBody>
          <a:bodyPr/>
          <a:lstStyle/>
          <a:p>
            <a:r>
              <a:rPr lang="de-DE" dirty="0"/>
              <a:t>Kurze Vorstellungsrunde</a:t>
            </a:r>
          </a:p>
        </p:txBody>
      </p:sp>
      <p:sp>
        <p:nvSpPr>
          <p:cNvPr id="3" name="Inhaltsplatzhalter 2"/>
          <p:cNvSpPr>
            <a:spLocks noGrp="1"/>
          </p:cNvSpPr>
          <p:nvPr>
            <p:ph idx="1"/>
          </p:nvPr>
        </p:nvSpPr>
        <p:spPr>
          <a:xfrm>
            <a:off x="838200" y="2025505"/>
            <a:ext cx="10515600" cy="3879800"/>
          </a:xfrm>
        </p:spPr>
        <p:txBody>
          <a:bodyPr>
            <a:normAutofit/>
          </a:bodyPr>
          <a:lstStyle/>
          <a:p>
            <a:r>
              <a:rPr lang="de-DE" dirty="0"/>
              <a:t>Name, Siedlungsgemeinschaft</a:t>
            </a:r>
          </a:p>
          <a:p>
            <a:r>
              <a:rPr lang="de-DE" dirty="0"/>
              <a:t>Weitere Infos, z.B. Vorkenntnisse zum Thema Klimawandel und Klimaanpassung</a:t>
            </a:r>
          </a:p>
        </p:txBody>
      </p:sp>
      <p:sp>
        <p:nvSpPr>
          <p:cNvPr id="6" name="Date Placeholder 3"/>
          <p:cNvSpPr>
            <a:spLocks noGrp="1"/>
          </p:cNvSpPr>
          <p:nvPr>
            <p:ph type="dt" sz="half" idx="10"/>
          </p:nvPr>
        </p:nvSpPr>
        <p:spPr/>
        <p:txBody>
          <a:bodyPr/>
          <a:lstStyle>
            <a:lvl1pPr>
              <a:defRPr sz="1050"/>
            </a:lvl1pPr>
          </a:lstStyle>
          <a:p>
            <a:fld id="{AFE1C555-562B-4680-BE93-CDD5BA78D2B8}" type="datetime1">
              <a:rPr lang="de-DE" smtClean="0"/>
              <a:t>04.06.2025</a:t>
            </a:fld>
            <a:endParaRPr lang="de-DE" dirty="0"/>
          </a:p>
        </p:txBody>
      </p:sp>
      <p:pic>
        <p:nvPicPr>
          <p:cNvPr id="1026" name="Picture 2" descr="Strichmännchen kommunizieren mit Sprechbla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6453" y="3415238"/>
            <a:ext cx="6244399" cy="2941112"/>
          </a:xfrm>
          <a:prstGeom prst="rect">
            <a:avLst/>
          </a:prstGeom>
          <a:noFill/>
          <a:extLst>
            <a:ext uri="{909E8E84-426E-40DD-AFC4-6F175D3DCCD1}">
              <a14:hiddenFill xmlns:a14="http://schemas.microsoft.com/office/drawing/2010/main">
                <a:solidFill>
                  <a:srgbClr val="FFFFFF"/>
                </a:solidFill>
              </a14:hiddenFill>
            </a:ext>
          </a:extLst>
        </p:spPr>
      </p:pic>
      <p:sp>
        <p:nvSpPr>
          <p:cNvPr id="7" name="Foliennummernplatzhalter 6">
            <a:extLst>
              <a:ext uri="{FF2B5EF4-FFF2-40B4-BE49-F238E27FC236}">
                <a16:creationId xmlns:a16="http://schemas.microsoft.com/office/drawing/2014/main" id="{FEF3D521-4C07-308E-710D-D757B1EE5AFA}"/>
              </a:ext>
            </a:extLst>
          </p:cNvPr>
          <p:cNvSpPr>
            <a:spLocks noGrp="1"/>
          </p:cNvSpPr>
          <p:nvPr>
            <p:ph type="sldNum" sz="quarter" idx="12"/>
          </p:nvPr>
        </p:nvSpPr>
        <p:spPr/>
        <p:txBody>
          <a:bodyPr/>
          <a:lstStyle/>
          <a:p>
            <a:fld id="{C28E1489-D732-4896-A53E-DB97F645CDF5}" type="slidenum">
              <a:rPr lang="de-DE" smtClean="0"/>
              <a:t>8</a:t>
            </a:fld>
            <a:endParaRPr lang="de-DE"/>
          </a:p>
        </p:txBody>
      </p:sp>
    </p:spTree>
    <p:extLst>
      <p:ext uri="{BB962C8B-B14F-4D97-AF65-F5344CB8AC3E}">
        <p14:creationId xmlns:p14="http://schemas.microsoft.com/office/powerpoint/2010/main" val="313271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63702"/>
            <a:ext cx="10685628" cy="695845"/>
          </a:xfrm>
        </p:spPr>
        <p:txBody>
          <a:bodyPr/>
          <a:lstStyle/>
          <a:p>
            <a:r>
              <a:rPr lang="de-DE" dirty="0"/>
              <a:t>Lernziele und Zeitplan</a:t>
            </a:r>
          </a:p>
        </p:txBody>
      </p:sp>
      <p:graphicFrame>
        <p:nvGraphicFramePr>
          <p:cNvPr id="5" name="Inhaltsplatzhalter 4">
            <a:extLst>
              <a:ext uri="{FF2B5EF4-FFF2-40B4-BE49-F238E27FC236}">
                <a16:creationId xmlns:a16="http://schemas.microsoft.com/office/drawing/2014/main" id="{47CA56A9-BA05-A397-1603-7BED4565307B}"/>
              </a:ext>
            </a:extLst>
          </p:cNvPr>
          <p:cNvGraphicFramePr>
            <a:graphicFrameLocks noGrp="1"/>
          </p:cNvGraphicFramePr>
          <p:nvPr>
            <p:ph idx="1"/>
            <p:extLst>
              <p:ext uri="{D42A27DB-BD31-4B8C-83A1-F6EECF244321}">
                <p14:modId xmlns:p14="http://schemas.microsoft.com/office/powerpoint/2010/main" val="387395180"/>
              </p:ext>
            </p:extLst>
          </p:nvPr>
        </p:nvGraphicFramePr>
        <p:xfrm>
          <a:off x="838200" y="2297113"/>
          <a:ext cx="10515600" cy="3879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ate Placeholder 3"/>
          <p:cNvSpPr>
            <a:spLocks noGrp="1"/>
          </p:cNvSpPr>
          <p:nvPr>
            <p:ph type="dt" sz="half" idx="10"/>
          </p:nvPr>
        </p:nvSpPr>
        <p:spPr/>
        <p:txBody>
          <a:bodyPr/>
          <a:lstStyle>
            <a:lvl1pPr>
              <a:defRPr sz="1050"/>
            </a:lvl1pPr>
          </a:lstStyle>
          <a:p>
            <a:fld id="{E050F8D6-7879-42D5-9361-A35CACF9F9B2}" type="datetime1">
              <a:rPr lang="de-DE" smtClean="0"/>
              <a:t>04.06.2025</a:t>
            </a:fld>
            <a:endParaRPr lang="de-DE" dirty="0"/>
          </a:p>
        </p:txBody>
      </p:sp>
      <p:sp>
        <p:nvSpPr>
          <p:cNvPr id="4" name="Foliennummernplatzhalter 3">
            <a:extLst>
              <a:ext uri="{FF2B5EF4-FFF2-40B4-BE49-F238E27FC236}">
                <a16:creationId xmlns:a16="http://schemas.microsoft.com/office/drawing/2014/main" id="{37A49BDF-ECF9-3216-A931-64527B53D7FB}"/>
              </a:ext>
            </a:extLst>
          </p:cNvPr>
          <p:cNvSpPr>
            <a:spLocks noGrp="1"/>
          </p:cNvSpPr>
          <p:nvPr>
            <p:ph type="sldNum" sz="quarter" idx="12"/>
          </p:nvPr>
        </p:nvSpPr>
        <p:spPr/>
        <p:txBody>
          <a:bodyPr/>
          <a:lstStyle/>
          <a:p>
            <a:fld id="{C28E1489-D732-4896-A53E-DB97F645CDF5}" type="slidenum">
              <a:rPr lang="de-DE" smtClean="0"/>
              <a:t>9</a:t>
            </a:fld>
            <a:endParaRPr lang="de-DE"/>
          </a:p>
        </p:txBody>
      </p:sp>
    </p:spTree>
    <p:extLst>
      <p:ext uri="{BB962C8B-B14F-4D97-AF65-F5344CB8AC3E}">
        <p14:creationId xmlns:p14="http://schemas.microsoft.com/office/powerpoint/2010/main" val="972165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77543"/>
            <a:ext cx="10685628" cy="695845"/>
          </a:xfrm>
        </p:spPr>
        <p:txBody>
          <a:bodyPr>
            <a:normAutofit/>
          </a:bodyPr>
          <a:lstStyle/>
          <a:p>
            <a:r>
              <a:rPr lang="de-DE" dirty="0"/>
              <a:t>Die globalen Nachhaltigkeitsziele (SDGs): Fragen</a:t>
            </a:r>
          </a:p>
        </p:txBody>
      </p:sp>
      <p:sp>
        <p:nvSpPr>
          <p:cNvPr id="7" name="Inhaltsplatzhalter 2"/>
          <p:cNvSpPr>
            <a:spLocks noGrp="1"/>
          </p:cNvSpPr>
          <p:nvPr>
            <p:ph idx="1"/>
          </p:nvPr>
        </p:nvSpPr>
        <p:spPr>
          <a:xfrm>
            <a:off x="838200" y="2079844"/>
            <a:ext cx="10515600" cy="3879800"/>
          </a:xfrm>
        </p:spPr>
        <p:txBody>
          <a:bodyPr>
            <a:normAutofit/>
          </a:bodyPr>
          <a:lstStyle/>
          <a:p>
            <a:r>
              <a:rPr lang="de-DE" dirty="0"/>
              <a:t>Wofür steht „SDGs“?</a:t>
            </a:r>
          </a:p>
          <a:p>
            <a:r>
              <a:rPr lang="de-DE" dirty="0"/>
              <a:t>Wer hat sie beschlossen?</a:t>
            </a:r>
          </a:p>
          <a:p>
            <a:r>
              <a:rPr lang="de-DE" dirty="0"/>
              <a:t>Für wen gelten die Ziele?</a:t>
            </a:r>
          </a:p>
          <a:p>
            <a:r>
              <a:rPr lang="de-DE" dirty="0"/>
              <a:t>Wann sollen die Ziele erreicht sein?</a:t>
            </a:r>
          </a:p>
          <a:p>
            <a:endParaRPr lang="de-DE" dirty="0"/>
          </a:p>
        </p:txBody>
      </p:sp>
      <p:sp>
        <p:nvSpPr>
          <p:cNvPr id="6" name="Date Placeholder 3"/>
          <p:cNvSpPr>
            <a:spLocks noGrp="1"/>
          </p:cNvSpPr>
          <p:nvPr>
            <p:ph type="dt" sz="half" idx="10"/>
          </p:nvPr>
        </p:nvSpPr>
        <p:spPr/>
        <p:txBody>
          <a:bodyPr/>
          <a:lstStyle>
            <a:lvl1pPr>
              <a:defRPr sz="1050"/>
            </a:lvl1pPr>
          </a:lstStyle>
          <a:p>
            <a:fld id="{A9060CD3-08E0-4C02-94E9-D5A4067E3D42}" type="datetime1">
              <a:rPr lang="de-DE" smtClean="0"/>
              <a:t>04.06.2025</a:t>
            </a:fld>
            <a:endParaRPr lang="de-DE" dirty="0"/>
          </a:p>
        </p:txBody>
      </p:sp>
      <p:pic>
        <p:nvPicPr>
          <p:cNvPr id="9" name="Picture 4" descr="Die 17 Ziele für nachhaltige Entwicklu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5478" y="2443799"/>
            <a:ext cx="5607624" cy="3151890"/>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C030F62E-9666-E2FF-5D21-056748F043CE}"/>
              </a:ext>
            </a:extLst>
          </p:cNvPr>
          <p:cNvSpPr>
            <a:spLocks noGrp="1"/>
          </p:cNvSpPr>
          <p:nvPr>
            <p:ph type="sldNum" sz="quarter" idx="12"/>
          </p:nvPr>
        </p:nvSpPr>
        <p:spPr/>
        <p:txBody>
          <a:bodyPr/>
          <a:lstStyle/>
          <a:p>
            <a:fld id="{C28E1489-D732-4896-A53E-DB97F645CDF5}" type="slidenum">
              <a:rPr lang="de-DE" smtClean="0"/>
              <a:t>10</a:t>
            </a:fld>
            <a:endParaRPr lang="de-DE"/>
          </a:p>
        </p:txBody>
      </p:sp>
    </p:spTree>
    <p:extLst>
      <p:ext uri="{BB962C8B-B14F-4D97-AF65-F5344CB8AC3E}">
        <p14:creationId xmlns:p14="http://schemas.microsoft.com/office/powerpoint/2010/main" val="3403931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8172" y="1163702"/>
            <a:ext cx="10685628" cy="695845"/>
          </a:xfrm>
        </p:spPr>
        <p:txBody>
          <a:bodyPr>
            <a:normAutofit/>
          </a:bodyPr>
          <a:lstStyle/>
          <a:p>
            <a:r>
              <a:rPr lang="de-DE" dirty="0"/>
              <a:t>Die globalen Nachhaltigkeitsziele (SDGs): Hintergrund</a:t>
            </a:r>
          </a:p>
        </p:txBody>
      </p:sp>
      <p:sp>
        <p:nvSpPr>
          <p:cNvPr id="7" name="Inhaltsplatzhalter 2"/>
          <p:cNvSpPr>
            <a:spLocks noGrp="1"/>
          </p:cNvSpPr>
          <p:nvPr>
            <p:ph idx="1"/>
          </p:nvPr>
        </p:nvSpPr>
        <p:spPr>
          <a:xfrm>
            <a:off x="838200" y="1918669"/>
            <a:ext cx="10515600" cy="3879800"/>
          </a:xfrm>
        </p:spPr>
        <p:txBody>
          <a:bodyPr>
            <a:normAutofit/>
          </a:bodyPr>
          <a:lstStyle/>
          <a:p>
            <a:r>
              <a:rPr lang="de-DE" dirty="0"/>
              <a:t>Jahr 2000: </a:t>
            </a:r>
            <a:r>
              <a:rPr lang="de-DE" dirty="0" err="1"/>
              <a:t>Milleniums</a:t>
            </a:r>
            <a:r>
              <a:rPr lang="de-DE" dirty="0"/>
              <a:t>-Gipfel der Vereinten Nationen (</a:t>
            </a:r>
            <a:r>
              <a:rPr lang="de-DE" u="sng" dirty="0"/>
              <a:t>U</a:t>
            </a:r>
            <a:r>
              <a:rPr lang="de-DE" dirty="0"/>
              <a:t>nited </a:t>
            </a:r>
            <a:r>
              <a:rPr lang="de-DE" u="sng" dirty="0" err="1"/>
              <a:t>N</a:t>
            </a:r>
            <a:r>
              <a:rPr lang="de-DE" dirty="0" err="1"/>
              <a:t>ations</a:t>
            </a:r>
            <a:r>
              <a:rPr lang="de-DE" dirty="0"/>
              <a:t>, UN)</a:t>
            </a:r>
          </a:p>
          <a:p>
            <a:r>
              <a:rPr lang="de-DE" dirty="0"/>
              <a:t>Bestandsaufnahme zu diesem Zeitpunkt:</a:t>
            </a:r>
          </a:p>
          <a:p>
            <a:pPr lvl="1"/>
            <a:r>
              <a:rPr lang="de-DE" dirty="0"/>
              <a:t>Über eine Milliarde Menschen leben in extremer Armut</a:t>
            </a:r>
          </a:p>
          <a:p>
            <a:pPr lvl="1"/>
            <a:r>
              <a:rPr lang="de-DE" dirty="0"/>
              <a:t>Mehr als 700 Millionen Menschen hungern und sind unterernährt</a:t>
            </a:r>
          </a:p>
          <a:p>
            <a:pPr lvl="1"/>
            <a:r>
              <a:rPr lang="de-DE" dirty="0"/>
              <a:t>Mehr als 115 Millionen Kinder Schulalter können weder lesen noch schreiben</a:t>
            </a:r>
          </a:p>
          <a:p>
            <a:pPr lvl="1"/>
            <a:r>
              <a:rPr lang="de-DE" dirty="0"/>
              <a:t>Über einer Milliarde Menschen haben keinen Zugang zu sauberem Trinkwasser</a:t>
            </a:r>
          </a:p>
          <a:p>
            <a:pPr lvl="1"/>
            <a:r>
              <a:rPr lang="de-DE" dirty="0"/>
              <a:t>Mehr als zwei Milliarden haben keine Möglichkeit, sanitäre Anlagen zu nutzen</a:t>
            </a:r>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D31E8038-D433-43CB-9656-5B537C16173B}" type="datetime1">
              <a:rPr lang="de-DE" smtClean="0"/>
              <a:t>04.06.2025</a:t>
            </a:fld>
            <a:endParaRPr lang="de-DE" dirty="0"/>
          </a:p>
        </p:txBody>
      </p:sp>
      <p:pic>
        <p:nvPicPr>
          <p:cNvPr id="9" name="Grafik 8"/>
          <p:cNvPicPr>
            <a:picLocks noChangeAspect="1"/>
          </p:cNvPicPr>
          <p:nvPr/>
        </p:nvPicPr>
        <p:blipFill rotWithShape="1">
          <a:blip r:embed="rId3"/>
          <a:srcRect l="7300" t="28530" r="4221" b="23334"/>
          <a:stretch/>
        </p:blipFill>
        <p:spPr>
          <a:xfrm>
            <a:off x="6690341" y="5282237"/>
            <a:ext cx="3626490" cy="1480887"/>
          </a:xfrm>
          <a:prstGeom prst="rect">
            <a:avLst/>
          </a:prstGeom>
        </p:spPr>
      </p:pic>
      <p:sp>
        <p:nvSpPr>
          <p:cNvPr id="3" name="Foliennummernplatzhalter 2">
            <a:extLst>
              <a:ext uri="{FF2B5EF4-FFF2-40B4-BE49-F238E27FC236}">
                <a16:creationId xmlns:a16="http://schemas.microsoft.com/office/drawing/2014/main" id="{7BF8B0CC-E147-89E1-A8FC-148DA94D7228}"/>
              </a:ext>
            </a:extLst>
          </p:cNvPr>
          <p:cNvSpPr>
            <a:spLocks noGrp="1"/>
          </p:cNvSpPr>
          <p:nvPr>
            <p:ph type="sldNum" sz="quarter" idx="12"/>
          </p:nvPr>
        </p:nvSpPr>
        <p:spPr/>
        <p:txBody>
          <a:bodyPr/>
          <a:lstStyle/>
          <a:p>
            <a:fld id="{C28E1489-D732-4896-A53E-DB97F645CDF5}" type="slidenum">
              <a:rPr lang="de-DE" smtClean="0"/>
              <a:t>11</a:t>
            </a:fld>
            <a:endParaRPr lang="de-DE"/>
          </a:p>
        </p:txBody>
      </p:sp>
    </p:spTree>
    <p:extLst>
      <p:ext uri="{BB962C8B-B14F-4D97-AF65-F5344CB8AC3E}">
        <p14:creationId xmlns:p14="http://schemas.microsoft.com/office/powerpoint/2010/main" val="3460452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63702"/>
            <a:ext cx="10685628" cy="695845"/>
          </a:xfrm>
        </p:spPr>
        <p:txBody>
          <a:bodyPr>
            <a:normAutofit/>
          </a:bodyPr>
          <a:lstStyle/>
          <a:p>
            <a:r>
              <a:rPr lang="de-DE" dirty="0"/>
              <a:t>Die globalen Nachhaltigkeitsziele (SDGs): Hintergrund</a:t>
            </a:r>
          </a:p>
        </p:txBody>
      </p:sp>
      <p:sp>
        <p:nvSpPr>
          <p:cNvPr id="7" name="Inhaltsplatzhalter 2"/>
          <p:cNvSpPr>
            <a:spLocks noGrp="1"/>
          </p:cNvSpPr>
          <p:nvPr>
            <p:ph idx="1"/>
          </p:nvPr>
        </p:nvSpPr>
        <p:spPr>
          <a:xfrm>
            <a:off x="838200" y="2037740"/>
            <a:ext cx="10515600" cy="3879800"/>
          </a:xfrm>
        </p:spPr>
        <p:txBody>
          <a:bodyPr>
            <a:normAutofit/>
          </a:bodyPr>
          <a:lstStyle/>
          <a:p>
            <a:r>
              <a:rPr lang="de-DE" dirty="0"/>
              <a:t>Beschluss der Millenniums-Entwicklungsziele (</a:t>
            </a:r>
            <a:r>
              <a:rPr lang="de-DE" u="sng" dirty="0" err="1"/>
              <a:t>M</a:t>
            </a:r>
            <a:r>
              <a:rPr lang="de-DE" dirty="0" err="1"/>
              <a:t>illenium</a:t>
            </a:r>
            <a:r>
              <a:rPr lang="de-DE" dirty="0"/>
              <a:t> </a:t>
            </a:r>
            <a:r>
              <a:rPr lang="de-DE" u="sng" dirty="0"/>
              <a:t>D</a:t>
            </a:r>
            <a:r>
              <a:rPr lang="de-DE" dirty="0"/>
              <a:t>evelopment </a:t>
            </a:r>
            <a:r>
              <a:rPr lang="de-DE" u="sng" dirty="0"/>
              <a:t>G</a:t>
            </a:r>
            <a:r>
              <a:rPr lang="de-DE" dirty="0"/>
              <a:t>oals)</a:t>
            </a:r>
          </a:p>
          <a:p>
            <a:r>
              <a:rPr lang="de-DE" dirty="0"/>
              <a:t>Sollen bis 2015 erreicht werden; Ziele richten sich vor allem an Entwicklungsländern</a:t>
            </a:r>
          </a:p>
          <a:p>
            <a:pPr marL="742320" lvl="1" indent="-457200">
              <a:buFont typeface="+mj-lt"/>
              <a:buAutoNum type="arabicPeriod"/>
            </a:pPr>
            <a:endParaRPr lang="de-DE" dirty="0"/>
          </a:p>
        </p:txBody>
      </p:sp>
      <p:sp>
        <p:nvSpPr>
          <p:cNvPr id="6" name="Date Placeholder 3"/>
          <p:cNvSpPr>
            <a:spLocks noGrp="1"/>
          </p:cNvSpPr>
          <p:nvPr>
            <p:ph type="dt" sz="half" idx="10"/>
          </p:nvPr>
        </p:nvSpPr>
        <p:spPr/>
        <p:txBody>
          <a:bodyPr/>
          <a:lstStyle>
            <a:lvl1pPr>
              <a:defRPr sz="1050"/>
            </a:lvl1pPr>
          </a:lstStyle>
          <a:p>
            <a:fld id="{A10B20B8-45F5-460D-A62D-CEE7D60E1C44}" type="datetime1">
              <a:rPr lang="de-DE" smtClean="0"/>
              <a:t>04.06.2025</a:t>
            </a:fld>
            <a:endParaRPr lang="de-DE" dirty="0"/>
          </a:p>
        </p:txBody>
      </p:sp>
      <p:pic>
        <p:nvPicPr>
          <p:cNvPr id="2052" name="Picture 4" descr="Vereinte Nationen - LAG 21 NR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4187" y="3522258"/>
            <a:ext cx="5661413" cy="2937526"/>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3FADD9BB-8D51-18C5-3284-61F126C32C7D}"/>
              </a:ext>
            </a:extLst>
          </p:cNvPr>
          <p:cNvSpPr>
            <a:spLocks noGrp="1"/>
          </p:cNvSpPr>
          <p:nvPr>
            <p:ph type="sldNum" sz="quarter" idx="12"/>
          </p:nvPr>
        </p:nvSpPr>
        <p:spPr/>
        <p:txBody>
          <a:bodyPr/>
          <a:lstStyle/>
          <a:p>
            <a:fld id="{C28E1489-D732-4896-A53E-DB97F645CDF5}" type="slidenum">
              <a:rPr lang="de-DE" smtClean="0"/>
              <a:t>12</a:t>
            </a:fld>
            <a:endParaRPr lang="de-DE"/>
          </a:p>
        </p:txBody>
      </p:sp>
    </p:spTree>
    <p:extLst>
      <p:ext uri="{BB962C8B-B14F-4D97-AF65-F5344CB8AC3E}">
        <p14:creationId xmlns:p14="http://schemas.microsoft.com/office/powerpoint/2010/main" val="581717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42839"/>
            <a:ext cx="10685628" cy="695845"/>
          </a:xfrm>
        </p:spPr>
        <p:txBody>
          <a:bodyPr>
            <a:normAutofit/>
          </a:bodyPr>
          <a:lstStyle/>
          <a:p>
            <a:r>
              <a:rPr lang="de-DE" dirty="0"/>
              <a:t>Die globalen Nachhaltigkeitsziele (SDGs): Fakten</a:t>
            </a:r>
          </a:p>
        </p:txBody>
      </p:sp>
      <p:sp>
        <p:nvSpPr>
          <p:cNvPr id="7" name="Inhaltsplatzhalter 2"/>
          <p:cNvSpPr>
            <a:spLocks noGrp="1"/>
          </p:cNvSpPr>
          <p:nvPr>
            <p:ph idx="1"/>
          </p:nvPr>
        </p:nvSpPr>
        <p:spPr>
          <a:xfrm>
            <a:off x="838200" y="2194839"/>
            <a:ext cx="10515600" cy="3879800"/>
          </a:xfrm>
        </p:spPr>
        <p:txBody>
          <a:bodyPr>
            <a:normAutofit/>
          </a:bodyPr>
          <a:lstStyle/>
          <a:p>
            <a:r>
              <a:rPr lang="de-DE" dirty="0"/>
              <a:t>2015: Weltgipfel für nachhaltige Entwicklung der Vereinten Nationen</a:t>
            </a:r>
          </a:p>
          <a:p>
            <a:r>
              <a:rPr lang="de-DE" dirty="0"/>
              <a:t>Verabschiedung der 2030 Agenda („Transformation unserer Welt: Die Agenda 2030 für nachhaltige Entwicklung“)</a:t>
            </a:r>
          </a:p>
          <a:p>
            <a:r>
              <a:rPr lang="de-DE" dirty="0"/>
              <a:t>Beschluss der globalen Nachhaltigkeitsziele: </a:t>
            </a:r>
            <a:r>
              <a:rPr lang="de-DE" u="sng" dirty="0" err="1"/>
              <a:t>S</a:t>
            </a:r>
            <a:r>
              <a:rPr lang="de-DE" dirty="0" err="1"/>
              <a:t>ustainable</a:t>
            </a:r>
            <a:r>
              <a:rPr lang="de-DE" dirty="0"/>
              <a:t> </a:t>
            </a:r>
            <a:r>
              <a:rPr lang="de-DE" u="sng" dirty="0"/>
              <a:t>D</a:t>
            </a:r>
            <a:r>
              <a:rPr lang="de-DE" dirty="0"/>
              <a:t>evelopment </a:t>
            </a:r>
            <a:r>
              <a:rPr lang="de-DE" u="sng" dirty="0"/>
              <a:t>G</a:t>
            </a:r>
            <a:r>
              <a:rPr lang="de-DE" dirty="0"/>
              <a:t>oals (SDGs)</a:t>
            </a:r>
          </a:p>
          <a:p>
            <a:r>
              <a:rPr lang="de-DE" dirty="0"/>
              <a:t>Sollen im bis 2030 erreicht werden</a:t>
            </a:r>
          </a:p>
          <a:p>
            <a:r>
              <a:rPr lang="de-DE" dirty="0"/>
              <a:t>Ziele richten sich an alle Staaten</a:t>
            </a:r>
          </a:p>
          <a:p>
            <a:r>
              <a:rPr lang="de-DE" dirty="0"/>
              <a:t>Fokus auf Nachhaltigkeit</a:t>
            </a:r>
          </a:p>
        </p:txBody>
      </p:sp>
      <p:sp>
        <p:nvSpPr>
          <p:cNvPr id="6" name="Date Placeholder 3"/>
          <p:cNvSpPr>
            <a:spLocks noGrp="1"/>
          </p:cNvSpPr>
          <p:nvPr>
            <p:ph type="dt" sz="half" idx="10"/>
          </p:nvPr>
        </p:nvSpPr>
        <p:spPr/>
        <p:txBody>
          <a:bodyPr/>
          <a:lstStyle>
            <a:lvl1pPr>
              <a:defRPr sz="1050"/>
            </a:lvl1pPr>
          </a:lstStyle>
          <a:p>
            <a:fld id="{B70602B8-236D-4837-8D2B-5F29C05D7043}" type="datetime1">
              <a:rPr lang="de-DE" smtClean="0"/>
              <a:t>04.06.2025</a:t>
            </a:fld>
            <a:endParaRPr lang="de-DE" dirty="0"/>
          </a:p>
        </p:txBody>
      </p:sp>
      <p:pic>
        <p:nvPicPr>
          <p:cNvPr id="3074" name="Picture 2" descr="Sustainable Development Summit – The Agenda 2030 | Diplomatic Cou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3527" y="4237063"/>
            <a:ext cx="2970567" cy="2229367"/>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0D295417-6846-E85A-8D78-B648E7BD2E46}"/>
              </a:ext>
            </a:extLst>
          </p:cNvPr>
          <p:cNvSpPr>
            <a:spLocks noGrp="1"/>
          </p:cNvSpPr>
          <p:nvPr>
            <p:ph type="sldNum" sz="quarter" idx="12"/>
          </p:nvPr>
        </p:nvSpPr>
        <p:spPr/>
        <p:txBody>
          <a:bodyPr/>
          <a:lstStyle/>
          <a:p>
            <a:fld id="{C28E1489-D732-4896-A53E-DB97F645CDF5}" type="slidenum">
              <a:rPr lang="de-DE" smtClean="0"/>
              <a:t>13</a:t>
            </a:fld>
            <a:endParaRPr lang="de-DE"/>
          </a:p>
        </p:txBody>
      </p:sp>
    </p:spTree>
    <p:extLst>
      <p:ext uri="{BB962C8B-B14F-4D97-AF65-F5344CB8AC3E}">
        <p14:creationId xmlns:p14="http://schemas.microsoft.com/office/powerpoint/2010/main" val="54337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09725B9D-D3F8-4EF8-B6A8-A8582C0576F0}"/>
              </a:ext>
            </a:extLst>
          </p:cNvPr>
          <p:cNvSpPr>
            <a:spLocks noGrp="1"/>
          </p:cNvSpPr>
          <p:nvPr>
            <p:ph type="ftr" sz="quarter" idx="11"/>
          </p:nvPr>
        </p:nvSpPr>
        <p:spPr>
          <a:xfrm>
            <a:off x="7195892" y="6356349"/>
            <a:ext cx="4114800" cy="365125"/>
          </a:xfrm>
          <a:prstGeom prst="rect">
            <a:avLst/>
          </a:prstGeom>
        </p:spPr>
        <p:txBody>
          <a:bodyPr vert="horz" lIns="91440" tIns="45720" rIns="91440" bIns="45720" rtlCol="0" anchor="ctr"/>
          <a:lstStyle>
            <a:defPPr>
              <a:defRPr lang="de-DE"/>
            </a:defPPr>
            <a:lvl1pPr marL="0" algn="r" defTabSz="914400" rtl="0" eaLnBrk="1" latinLnBrk="0" hangingPunct="1">
              <a:defRPr lang="de-DE" sz="800" kern="1200">
                <a:solidFill>
                  <a:srgbClr val="5F6162"/>
                </a:solidFill>
                <a:latin typeface="Arial" panose="020B0604020202020204" pitchFamily="34" charset="0"/>
                <a:ea typeface="Inter Light" panose="020B05020300000000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pic>
        <p:nvPicPr>
          <p:cNvPr id="5" name="Inhaltsplatzhalter 4" descr="C:\Users\kgapp\AppData\Local\Microsoft\Windows\INetCache\Content.Word\E_2016_SDG_Poster_all_sizes_without_UN_emblem_Letter.png">
            <a:extLst>
              <a:ext uri="{FF2B5EF4-FFF2-40B4-BE49-F238E27FC236}">
                <a16:creationId xmlns:a16="http://schemas.microsoft.com/office/drawing/2014/main" id="{AFB67DDA-40EE-4FDB-9B96-A1C0A9779D62}"/>
              </a:ext>
            </a:extLst>
          </p:cNvPr>
          <p:cNvPicPr>
            <a:picLocks noGrp="1"/>
          </p:cNvPicPr>
          <p:nvPr>
            <p:ph idx="4294967295"/>
          </p:nvPr>
        </p:nvPicPr>
        <p:blipFill rotWithShape="1">
          <a:blip r:embed="rId3" cstate="print">
            <a:extLst>
              <a:ext uri="{BEBA8EAE-BF5A-486C-A8C5-ECC9F3942E4B}">
                <a14:imgProps xmlns:a14="http://schemas.microsoft.com/office/drawing/2010/main">
                  <a14:imgLayer r:embed="rId4">
                    <a14:imgEffect>
                      <a14:backgroundRemoval t="14510" b="86588" l="5455" r="96061">
                        <a14:foregroundMark x1="7333" y1="9020" x2="5455" y2="85098"/>
                        <a14:foregroundMark x1="7939" y1="9725" x2="96364" y2="84235"/>
                        <a14:foregroundMark x1="18182" y1="14588" x2="81394" y2="22275"/>
                        <a14:foregroundMark x1="94061" y1="68941" x2="87576" y2="70824"/>
                        <a14:foregroundMark x1="93636" y1="30196" x2="67515" y2="84784"/>
                        <a14:foregroundMark x1="61818" y1="15843" x2="65030" y2="17176"/>
                        <a14:foregroundMark x1="9212" y1="31686" x2="64485" y2="84784"/>
                        <a14:foregroundMark x1="20788" y1="50353" x2="32485" y2="86588"/>
                        <a14:foregroundMark x1="10242" y1="79608" x2="16909" y2="79608"/>
                        <a14:foregroundMark x1="95091" y1="48941" x2="80667" y2="62902"/>
                        <a14:foregroundMark x1="94545" y1="70667" x2="95636" y2="81490"/>
                        <a14:foregroundMark x1="81212" y1="84078" x2="95091" y2="82510"/>
                        <a14:foregroundMark x1="82000" y1="84471" x2="95636" y2="85569"/>
                        <a14:foregroundMark x1="81697" y1="85647" x2="89333" y2="86039"/>
                        <a14:foregroundMark x1="95030" y1="68000" x2="96000" y2="80941"/>
                        <a14:foregroundMark x1="95636" y1="67765" x2="95636" y2="70431"/>
                        <a14:foregroundMark x1="95636" y1="71216" x2="95939" y2="74510"/>
                      </a14:backgroundRemoval>
                    </a14:imgEffect>
                  </a14:imgLayer>
                </a14:imgProps>
              </a:ext>
              <a:ext uri="{28A0092B-C50C-407E-A947-70E740481C1C}">
                <a14:useLocalDpi xmlns:a14="http://schemas.microsoft.com/office/drawing/2010/main" val="0"/>
              </a:ext>
            </a:extLst>
          </a:blip>
          <a:srcRect b="11594"/>
          <a:stretch/>
        </p:blipFill>
        <p:spPr bwMode="auto">
          <a:xfrm>
            <a:off x="1076446" y="136525"/>
            <a:ext cx="9318837" cy="6345298"/>
          </a:xfrm>
          <a:prstGeom prst="rect">
            <a:avLst/>
          </a:prstGeom>
          <a:noFill/>
          <a:ln>
            <a:noFill/>
          </a:ln>
          <a:extLst>
            <a:ext uri="{53640926-AAD7-44D8-BBD7-CCE9431645EC}">
              <a14:shadowObscured xmlns:a14="http://schemas.microsoft.com/office/drawing/2010/main"/>
            </a:ext>
          </a:extLst>
        </p:spPr>
      </p:pic>
      <p:sp>
        <p:nvSpPr>
          <p:cNvPr id="6" name="Rechteck 5">
            <a:extLst>
              <a:ext uri="{FF2B5EF4-FFF2-40B4-BE49-F238E27FC236}">
                <a16:creationId xmlns:a16="http://schemas.microsoft.com/office/drawing/2014/main" id="{60A98A9C-BC90-47D3-BE45-8F8C370A56BC}"/>
              </a:ext>
            </a:extLst>
          </p:cNvPr>
          <p:cNvSpPr/>
          <p:nvPr/>
        </p:nvSpPr>
        <p:spPr>
          <a:xfrm>
            <a:off x="11791890" y="5194336"/>
            <a:ext cx="400110" cy="882614"/>
          </a:xfrm>
          <a:prstGeom prst="rect">
            <a:avLst/>
          </a:prstGeom>
        </p:spPr>
        <p:txBody>
          <a:bodyPr vert="vert270" wrap="none">
            <a:spAutoFit/>
          </a:bodyPr>
          <a:lstStyle/>
          <a:p>
            <a:r>
              <a:rPr lang="de-DE" sz="1400" i="1" dirty="0">
                <a:latin typeface="Calibri" panose="020F0502020204030204" pitchFamily="34" charset="0"/>
                <a:ea typeface="Calibri" panose="020F0502020204030204" pitchFamily="34" charset="0"/>
                <a:cs typeface="Times New Roman" panose="02020603050405020304" pitchFamily="18" charset="0"/>
              </a:rPr>
              <a:t>UN (2017).</a:t>
            </a:r>
            <a:endParaRPr lang="de-DE" sz="1400" i="1" dirty="0"/>
          </a:p>
        </p:txBody>
      </p:sp>
      <p:sp>
        <p:nvSpPr>
          <p:cNvPr id="2" name="Rechteck: abgerundete Ecken 1">
            <a:extLst>
              <a:ext uri="{FF2B5EF4-FFF2-40B4-BE49-F238E27FC236}">
                <a16:creationId xmlns:a16="http://schemas.microsoft.com/office/drawing/2014/main" id="{637D8A8C-0C9A-474A-890D-5DE4B3CF33C0}"/>
              </a:ext>
            </a:extLst>
          </p:cNvPr>
          <p:cNvSpPr/>
          <p:nvPr/>
        </p:nvSpPr>
        <p:spPr>
          <a:xfrm>
            <a:off x="1320800" y="2070100"/>
            <a:ext cx="7353300" cy="146050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
        <p:nvSpPr>
          <p:cNvPr id="7" name="Rechteck: abgerundete Ecken 6">
            <a:extLst>
              <a:ext uri="{FF2B5EF4-FFF2-40B4-BE49-F238E27FC236}">
                <a16:creationId xmlns:a16="http://schemas.microsoft.com/office/drawing/2014/main" id="{4C69ADC7-DC98-4BFD-ADCD-3CDB799CA22D}"/>
              </a:ext>
            </a:extLst>
          </p:cNvPr>
          <p:cNvSpPr/>
          <p:nvPr/>
        </p:nvSpPr>
        <p:spPr>
          <a:xfrm>
            <a:off x="1320800" y="3530600"/>
            <a:ext cx="7353300" cy="14605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
        <p:nvSpPr>
          <p:cNvPr id="8" name="Rechteck: abgerundete Ecken 7">
            <a:extLst>
              <a:ext uri="{FF2B5EF4-FFF2-40B4-BE49-F238E27FC236}">
                <a16:creationId xmlns:a16="http://schemas.microsoft.com/office/drawing/2014/main" id="{1D558B5A-D5AD-4D3E-A03B-9525E2EC6541}"/>
              </a:ext>
            </a:extLst>
          </p:cNvPr>
          <p:cNvSpPr/>
          <p:nvPr/>
        </p:nvSpPr>
        <p:spPr>
          <a:xfrm>
            <a:off x="1320800" y="4977576"/>
            <a:ext cx="4478485" cy="146050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
        <p:nvSpPr>
          <p:cNvPr id="9" name="Rechteck: abgerundete Ecken 8">
            <a:extLst>
              <a:ext uri="{FF2B5EF4-FFF2-40B4-BE49-F238E27FC236}">
                <a16:creationId xmlns:a16="http://schemas.microsoft.com/office/drawing/2014/main" id="{B781230C-4627-44C2-8A77-B0EF6A090170}"/>
              </a:ext>
            </a:extLst>
          </p:cNvPr>
          <p:cNvSpPr/>
          <p:nvPr/>
        </p:nvSpPr>
        <p:spPr>
          <a:xfrm>
            <a:off x="8674101" y="2022474"/>
            <a:ext cx="1409700" cy="2968625"/>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5043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053329"/>
            <a:ext cx="10685628" cy="695845"/>
          </a:xfrm>
        </p:spPr>
        <p:txBody>
          <a:bodyPr/>
          <a:lstStyle/>
          <a:p>
            <a:r>
              <a:rPr lang="de-DE" dirty="0"/>
              <a:t>SDG 1: Keine Armut</a:t>
            </a:r>
          </a:p>
        </p:txBody>
      </p:sp>
      <p:sp>
        <p:nvSpPr>
          <p:cNvPr id="7" name="Inhaltsplatzhalter 2"/>
          <p:cNvSpPr>
            <a:spLocks noGrp="1"/>
          </p:cNvSpPr>
          <p:nvPr>
            <p:ph idx="1"/>
          </p:nvPr>
        </p:nvSpPr>
        <p:spPr>
          <a:xfrm>
            <a:off x="808338" y="1749174"/>
            <a:ext cx="7616911" cy="4893172"/>
          </a:xfrm>
        </p:spPr>
        <p:txBody>
          <a:bodyPr>
            <a:normAutofit fontScale="92500"/>
          </a:bodyPr>
          <a:lstStyle/>
          <a:p>
            <a:r>
              <a:rPr lang="de-DE" dirty="0"/>
              <a:t>„Armut in all ihren Formen und überall beenden. “</a:t>
            </a:r>
          </a:p>
          <a:p>
            <a:r>
              <a:rPr lang="de-DE" dirty="0"/>
              <a:t>Jeder zehnte Mensch hat also nur 1,90 US-Dollar pro Tag zum Leben</a:t>
            </a:r>
          </a:p>
          <a:p>
            <a:r>
              <a:rPr lang="de-DE" dirty="0"/>
              <a:t>Extreme Armut durch Covid-19 Pandemie erstmals seit 20 Jahren wieder gestiegen</a:t>
            </a:r>
          </a:p>
          <a:p>
            <a:r>
              <a:rPr lang="de-DE" dirty="0"/>
              <a:t>In Deutschland:</a:t>
            </a:r>
          </a:p>
          <a:p>
            <a:pPr lvl="1"/>
            <a:r>
              <a:rPr lang="de-DE" dirty="0"/>
              <a:t>16% der Menschen unter der Armutsgefährdungsgrenze</a:t>
            </a:r>
          </a:p>
          <a:p>
            <a:pPr lvl="1"/>
            <a:r>
              <a:rPr lang="de-DE" dirty="0"/>
              <a:t>Besonders alleinerziehende Elternteile, Arbeitslose, Menschen mit Migrationshintergrund, alte kranke Menschen</a:t>
            </a:r>
          </a:p>
          <a:p>
            <a:pPr lvl="1"/>
            <a:r>
              <a:rPr lang="de-DE" dirty="0"/>
              <a:t>Jedes fünfte Kind wächst in Armut auf </a:t>
            </a:r>
          </a:p>
          <a:p>
            <a:pPr lvl="1"/>
            <a:r>
              <a:rPr lang="de-DE" dirty="0"/>
              <a:t>Armut = weniger als 60% des mittleren Einkommens </a:t>
            </a:r>
            <a:br>
              <a:rPr lang="de-DE" dirty="0"/>
            </a:br>
            <a:r>
              <a:rPr lang="de-DE" dirty="0"/>
              <a:t>besitzt (als Single weniger als 840 €)</a:t>
            </a:r>
          </a:p>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B4290CAD-B898-495A-9C5A-7492993A0379}" type="datetime1">
              <a:rPr lang="de-DE" smtClean="0"/>
              <a:t>04.06.2025</a:t>
            </a:fld>
            <a:endParaRPr lang="de-DE" dirty="0"/>
          </a:p>
        </p:txBody>
      </p:sp>
      <p:pic>
        <p:nvPicPr>
          <p:cNvPr id="3074"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27625" y="3020873"/>
            <a:ext cx="3335477" cy="3335477"/>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966CE991-8120-2A74-46F8-3A98F7E9D242}"/>
              </a:ext>
            </a:extLst>
          </p:cNvPr>
          <p:cNvSpPr>
            <a:spLocks noGrp="1"/>
          </p:cNvSpPr>
          <p:nvPr>
            <p:ph type="sldNum" sz="quarter" idx="12"/>
          </p:nvPr>
        </p:nvSpPr>
        <p:spPr/>
        <p:txBody>
          <a:bodyPr/>
          <a:lstStyle/>
          <a:p>
            <a:fld id="{C28E1489-D732-4896-A53E-DB97F645CDF5}" type="slidenum">
              <a:rPr lang="de-DE" smtClean="0"/>
              <a:t>15</a:t>
            </a:fld>
            <a:endParaRPr lang="de-DE"/>
          </a:p>
        </p:txBody>
      </p:sp>
    </p:spTree>
    <p:extLst>
      <p:ext uri="{BB962C8B-B14F-4D97-AF65-F5344CB8AC3E}">
        <p14:creationId xmlns:p14="http://schemas.microsoft.com/office/powerpoint/2010/main" val="1233703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066297"/>
            <a:ext cx="10685628" cy="695845"/>
          </a:xfrm>
        </p:spPr>
        <p:txBody>
          <a:bodyPr/>
          <a:lstStyle/>
          <a:p>
            <a:r>
              <a:rPr lang="de-DE" dirty="0"/>
              <a:t>SDG 2: Kein Hunger</a:t>
            </a:r>
          </a:p>
        </p:txBody>
      </p:sp>
      <p:sp>
        <p:nvSpPr>
          <p:cNvPr id="7" name="Inhaltsplatzhalter 2"/>
          <p:cNvSpPr>
            <a:spLocks noGrp="1"/>
          </p:cNvSpPr>
          <p:nvPr>
            <p:ph idx="1"/>
          </p:nvPr>
        </p:nvSpPr>
        <p:spPr>
          <a:xfrm>
            <a:off x="723900" y="1762142"/>
            <a:ext cx="7534769" cy="4893172"/>
          </a:xfrm>
        </p:spPr>
        <p:txBody>
          <a:bodyPr>
            <a:normAutofit lnSpcReduction="10000"/>
          </a:bodyPr>
          <a:lstStyle/>
          <a:p>
            <a:r>
              <a:rPr lang="de-DE" dirty="0"/>
              <a:t>„Den Hunger beenden, Ernährungssicherheit und eine bessere Ernährung erreichen und eine nachhaltige Landwirtschaft fördern.“</a:t>
            </a:r>
          </a:p>
          <a:p>
            <a:r>
              <a:rPr lang="de-DE" dirty="0"/>
              <a:t>Jeder neunte Mensch auf der Erde hungert</a:t>
            </a:r>
          </a:p>
          <a:p>
            <a:r>
              <a:rPr lang="de-DE" dirty="0"/>
              <a:t>Jeder vierte Mensch leidet dauerhaft an einem Mangel an lebenswichtigen Nährstoffen</a:t>
            </a:r>
          </a:p>
          <a:p>
            <a:r>
              <a:rPr lang="de-DE" dirty="0"/>
              <a:t>Alle 10 Sekunden verhungert ein Kind</a:t>
            </a:r>
          </a:p>
          <a:p>
            <a:r>
              <a:rPr lang="de-DE" dirty="0"/>
              <a:t>Verschärfung durch Covid-19 Pandemie </a:t>
            </a:r>
          </a:p>
          <a:p>
            <a:r>
              <a:rPr lang="de-DE" dirty="0"/>
              <a:t>In Deutschland:</a:t>
            </a:r>
          </a:p>
          <a:p>
            <a:pPr lvl="1"/>
            <a:r>
              <a:rPr lang="de-DE" dirty="0"/>
              <a:t>1,5 Millionen Menschen ernährend sich sehr einseitig und nicht ausreichend</a:t>
            </a:r>
          </a:p>
          <a:p>
            <a:pPr lvl="1"/>
            <a:r>
              <a:rPr lang="de-DE" dirty="0"/>
              <a:t>Besonders alte, kranke Menschen und Kinder</a:t>
            </a:r>
          </a:p>
          <a:p>
            <a:endParaRPr lang="de-DE" dirty="0"/>
          </a:p>
        </p:txBody>
      </p:sp>
      <p:sp>
        <p:nvSpPr>
          <p:cNvPr id="6" name="Date Placeholder 3"/>
          <p:cNvSpPr>
            <a:spLocks noGrp="1"/>
          </p:cNvSpPr>
          <p:nvPr>
            <p:ph type="dt" sz="half" idx="10"/>
          </p:nvPr>
        </p:nvSpPr>
        <p:spPr/>
        <p:txBody>
          <a:bodyPr/>
          <a:lstStyle>
            <a:lvl1pPr>
              <a:defRPr sz="1050"/>
            </a:lvl1pPr>
          </a:lstStyle>
          <a:p>
            <a:fld id="{E5A87CB2-652D-4A16-9B12-84FACED0802D}" type="datetime1">
              <a:rPr lang="de-DE" smtClean="0"/>
              <a:t>04.06.2025</a:t>
            </a:fld>
            <a:endParaRPr lang="de-DE" dirty="0"/>
          </a:p>
        </p:txBody>
      </p:sp>
      <p:pic>
        <p:nvPicPr>
          <p:cNvPr id="5122"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8669" y="2391826"/>
            <a:ext cx="3504433" cy="3504434"/>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A8562D18-E300-61CF-9898-3F34E617090D}"/>
              </a:ext>
            </a:extLst>
          </p:cNvPr>
          <p:cNvSpPr>
            <a:spLocks noGrp="1"/>
          </p:cNvSpPr>
          <p:nvPr>
            <p:ph type="sldNum" sz="quarter" idx="12"/>
          </p:nvPr>
        </p:nvSpPr>
        <p:spPr/>
        <p:txBody>
          <a:bodyPr/>
          <a:lstStyle/>
          <a:p>
            <a:fld id="{C28E1489-D732-4896-A53E-DB97F645CDF5}" type="slidenum">
              <a:rPr lang="de-DE" smtClean="0"/>
              <a:t>16</a:t>
            </a:fld>
            <a:endParaRPr lang="de-DE"/>
          </a:p>
        </p:txBody>
      </p:sp>
    </p:spTree>
    <p:extLst>
      <p:ext uri="{BB962C8B-B14F-4D97-AF65-F5344CB8AC3E}">
        <p14:creationId xmlns:p14="http://schemas.microsoft.com/office/powerpoint/2010/main" val="2456184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251649"/>
            <a:ext cx="10685628" cy="695845"/>
          </a:xfrm>
        </p:spPr>
        <p:txBody>
          <a:bodyPr/>
          <a:lstStyle/>
          <a:p>
            <a:r>
              <a:rPr lang="de-DE" dirty="0"/>
              <a:t>SDG 3: Gesundheit und Wohlergehen</a:t>
            </a:r>
          </a:p>
        </p:txBody>
      </p:sp>
      <p:sp>
        <p:nvSpPr>
          <p:cNvPr id="7" name="Inhaltsplatzhalter 2"/>
          <p:cNvSpPr>
            <a:spLocks noGrp="1"/>
          </p:cNvSpPr>
          <p:nvPr>
            <p:ph idx="1"/>
          </p:nvPr>
        </p:nvSpPr>
        <p:spPr>
          <a:xfrm>
            <a:off x="723900" y="1964828"/>
            <a:ext cx="6906610" cy="4893172"/>
          </a:xfrm>
        </p:spPr>
        <p:txBody>
          <a:bodyPr>
            <a:normAutofit/>
          </a:bodyPr>
          <a:lstStyle/>
          <a:p>
            <a:r>
              <a:rPr lang="de-DE" sz="2400" dirty="0"/>
              <a:t>„Ein gesundes Leben für alle Menschen jeden Alters gewährleisten und ihr Wohlergehen fördern. “</a:t>
            </a:r>
          </a:p>
          <a:p>
            <a:r>
              <a:rPr lang="de-DE" sz="2400" dirty="0"/>
              <a:t>Zahl der AIDS Neuinfektionen sinkt</a:t>
            </a:r>
          </a:p>
          <a:p>
            <a:r>
              <a:rPr lang="de-DE" sz="2400" dirty="0"/>
              <a:t>Zahl der Malariafälle zuletzt gestiegen</a:t>
            </a:r>
          </a:p>
          <a:p>
            <a:r>
              <a:rPr lang="de-DE" sz="2400" dirty="0"/>
              <a:t>In Deutschland:</a:t>
            </a:r>
          </a:p>
          <a:p>
            <a:pPr lvl="1"/>
            <a:r>
              <a:rPr lang="de-DE" dirty="0"/>
              <a:t>Lebenserwartung deutlich höher als der weltweite Schnitt</a:t>
            </a:r>
          </a:p>
          <a:p>
            <a:pPr lvl="1"/>
            <a:r>
              <a:rPr lang="de-DE" dirty="0"/>
              <a:t>Steigenden Ausgaben für Gesundheit: 2019 im Schnitt 4.944 €/Kopf</a:t>
            </a:r>
          </a:p>
          <a:p>
            <a:pPr lvl="1"/>
            <a:r>
              <a:rPr lang="de-DE" dirty="0"/>
              <a:t>Raucherquote sinkt</a:t>
            </a:r>
          </a:p>
          <a:p>
            <a:pPr lvl="1"/>
            <a:r>
              <a:rPr lang="de-DE" dirty="0"/>
              <a:t>Anteil der Übergewichten steigt (50%)</a:t>
            </a:r>
          </a:p>
        </p:txBody>
      </p:sp>
      <p:sp>
        <p:nvSpPr>
          <p:cNvPr id="6" name="Date Placeholder 3"/>
          <p:cNvSpPr>
            <a:spLocks noGrp="1"/>
          </p:cNvSpPr>
          <p:nvPr>
            <p:ph type="dt" sz="half" idx="10"/>
          </p:nvPr>
        </p:nvSpPr>
        <p:spPr/>
        <p:txBody>
          <a:bodyPr/>
          <a:lstStyle>
            <a:lvl1pPr>
              <a:defRPr sz="1050"/>
            </a:lvl1pPr>
          </a:lstStyle>
          <a:p>
            <a:fld id="{936C951E-F6AB-4743-994B-50C2C5095122}" type="datetime1">
              <a:rPr lang="de-DE" smtClean="0"/>
              <a:t>04.06.2025</a:t>
            </a:fld>
            <a:endParaRPr lang="de-DE" dirty="0"/>
          </a:p>
        </p:txBody>
      </p:sp>
      <p:pic>
        <p:nvPicPr>
          <p:cNvPr id="6146"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7817" y="2439223"/>
            <a:ext cx="3595286" cy="3595287"/>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482BC036-F1CB-0B49-E67D-87026D279827}"/>
              </a:ext>
            </a:extLst>
          </p:cNvPr>
          <p:cNvSpPr>
            <a:spLocks noGrp="1"/>
          </p:cNvSpPr>
          <p:nvPr>
            <p:ph type="sldNum" sz="quarter" idx="12"/>
          </p:nvPr>
        </p:nvSpPr>
        <p:spPr/>
        <p:txBody>
          <a:bodyPr/>
          <a:lstStyle/>
          <a:p>
            <a:fld id="{C28E1489-D732-4896-A53E-DB97F645CDF5}" type="slidenum">
              <a:rPr lang="de-DE" smtClean="0"/>
              <a:t>17</a:t>
            </a:fld>
            <a:endParaRPr lang="de-DE"/>
          </a:p>
        </p:txBody>
      </p:sp>
    </p:spTree>
    <p:extLst>
      <p:ext uri="{BB962C8B-B14F-4D97-AF65-F5344CB8AC3E}">
        <p14:creationId xmlns:p14="http://schemas.microsoft.com/office/powerpoint/2010/main" val="1665304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061514"/>
            <a:ext cx="10685628" cy="695845"/>
          </a:xfrm>
        </p:spPr>
        <p:txBody>
          <a:bodyPr/>
          <a:lstStyle/>
          <a:p>
            <a:r>
              <a:rPr lang="de-DE" dirty="0"/>
              <a:t>SDG 4: Hochwertige Bildung</a:t>
            </a:r>
          </a:p>
        </p:txBody>
      </p:sp>
      <p:sp>
        <p:nvSpPr>
          <p:cNvPr id="7" name="Inhaltsplatzhalter 2"/>
          <p:cNvSpPr>
            <a:spLocks noGrp="1"/>
          </p:cNvSpPr>
          <p:nvPr>
            <p:ph idx="1"/>
          </p:nvPr>
        </p:nvSpPr>
        <p:spPr>
          <a:xfrm>
            <a:off x="723900" y="1757359"/>
            <a:ext cx="6906610" cy="4893172"/>
          </a:xfrm>
        </p:spPr>
        <p:txBody>
          <a:bodyPr>
            <a:normAutofit/>
          </a:bodyPr>
          <a:lstStyle/>
          <a:p>
            <a:r>
              <a:rPr lang="de-DE" dirty="0"/>
              <a:t>„Bildung für alle: inklusive, gerechte und hochwertige Bildung gewährleisten und Möglichkeiten des lebenslangen Lernens für alle fördern.“</a:t>
            </a:r>
          </a:p>
          <a:p>
            <a:r>
              <a:rPr lang="de-DE" dirty="0"/>
              <a:t>Jedes sechste Kind kann keine Schule besuchen</a:t>
            </a:r>
          </a:p>
          <a:p>
            <a:r>
              <a:rPr lang="de-DE" dirty="0"/>
              <a:t>Schulen und Lehrkräfte schlecht ausgestattet </a:t>
            </a:r>
          </a:p>
          <a:p>
            <a:r>
              <a:rPr lang="de-DE" dirty="0"/>
              <a:t>Covid-19 Pandemie hat Fortschritte der letzten 20 Jahre aufgehoben</a:t>
            </a:r>
          </a:p>
          <a:p>
            <a:r>
              <a:rPr lang="de-DE" dirty="0"/>
              <a:t>In Deutschland:</a:t>
            </a:r>
          </a:p>
          <a:p>
            <a:pPr lvl="1"/>
            <a:r>
              <a:rPr lang="de-DE" dirty="0"/>
              <a:t>6,2 Millionen Menschen in Deutschland können nicht richtig lesen und schreiben</a:t>
            </a:r>
          </a:p>
        </p:txBody>
      </p:sp>
      <p:sp>
        <p:nvSpPr>
          <p:cNvPr id="6" name="Date Placeholder 3"/>
          <p:cNvSpPr>
            <a:spLocks noGrp="1"/>
          </p:cNvSpPr>
          <p:nvPr>
            <p:ph type="dt" sz="half" idx="10"/>
          </p:nvPr>
        </p:nvSpPr>
        <p:spPr/>
        <p:txBody>
          <a:bodyPr/>
          <a:lstStyle>
            <a:lvl1pPr>
              <a:defRPr sz="1050"/>
            </a:lvl1pPr>
          </a:lstStyle>
          <a:p>
            <a:fld id="{893502AE-3573-4317-A5AF-4781419BFF8C}" type="datetime1">
              <a:rPr lang="de-DE" smtClean="0"/>
              <a:t>04.06.2025</a:t>
            </a:fld>
            <a:endParaRPr lang="de-DE" dirty="0"/>
          </a:p>
        </p:txBody>
      </p:sp>
      <p:pic>
        <p:nvPicPr>
          <p:cNvPr id="7170"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7073" y="2384519"/>
            <a:ext cx="3638852" cy="3638853"/>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E5B04108-F9B3-6B08-7AFA-79F6AC7FC05D}"/>
              </a:ext>
            </a:extLst>
          </p:cNvPr>
          <p:cNvSpPr>
            <a:spLocks noGrp="1"/>
          </p:cNvSpPr>
          <p:nvPr>
            <p:ph type="sldNum" sz="quarter" idx="12"/>
          </p:nvPr>
        </p:nvSpPr>
        <p:spPr/>
        <p:txBody>
          <a:bodyPr/>
          <a:lstStyle/>
          <a:p>
            <a:fld id="{C28E1489-D732-4896-A53E-DB97F645CDF5}" type="slidenum">
              <a:rPr lang="de-DE" smtClean="0"/>
              <a:t>18</a:t>
            </a:fld>
            <a:endParaRPr lang="de-DE"/>
          </a:p>
        </p:txBody>
      </p:sp>
    </p:spTree>
    <p:extLst>
      <p:ext uri="{BB962C8B-B14F-4D97-AF65-F5344CB8AC3E}">
        <p14:creationId xmlns:p14="http://schemas.microsoft.com/office/powerpoint/2010/main" val="457054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053329"/>
            <a:ext cx="10685628" cy="695845"/>
          </a:xfrm>
        </p:spPr>
        <p:txBody>
          <a:bodyPr/>
          <a:lstStyle/>
          <a:p>
            <a:r>
              <a:rPr lang="de-DE" dirty="0"/>
              <a:t>SDG 5: Geschlechter-Gleichheit</a:t>
            </a:r>
          </a:p>
        </p:txBody>
      </p:sp>
      <p:sp>
        <p:nvSpPr>
          <p:cNvPr id="7" name="Inhaltsplatzhalter 2"/>
          <p:cNvSpPr>
            <a:spLocks noGrp="1"/>
          </p:cNvSpPr>
          <p:nvPr>
            <p:ph idx="1"/>
          </p:nvPr>
        </p:nvSpPr>
        <p:spPr>
          <a:xfrm>
            <a:off x="723900" y="1749174"/>
            <a:ext cx="6906610" cy="4893172"/>
          </a:xfrm>
        </p:spPr>
        <p:txBody>
          <a:bodyPr>
            <a:normAutofit fontScale="92500"/>
          </a:bodyPr>
          <a:lstStyle/>
          <a:p>
            <a:r>
              <a:rPr lang="de-DE" dirty="0"/>
              <a:t>„Gleichstellung der Geschlechter erreichen und alle Frauen und Mädchen zur Selbstbestimmung befähigen.“</a:t>
            </a:r>
          </a:p>
          <a:p>
            <a:r>
              <a:rPr lang="de-DE" dirty="0"/>
              <a:t>Fast jede dritte Frau wurde bereits mindestens einmal Opfer von körperlicher und/oder sexueller Gewalt </a:t>
            </a:r>
          </a:p>
          <a:p>
            <a:r>
              <a:rPr lang="de-DE" dirty="0"/>
              <a:t>Jedes vierte Mitglied der nationalen Parlamente weltweit ist eine Frau</a:t>
            </a:r>
          </a:p>
          <a:p>
            <a:r>
              <a:rPr lang="de-DE" dirty="0"/>
              <a:t>In Deutschland:</a:t>
            </a:r>
          </a:p>
          <a:p>
            <a:pPr lvl="1"/>
            <a:r>
              <a:rPr lang="de-DE" dirty="0"/>
              <a:t>der unbereinigte Gender Pay Gap lag 2020 bei 18%</a:t>
            </a:r>
          </a:p>
          <a:p>
            <a:pPr lvl="1"/>
            <a:r>
              <a:rPr lang="de-DE" dirty="0"/>
              <a:t>Männer und Frauen sind genauso hoch qualifiziert</a:t>
            </a:r>
          </a:p>
          <a:p>
            <a:pPr lvl="1"/>
            <a:r>
              <a:rPr lang="de-DE" dirty="0"/>
              <a:t>Knapp jede dritte Führungsposition ist von einer Frau besetzt</a:t>
            </a:r>
          </a:p>
        </p:txBody>
      </p:sp>
      <p:sp>
        <p:nvSpPr>
          <p:cNvPr id="6" name="Date Placeholder 3"/>
          <p:cNvSpPr>
            <a:spLocks noGrp="1"/>
          </p:cNvSpPr>
          <p:nvPr>
            <p:ph type="dt" sz="half" idx="10"/>
          </p:nvPr>
        </p:nvSpPr>
        <p:spPr/>
        <p:txBody>
          <a:bodyPr/>
          <a:lstStyle>
            <a:lvl1pPr>
              <a:defRPr sz="1050"/>
            </a:lvl1pPr>
          </a:lstStyle>
          <a:p>
            <a:fld id="{A2A00916-C68A-4BF0-97B8-F7E5F560F98A}" type="datetime1">
              <a:rPr lang="de-DE" smtClean="0"/>
              <a:t>04.06.2025</a:t>
            </a:fld>
            <a:endParaRPr lang="de-DE" dirty="0"/>
          </a:p>
        </p:txBody>
      </p:sp>
      <p:pic>
        <p:nvPicPr>
          <p:cNvPr id="8194"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1484" y="2532016"/>
            <a:ext cx="3505752" cy="3505752"/>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E2B3FC73-3221-B31E-E0D9-B3C2C292AC17}"/>
              </a:ext>
            </a:extLst>
          </p:cNvPr>
          <p:cNvSpPr>
            <a:spLocks noGrp="1"/>
          </p:cNvSpPr>
          <p:nvPr>
            <p:ph type="sldNum" sz="quarter" idx="12"/>
          </p:nvPr>
        </p:nvSpPr>
        <p:spPr/>
        <p:txBody>
          <a:bodyPr/>
          <a:lstStyle/>
          <a:p>
            <a:fld id="{C28E1489-D732-4896-A53E-DB97F645CDF5}" type="slidenum">
              <a:rPr lang="de-DE" smtClean="0"/>
              <a:t>19</a:t>
            </a:fld>
            <a:endParaRPr lang="de-DE"/>
          </a:p>
        </p:txBody>
      </p:sp>
    </p:spTree>
    <p:extLst>
      <p:ext uri="{BB962C8B-B14F-4D97-AF65-F5344CB8AC3E}">
        <p14:creationId xmlns:p14="http://schemas.microsoft.com/office/powerpoint/2010/main" val="3890739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165639"/>
            <a:ext cx="10685628" cy="695845"/>
          </a:xfrm>
        </p:spPr>
        <p:txBody>
          <a:bodyPr>
            <a:normAutofit/>
          </a:bodyPr>
          <a:lstStyle/>
          <a:p>
            <a:r>
              <a:rPr lang="de-DE" dirty="0"/>
              <a:t>SDG 6: Sauberes Wasser und Sanitär-Einrichtungen</a:t>
            </a:r>
          </a:p>
        </p:txBody>
      </p:sp>
      <p:sp>
        <p:nvSpPr>
          <p:cNvPr id="7" name="Inhaltsplatzhalter 2"/>
          <p:cNvSpPr>
            <a:spLocks noGrp="1"/>
          </p:cNvSpPr>
          <p:nvPr>
            <p:ph idx="1"/>
          </p:nvPr>
        </p:nvSpPr>
        <p:spPr>
          <a:xfrm>
            <a:off x="723900" y="1896056"/>
            <a:ext cx="6906610" cy="4893172"/>
          </a:xfrm>
        </p:spPr>
        <p:txBody>
          <a:bodyPr>
            <a:normAutofit/>
          </a:bodyPr>
          <a:lstStyle/>
          <a:p>
            <a:r>
              <a:rPr lang="de-DE" dirty="0"/>
              <a:t>„Verfügbarkeit und nachhaltige Bewirtschaftung von Wasser und Sanitärversorgung für alle gewährleisten.“</a:t>
            </a:r>
          </a:p>
          <a:p>
            <a:r>
              <a:rPr lang="de-DE" dirty="0"/>
              <a:t>Bei jedem zweiten Menschen wird für mindestens einen Monat pro Jahr das Wasser knapp</a:t>
            </a:r>
          </a:p>
          <a:p>
            <a:r>
              <a:rPr lang="de-DE" dirty="0"/>
              <a:t>Jeder dritte Mensch hat zu Hause weder Wasser, Waschbecken noch Toilette</a:t>
            </a:r>
          </a:p>
          <a:p>
            <a:r>
              <a:rPr lang="de-DE" dirty="0"/>
              <a:t>In Deutschland:</a:t>
            </a:r>
          </a:p>
          <a:p>
            <a:pPr lvl="1"/>
            <a:r>
              <a:rPr lang="de-DE" dirty="0"/>
              <a:t>gute Trinkwasserqualität</a:t>
            </a:r>
          </a:p>
          <a:p>
            <a:pPr lvl="1"/>
            <a:r>
              <a:rPr lang="de-DE" dirty="0"/>
              <a:t>Oft zu viel Phosphor, Nitrat und Schwermetalle in Flüssen</a:t>
            </a:r>
          </a:p>
        </p:txBody>
      </p:sp>
      <p:sp>
        <p:nvSpPr>
          <p:cNvPr id="6" name="Date Placeholder 3"/>
          <p:cNvSpPr>
            <a:spLocks noGrp="1"/>
          </p:cNvSpPr>
          <p:nvPr>
            <p:ph type="dt" sz="half" idx="10"/>
          </p:nvPr>
        </p:nvSpPr>
        <p:spPr/>
        <p:txBody>
          <a:bodyPr/>
          <a:lstStyle>
            <a:lvl1pPr>
              <a:defRPr sz="1050"/>
            </a:lvl1pPr>
          </a:lstStyle>
          <a:p>
            <a:fld id="{05DA71E5-8BF5-420D-A2E1-A344DC9290D0}" type="datetime1">
              <a:rPr lang="de-DE" smtClean="0"/>
              <a:t>04.06.2025</a:t>
            </a:fld>
            <a:endParaRPr lang="de-DE" dirty="0"/>
          </a:p>
        </p:txBody>
      </p:sp>
      <p:pic>
        <p:nvPicPr>
          <p:cNvPr id="19458"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4661" y="2441719"/>
            <a:ext cx="3553439" cy="3553440"/>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3FB50856-5F5F-B3F6-0EDD-24A952588043}"/>
              </a:ext>
            </a:extLst>
          </p:cNvPr>
          <p:cNvSpPr>
            <a:spLocks noGrp="1"/>
          </p:cNvSpPr>
          <p:nvPr>
            <p:ph type="sldNum" sz="quarter" idx="12"/>
          </p:nvPr>
        </p:nvSpPr>
        <p:spPr/>
        <p:txBody>
          <a:bodyPr/>
          <a:lstStyle/>
          <a:p>
            <a:fld id="{C28E1489-D732-4896-A53E-DB97F645CDF5}" type="slidenum">
              <a:rPr lang="de-DE" smtClean="0"/>
              <a:t>20</a:t>
            </a:fld>
            <a:endParaRPr lang="de-DE"/>
          </a:p>
        </p:txBody>
      </p:sp>
    </p:spTree>
    <p:extLst>
      <p:ext uri="{BB962C8B-B14F-4D97-AF65-F5344CB8AC3E}">
        <p14:creationId xmlns:p14="http://schemas.microsoft.com/office/powerpoint/2010/main" val="524054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066522"/>
            <a:ext cx="10685628" cy="695845"/>
          </a:xfrm>
        </p:spPr>
        <p:txBody>
          <a:bodyPr/>
          <a:lstStyle/>
          <a:p>
            <a:r>
              <a:rPr lang="de-DE" dirty="0"/>
              <a:t>SDG 7: Bezahlbare und saubere Energie</a:t>
            </a:r>
          </a:p>
        </p:txBody>
      </p:sp>
      <p:sp>
        <p:nvSpPr>
          <p:cNvPr id="7" name="Inhaltsplatzhalter 2"/>
          <p:cNvSpPr>
            <a:spLocks noGrp="1"/>
          </p:cNvSpPr>
          <p:nvPr>
            <p:ph idx="1"/>
          </p:nvPr>
        </p:nvSpPr>
        <p:spPr>
          <a:xfrm>
            <a:off x="723900" y="1795335"/>
            <a:ext cx="6622831" cy="4893172"/>
          </a:xfrm>
        </p:spPr>
        <p:txBody>
          <a:bodyPr>
            <a:normAutofit lnSpcReduction="10000"/>
          </a:bodyPr>
          <a:lstStyle/>
          <a:p>
            <a:r>
              <a:rPr lang="de-DE" dirty="0"/>
              <a:t>„Zugang zu bezahlbarer, verlässlicher, nachhaltiger und moderner Energie für alle sichern.“</a:t>
            </a:r>
          </a:p>
          <a:p>
            <a:r>
              <a:rPr lang="de-DE" dirty="0"/>
              <a:t>Anzahl der Menschen ohne Strom in Afrika erstmals wieder gestiegen (Bevölkerung wächst schneller als technologischer Fortschritt)</a:t>
            </a:r>
          </a:p>
          <a:p>
            <a:r>
              <a:rPr lang="de-DE" dirty="0"/>
              <a:t>In Deutschland:</a:t>
            </a:r>
          </a:p>
          <a:p>
            <a:pPr lvl="1"/>
            <a:r>
              <a:rPr lang="de-DE" dirty="0"/>
              <a:t>Große Fortschritte im Stromsektor durch Ausbau Erneuerbarer Energien</a:t>
            </a:r>
          </a:p>
          <a:p>
            <a:pPr lvl="1"/>
            <a:r>
              <a:rPr lang="de-DE" dirty="0"/>
              <a:t>Wärme- und Verkehrssektor weniger fortschrittlich</a:t>
            </a:r>
          </a:p>
          <a:p>
            <a:pPr lvl="1"/>
            <a:r>
              <a:rPr lang="de-DE" dirty="0"/>
              <a:t>Kohleausstieg von 2030 auf 2038 verschoben</a:t>
            </a:r>
          </a:p>
        </p:txBody>
      </p:sp>
      <p:sp>
        <p:nvSpPr>
          <p:cNvPr id="6" name="Date Placeholder 3"/>
          <p:cNvSpPr>
            <a:spLocks noGrp="1"/>
          </p:cNvSpPr>
          <p:nvPr>
            <p:ph type="dt" sz="half" idx="10"/>
          </p:nvPr>
        </p:nvSpPr>
        <p:spPr/>
        <p:txBody>
          <a:bodyPr/>
          <a:lstStyle>
            <a:lvl1pPr>
              <a:defRPr sz="1050"/>
            </a:lvl1pPr>
          </a:lstStyle>
          <a:p>
            <a:fld id="{09BA6ABF-2C8D-4873-9DE6-85C42B3445CA}" type="datetime1">
              <a:rPr lang="de-DE" smtClean="0"/>
              <a:t>04.06.2025</a:t>
            </a:fld>
            <a:endParaRPr lang="de-DE" dirty="0"/>
          </a:p>
        </p:txBody>
      </p:sp>
      <p:pic>
        <p:nvPicPr>
          <p:cNvPr id="18434"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3748" y="2274745"/>
            <a:ext cx="3934352" cy="3934353"/>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2614C997-F217-101C-32BB-A78979AB5A6B}"/>
              </a:ext>
            </a:extLst>
          </p:cNvPr>
          <p:cNvSpPr>
            <a:spLocks noGrp="1"/>
          </p:cNvSpPr>
          <p:nvPr>
            <p:ph type="sldNum" sz="quarter" idx="12"/>
          </p:nvPr>
        </p:nvSpPr>
        <p:spPr/>
        <p:txBody>
          <a:bodyPr/>
          <a:lstStyle/>
          <a:p>
            <a:fld id="{C28E1489-D732-4896-A53E-DB97F645CDF5}" type="slidenum">
              <a:rPr lang="de-DE" smtClean="0"/>
              <a:t>21</a:t>
            </a:fld>
            <a:endParaRPr lang="de-DE"/>
          </a:p>
        </p:txBody>
      </p:sp>
    </p:spTree>
    <p:extLst>
      <p:ext uri="{BB962C8B-B14F-4D97-AF65-F5344CB8AC3E}">
        <p14:creationId xmlns:p14="http://schemas.microsoft.com/office/powerpoint/2010/main" val="235384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192527"/>
            <a:ext cx="11039202" cy="695845"/>
          </a:xfrm>
        </p:spPr>
        <p:txBody>
          <a:bodyPr>
            <a:normAutofit/>
          </a:bodyPr>
          <a:lstStyle/>
          <a:p>
            <a:r>
              <a:rPr lang="de-DE" dirty="0"/>
              <a:t>SDG 8: Menschenwürdige Arbeit und Wirtschaftswachstum</a:t>
            </a:r>
          </a:p>
        </p:txBody>
      </p:sp>
      <p:sp>
        <p:nvSpPr>
          <p:cNvPr id="7" name="Inhaltsplatzhalter 2"/>
          <p:cNvSpPr>
            <a:spLocks noGrp="1"/>
          </p:cNvSpPr>
          <p:nvPr>
            <p:ph idx="1"/>
          </p:nvPr>
        </p:nvSpPr>
        <p:spPr>
          <a:xfrm>
            <a:off x="723900" y="1931737"/>
            <a:ext cx="6906610" cy="4893172"/>
          </a:xfrm>
        </p:spPr>
        <p:txBody>
          <a:bodyPr>
            <a:normAutofit lnSpcReduction="10000"/>
          </a:bodyPr>
          <a:lstStyle/>
          <a:p>
            <a:r>
              <a:rPr lang="de-DE" dirty="0"/>
              <a:t>„Dauerhaftes, breitenwirksames und nachhaltiges Wirtschaftswachstum, produktive Vollbeschäftigung und menschenwürdige Arbeit für alle fördern.“</a:t>
            </a:r>
          </a:p>
          <a:p>
            <a:r>
              <a:rPr lang="de-DE" dirty="0"/>
              <a:t>Mehr Menschen als je zuvor leben heute in Zwangsarbeit (40 Millionen Menschen)</a:t>
            </a:r>
          </a:p>
          <a:p>
            <a:r>
              <a:rPr lang="de-DE" dirty="0"/>
              <a:t>Gesundheitsschädliche, ausbeuterische Bedingungen</a:t>
            </a:r>
          </a:p>
          <a:p>
            <a:r>
              <a:rPr lang="de-DE" dirty="0"/>
              <a:t>In Deutschland:</a:t>
            </a:r>
          </a:p>
          <a:p>
            <a:pPr lvl="1"/>
            <a:r>
              <a:rPr lang="de-DE" dirty="0"/>
              <a:t>Lohndumping, prekäre Arbeitsverhältnisse wie Leih- oder Zeitarbeit, Saisonkräfte</a:t>
            </a:r>
          </a:p>
          <a:p>
            <a:pPr lvl="1"/>
            <a:r>
              <a:rPr lang="de-DE" dirty="0"/>
              <a:t>Demografischer Wandel führt zu Fachkräftemangel</a:t>
            </a:r>
          </a:p>
          <a:p>
            <a:pPr marL="285120" lvl="1" indent="0">
              <a:buNone/>
            </a:pPr>
            <a:endParaRPr lang="de-DE" dirty="0"/>
          </a:p>
        </p:txBody>
      </p:sp>
      <p:sp>
        <p:nvSpPr>
          <p:cNvPr id="6" name="Date Placeholder 3"/>
          <p:cNvSpPr>
            <a:spLocks noGrp="1"/>
          </p:cNvSpPr>
          <p:nvPr>
            <p:ph type="dt" sz="half" idx="10"/>
          </p:nvPr>
        </p:nvSpPr>
        <p:spPr/>
        <p:txBody>
          <a:bodyPr/>
          <a:lstStyle>
            <a:lvl1pPr>
              <a:defRPr sz="1050"/>
            </a:lvl1pPr>
          </a:lstStyle>
          <a:p>
            <a:fld id="{BB39808A-A0BC-4477-8CAD-2C0E8A030315}" type="datetime1">
              <a:rPr lang="de-DE" smtClean="0"/>
              <a:t>04.06.2025</a:t>
            </a:fld>
            <a:endParaRPr lang="de-DE" dirty="0"/>
          </a:p>
        </p:txBody>
      </p:sp>
      <p:pic>
        <p:nvPicPr>
          <p:cNvPr id="17410"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0510" y="2333835"/>
            <a:ext cx="3930868" cy="3930868"/>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F2C3CD7D-CD96-A558-088A-3770A51C61A7}"/>
              </a:ext>
            </a:extLst>
          </p:cNvPr>
          <p:cNvSpPr>
            <a:spLocks noGrp="1"/>
          </p:cNvSpPr>
          <p:nvPr>
            <p:ph type="sldNum" sz="quarter" idx="12"/>
          </p:nvPr>
        </p:nvSpPr>
        <p:spPr/>
        <p:txBody>
          <a:bodyPr/>
          <a:lstStyle/>
          <a:p>
            <a:fld id="{C28E1489-D732-4896-A53E-DB97F645CDF5}" type="slidenum">
              <a:rPr lang="de-DE" smtClean="0"/>
              <a:t>22</a:t>
            </a:fld>
            <a:endParaRPr lang="de-DE"/>
          </a:p>
        </p:txBody>
      </p:sp>
    </p:spTree>
    <p:extLst>
      <p:ext uri="{BB962C8B-B14F-4D97-AF65-F5344CB8AC3E}">
        <p14:creationId xmlns:p14="http://schemas.microsoft.com/office/powerpoint/2010/main" val="2129498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34548" y="1177737"/>
            <a:ext cx="10685628" cy="695845"/>
          </a:xfrm>
        </p:spPr>
        <p:txBody>
          <a:bodyPr/>
          <a:lstStyle/>
          <a:p>
            <a:r>
              <a:rPr lang="de-DE" dirty="0"/>
              <a:t>SDG 9: Industrie, Innovation und Infrastruktur</a:t>
            </a:r>
          </a:p>
        </p:txBody>
      </p:sp>
      <p:sp>
        <p:nvSpPr>
          <p:cNvPr id="7" name="Inhaltsplatzhalter 2"/>
          <p:cNvSpPr>
            <a:spLocks noGrp="1"/>
          </p:cNvSpPr>
          <p:nvPr>
            <p:ph idx="1"/>
          </p:nvPr>
        </p:nvSpPr>
        <p:spPr>
          <a:xfrm>
            <a:off x="734548" y="1829693"/>
            <a:ext cx="6906610" cy="4893172"/>
          </a:xfrm>
        </p:spPr>
        <p:txBody>
          <a:bodyPr>
            <a:normAutofit fontScale="92500"/>
          </a:bodyPr>
          <a:lstStyle/>
          <a:p>
            <a:r>
              <a:rPr lang="de-DE" dirty="0"/>
              <a:t>„Eine widerstandsfähige Infrastruktur aufbauen, breitenwirksame und nachhaltige Industrialisierung fördern und Innovationen unterstützen.“</a:t>
            </a:r>
          </a:p>
          <a:p>
            <a:r>
              <a:rPr lang="de-DE" dirty="0"/>
              <a:t>Erhebliche Unterschiede in der industriellen Produktivität zwischen armen und reichen Ländern</a:t>
            </a:r>
          </a:p>
          <a:p>
            <a:r>
              <a:rPr lang="de-DE" dirty="0"/>
              <a:t>Gründe: Zugang zu Finanzierung für Innovationen, Effizienzsteigerung und neue Märkte</a:t>
            </a:r>
          </a:p>
          <a:p>
            <a:r>
              <a:rPr lang="de-DE" dirty="0"/>
              <a:t>In Deutschland:</a:t>
            </a:r>
          </a:p>
          <a:p>
            <a:pPr lvl="1"/>
            <a:r>
              <a:rPr lang="de-DE" dirty="0"/>
              <a:t>Wichtige Rolle im </a:t>
            </a:r>
            <a:r>
              <a:rPr lang="de-DE" dirty="0" err="1"/>
              <a:t>Greentech</a:t>
            </a:r>
            <a:r>
              <a:rPr lang="de-DE" dirty="0"/>
              <a:t>-Bereich</a:t>
            </a:r>
          </a:p>
          <a:p>
            <a:pPr lvl="1"/>
            <a:r>
              <a:rPr lang="de-DE" dirty="0"/>
              <a:t>Eines der innovativsten Länder des Welt</a:t>
            </a:r>
          </a:p>
          <a:p>
            <a:pPr lvl="1"/>
            <a:r>
              <a:rPr lang="de-DE" dirty="0"/>
              <a:t>Problemzone: Breitband-Internet, Glasfaseranschlüsse</a:t>
            </a:r>
          </a:p>
        </p:txBody>
      </p:sp>
      <p:sp>
        <p:nvSpPr>
          <p:cNvPr id="6" name="Date Placeholder 3"/>
          <p:cNvSpPr>
            <a:spLocks noGrp="1"/>
          </p:cNvSpPr>
          <p:nvPr>
            <p:ph type="dt" sz="half" idx="10"/>
          </p:nvPr>
        </p:nvSpPr>
        <p:spPr/>
        <p:txBody>
          <a:bodyPr/>
          <a:lstStyle>
            <a:lvl1pPr>
              <a:defRPr sz="1050"/>
            </a:lvl1pPr>
          </a:lstStyle>
          <a:p>
            <a:fld id="{17604BF3-ADE6-4B51-A759-EA5CFE7FFF5A}" type="datetime1">
              <a:rPr lang="de-DE" smtClean="0"/>
              <a:t>04.06.2025</a:t>
            </a:fld>
            <a:endParaRPr lang="de-DE" dirty="0"/>
          </a:p>
        </p:txBody>
      </p:sp>
      <p:pic>
        <p:nvPicPr>
          <p:cNvPr id="16386"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1158" y="2437760"/>
            <a:ext cx="3826942" cy="3826943"/>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FB43F7C3-27A4-59A3-959D-7E22259013F0}"/>
              </a:ext>
            </a:extLst>
          </p:cNvPr>
          <p:cNvSpPr>
            <a:spLocks noGrp="1"/>
          </p:cNvSpPr>
          <p:nvPr>
            <p:ph type="sldNum" sz="quarter" idx="12"/>
          </p:nvPr>
        </p:nvSpPr>
        <p:spPr/>
        <p:txBody>
          <a:bodyPr/>
          <a:lstStyle/>
          <a:p>
            <a:fld id="{C28E1489-D732-4896-A53E-DB97F645CDF5}" type="slidenum">
              <a:rPr lang="de-DE" smtClean="0"/>
              <a:t>23</a:t>
            </a:fld>
            <a:endParaRPr lang="de-DE"/>
          </a:p>
        </p:txBody>
      </p:sp>
    </p:spTree>
    <p:extLst>
      <p:ext uri="{BB962C8B-B14F-4D97-AF65-F5344CB8AC3E}">
        <p14:creationId xmlns:p14="http://schemas.microsoft.com/office/powerpoint/2010/main" val="2955178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6264" y="1233302"/>
            <a:ext cx="10685628" cy="695845"/>
          </a:xfrm>
        </p:spPr>
        <p:txBody>
          <a:bodyPr/>
          <a:lstStyle/>
          <a:p>
            <a:r>
              <a:rPr lang="de-DE" dirty="0"/>
              <a:t>SDG 10: Weniger Ungleichheiten</a:t>
            </a:r>
          </a:p>
        </p:txBody>
      </p:sp>
      <p:sp>
        <p:nvSpPr>
          <p:cNvPr id="7" name="Inhaltsplatzhalter 2"/>
          <p:cNvSpPr>
            <a:spLocks noGrp="1"/>
          </p:cNvSpPr>
          <p:nvPr>
            <p:ph idx="1"/>
          </p:nvPr>
        </p:nvSpPr>
        <p:spPr>
          <a:xfrm>
            <a:off x="716264" y="1929147"/>
            <a:ext cx="6906610" cy="4893172"/>
          </a:xfrm>
        </p:spPr>
        <p:txBody>
          <a:bodyPr>
            <a:normAutofit fontScale="92500"/>
          </a:bodyPr>
          <a:lstStyle/>
          <a:p>
            <a:r>
              <a:rPr lang="de-DE" dirty="0"/>
              <a:t>„Ungleichheit in und zwischen Ländern verringern.“</a:t>
            </a:r>
          </a:p>
          <a:p>
            <a:r>
              <a:rPr lang="de-DE" dirty="0"/>
              <a:t>Innerhalb und zwischen den Ländern ist die wirtschaftliche Ungleichheit hoch</a:t>
            </a:r>
          </a:p>
          <a:p>
            <a:r>
              <a:rPr lang="de-DE" dirty="0"/>
              <a:t>In vielen Ländern steigt der Anteil des Einkommens, der den reichsten 1% zugutekommt</a:t>
            </a:r>
          </a:p>
          <a:p>
            <a:r>
              <a:rPr lang="de-DE" dirty="0"/>
              <a:t>In den meisten Ländern steigt das Einkommens der ärmsten 40% Prozent</a:t>
            </a:r>
          </a:p>
          <a:p>
            <a:r>
              <a:rPr lang="de-DE" dirty="0"/>
              <a:t>In Deutschland:</a:t>
            </a:r>
          </a:p>
          <a:p>
            <a:pPr lvl="1"/>
            <a:r>
              <a:rPr lang="de-DE" dirty="0"/>
              <a:t>Einkommensungleichheiten werden durch Sozialleistungen, Sozialversicherungen und Steuern abgemildert </a:t>
            </a:r>
          </a:p>
          <a:p>
            <a:pPr lvl="1"/>
            <a:r>
              <a:rPr lang="de-DE" dirty="0"/>
              <a:t>Vermögen ist ungleicher verteilt</a:t>
            </a:r>
          </a:p>
        </p:txBody>
      </p:sp>
      <p:sp>
        <p:nvSpPr>
          <p:cNvPr id="6" name="Date Placeholder 3"/>
          <p:cNvSpPr>
            <a:spLocks noGrp="1"/>
          </p:cNvSpPr>
          <p:nvPr>
            <p:ph type="dt" sz="half" idx="10"/>
          </p:nvPr>
        </p:nvSpPr>
        <p:spPr/>
        <p:txBody>
          <a:bodyPr/>
          <a:lstStyle>
            <a:lvl1pPr>
              <a:defRPr sz="1050"/>
            </a:lvl1pPr>
          </a:lstStyle>
          <a:p>
            <a:fld id="{5FA0B4E6-BA06-407B-A364-9299BE0133B3}" type="datetime1">
              <a:rPr lang="de-DE" smtClean="0"/>
              <a:t>04.06.2025</a:t>
            </a:fld>
            <a:endParaRPr lang="de-DE" dirty="0"/>
          </a:p>
        </p:txBody>
      </p:sp>
      <p:pic>
        <p:nvPicPr>
          <p:cNvPr id="15362"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0510" y="2327991"/>
            <a:ext cx="3845226" cy="3845226"/>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014464A8-520C-5056-1C26-B9E132C59D8B}"/>
              </a:ext>
            </a:extLst>
          </p:cNvPr>
          <p:cNvSpPr>
            <a:spLocks noGrp="1"/>
          </p:cNvSpPr>
          <p:nvPr>
            <p:ph type="sldNum" sz="quarter" idx="12"/>
          </p:nvPr>
        </p:nvSpPr>
        <p:spPr/>
        <p:txBody>
          <a:bodyPr/>
          <a:lstStyle/>
          <a:p>
            <a:fld id="{C28E1489-D732-4896-A53E-DB97F645CDF5}" type="slidenum">
              <a:rPr lang="de-DE" smtClean="0"/>
              <a:t>24</a:t>
            </a:fld>
            <a:endParaRPr lang="de-DE"/>
          </a:p>
        </p:txBody>
      </p:sp>
    </p:spTree>
    <p:extLst>
      <p:ext uri="{BB962C8B-B14F-4D97-AF65-F5344CB8AC3E}">
        <p14:creationId xmlns:p14="http://schemas.microsoft.com/office/powerpoint/2010/main" val="3981491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319550"/>
            <a:ext cx="10685628" cy="695845"/>
          </a:xfrm>
        </p:spPr>
        <p:txBody>
          <a:bodyPr/>
          <a:lstStyle/>
          <a:p>
            <a:r>
              <a:rPr lang="de-DE" dirty="0"/>
              <a:t>SDG 11: Nachhaltige Städte und Gemeinden</a:t>
            </a:r>
          </a:p>
        </p:txBody>
      </p:sp>
      <p:sp>
        <p:nvSpPr>
          <p:cNvPr id="7" name="Inhaltsplatzhalter 2"/>
          <p:cNvSpPr>
            <a:spLocks noGrp="1"/>
          </p:cNvSpPr>
          <p:nvPr>
            <p:ph idx="1"/>
          </p:nvPr>
        </p:nvSpPr>
        <p:spPr>
          <a:xfrm>
            <a:off x="723900" y="2112936"/>
            <a:ext cx="6906610" cy="4893172"/>
          </a:xfrm>
        </p:spPr>
        <p:txBody>
          <a:bodyPr>
            <a:normAutofit/>
          </a:bodyPr>
          <a:lstStyle/>
          <a:p>
            <a:r>
              <a:rPr lang="de-DE" dirty="0"/>
              <a:t>„Städte und Siedlungen inklusiv, sicher, widerstandsfähig und nachhaltig gestalten.“</a:t>
            </a:r>
          </a:p>
          <a:p>
            <a:r>
              <a:rPr lang="de-DE" dirty="0"/>
              <a:t>Über 1 Milliarde Menschen leben in Slums</a:t>
            </a:r>
          </a:p>
          <a:p>
            <a:r>
              <a:rPr lang="de-DE" dirty="0"/>
              <a:t>9 von 10 Stadtbewohnern atmen Luft, deren Feinstaubbelastung über den Richtwerten der Weltgesundheitsorganisation liegt</a:t>
            </a:r>
          </a:p>
          <a:p>
            <a:r>
              <a:rPr lang="de-DE" dirty="0"/>
              <a:t>In Deutschland:</a:t>
            </a:r>
          </a:p>
          <a:p>
            <a:pPr lvl="1"/>
            <a:r>
              <a:rPr lang="de-DE" dirty="0"/>
              <a:t>Mieten und Wohnungsnot</a:t>
            </a:r>
          </a:p>
          <a:p>
            <a:pPr lvl="1"/>
            <a:r>
              <a:rPr lang="de-DE" dirty="0"/>
              <a:t>Jeder siebte Mensch gibt über 40% des Einkommens für Wohnkosten aus</a:t>
            </a:r>
          </a:p>
        </p:txBody>
      </p:sp>
      <p:sp>
        <p:nvSpPr>
          <p:cNvPr id="6" name="Date Placeholder 3"/>
          <p:cNvSpPr>
            <a:spLocks noGrp="1"/>
          </p:cNvSpPr>
          <p:nvPr>
            <p:ph type="dt" sz="half" idx="10"/>
          </p:nvPr>
        </p:nvSpPr>
        <p:spPr/>
        <p:txBody>
          <a:bodyPr/>
          <a:lstStyle>
            <a:lvl1pPr>
              <a:defRPr sz="1050"/>
            </a:lvl1pPr>
          </a:lstStyle>
          <a:p>
            <a:fld id="{A960A67E-8CF5-403B-BFC4-522B15E281C2}" type="datetime1">
              <a:rPr lang="de-DE" smtClean="0"/>
              <a:t>04.06.2025</a:t>
            </a:fld>
            <a:endParaRPr lang="de-DE" dirty="0"/>
          </a:p>
        </p:txBody>
      </p:sp>
      <p:pic>
        <p:nvPicPr>
          <p:cNvPr id="14338"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4626" y="2521229"/>
            <a:ext cx="3743474" cy="3743474"/>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C1CC442C-287F-BAA2-10C1-A119AA38F563}"/>
              </a:ext>
            </a:extLst>
          </p:cNvPr>
          <p:cNvSpPr>
            <a:spLocks noGrp="1"/>
          </p:cNvSpPr>
          <p:nvPr>
            <p:ph type="sldNum" sz="quarter" idx="12"/>
          </p:nvPr>
        </p:nvSpPr>
        <p:spPr/>
        <p:txBody>
          <a:bodyPr/>
          <a:lstStyle/>
          <a:p>
            <a:fld id="{C28E1489-D732-4896-A53E-DB97F645CDF5}" type="slidenum">
              <a:rPr lang="de-DE" smtClean="0"/>
              <a:t>25</a:t>
            </a:fld>
            <a:endParaRPr lang="de-DE"/>
          </a:p>
        </p:txBody>
      </p:sp>
    </p:spTree>
    <p:extLst>
      <p:ext uri="{BB962C8B-B14F-4D97-AF65-F5344CB8AC3E}">
        <p14:creationId xmlns:p14="http://schemas.microsoft.com/office/powerpoint/2010/main" val="494046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132458"/>
            <a:ext cx="10685628" cy="695845"/>
          </a:xfrm>
        </p:spPr>
        <p:txBody>
          <a:bodyPr/>
          <a:lstStyle/>
          <a:p>
            <a:r>
              <a:rPr lang="de-DE" dirty="0"/>
              <a:t>SDG 12: Nachhaltiger Konsum und Produktion</a:t>
            </a:r>
          </a:p>
        </p:txBody>
      </p:sp>
      <p:sp>
        <p:nvSpPr>
          <p:cNvPr id="7" name="Inhaltsplatzhalter 2"/>
          <p:cNvSpPr>
            <a:spLocks noGrp="1"/>
          </p:cNvSpPr>
          <p:nvPr>
            <p:ph idx="1"/>
          </p:nvPr>
        </p:nvSpPr>
        <p:spPr>
          <a:xfrm>
            <a:off x="723900" y="1828303"/>
            <a:ext cx="6906610" cy="4893172"/>
          </a:xfrm>
        </p:spPr>
        <p:txBody>
          <a:bodyPr>
            <a:normAutofit lnSpcReduction="10000"/>
          </a:bodyPr>
          <a:lstStyle/>
          <a:p>
            <a:r>
              <a:rPr lang="de-DE" dirty="0"/>
              <a:t>„Nachhaltige Konsum- und Produktionsmuster sicherstellen.“</a:t>
            </a:r>
          </a:p>
          <a:p>
            <a:r>
              <a:rPr lang="de-DE" dirty="0"/>
              <a:t>Weltweite Plastikproduktion von 1,5 Millionen Tonnen im Jahr 1950 auf 370 Millionen im Jahr 2020 angestiegen</a:t>
            </a:r>
          </a:p>
          <a:p>
            <a:r>
              <a:rPr lang="de-DE" dirty="0"/>
              <a:t>Wenig Recycling</a:t>
            </a:r>
          </a:p>
          <a:p>
            <a:r>
              <a:rPr lang="de-DE" dirty="0"/>
              <a:t>Elektroschrott belastet die Umwelt</a:t>
            </a:r>
          </a:p>
          <a:p>
            <a:r>
              <a:rPr lang="de-DE" dirty="0"/>
              <a:t>In Deutschland:</a:t>
            </a:r>
          </a:p>
          <a:p>
            <a:pPr lvl="1"/>
            <a:r>
              <a:rPr lang="de-DE" dirty="0"/>
              <a:t>Jeder Deutsche wirft pro Jahr im Schnitt 1,5 kg Kleidung, 85 kg Nahrungsmittel und rund 25 kg Plastikverpackungen in den Müll</a:t>
            </a:r>
          </a:p>
          <a:p>
            <a:pPr lvl="1"/>
            <a:r>
              <a:rPr lang="de-DE" dirty="0"/>
              <a:t>„Containern“ weiterhin illegal</a:t>
            </a:r>
          </a:p>
        </p:txBody>
      </p:sp>
      <p:sp>
        <p:nvSpPr>
          <p:cNvPr id="6" name="Date Placeholder 3"/>
          <p:cNvSpPr>
            <a:spLocks noGrp="1"/>
          </p:cNvSpPr>
          <p:nvPr>
            <p:ph type="dt" sz="half" idx="10"/>
          </p:nvPr>
        </p:nvSpPr>
        <p:spPr/>
        <p:txBody>
          <a:bodyPr/>
          <a:lstStyle>
            <a:lvl1pPr>
              <a:defRPr sz="1050"/>
            </a:lvl1pPr>
          </a:lstStyle>
          <a:p>
            <a:fld id="{F51FCD33-68C9-4881-821F-D353AC56A745}" type="datetime1">
              <a:rPr lang="de-DE" smtClean="0"/>
              <a:t>04.06.2025</a:t>
            </a:fld>
            <a:endParaRPr lang="de-DE" dirty="0"/>
          </a:p>
        </p:txBody>
      </p:sp>
      <p:pic>
        <p:nvPicPr>
          <p:cNvPr id="13314"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2819" y="2689422"/>
            <a:ext cx="3575281" cy="3575281"/>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96658F7C-31E6-B5BD-17C1-6351C8FE4A4F}"/>
              </a:ext>
            </a:extLst>
          </p:cNvPr>
          <p:cNvSpPr>
            <a:spLocks noGrp="1"/>
          </p:cNvSpPr>
          <p:nvPr>
            <p:ph type="sldNum" sz="quarter" idx="12"/>
          </p:nvPr>
        </p:nvSpPr>
        <p:spPr/>
        <p:txBody>
          <a:bodyPr/>
          <a:lstStyle/>
          <a:p>
            <a:fld id="{C28E1489-D732-4896-A53E-DB97F645CDF5}" type="slidenum">
              <a:rPr lang="de-DE" smtClean="0"/>
              <a:t>26</a:t>
            </a:fld>
            <a:endParaRPr lang="de-DE"/>
          </a:p>
        </p:txBody>
      </p:sp>
    </p:spTree>
    <p:extLst>
      <p:ext uri="{BB962C8B-B14F-4D97-AF65-F5344CB8AC3E}">
        <p14:creationId xmlns:p14="http://schemas.microsoft.com/office/powerpoint/2010/main" val="661890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3071B-1BC5-BFEE-D473-9629D03F60A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9DF265-D975-0886-D257-0A248A98A470}"/>
              </a:ext>
            </a:extLst>
          </p:cNvPr>
          <p:cNvSpPr>
            <a:spLocks noGrp="1"/>
          </p:cNvSpPr>
          <p:nvPr>
            <p:ph type="title"/>
          </p:nvPr>
        </p:nvSpPr>
        <p:spPr>
          <a:xfrm>
            <a:off x="838200" y="1237419"/>
            <a:ext cx="10685628" cy="695845"/>
          </a:xfrm>
        </p:spPr>
        <p:txBody>
          <a:bodyPr/>
          <a:lstStyle/>
          <a:p>
            <a:r>
              <a:rPr lang="de-DE" dirty="0"/>
              <a:t>SDG 13: Maßnahmen zum Klimaschutz</a:t>
            </a:r>
          </a:p>
        </p:txBody>
      </p:sp>
      <p:sp>
        <p:nvSpPr>
          <p:cNvPr id="3" name="Inhaltsplatzhalter 2">
            <a:extLst>
              <a:ext uri="{FF2B5EF4-FFF2-40B4-BE49-F238E27FC236}">
                <a16:creationId xmlns:a16="http://schemas.microsoft.com/office/drawing/2014/main" id="{519BA29E-F34E-6BBE-CBB7-83F90B2B091F}"/>
              </a:ext>
            </a:extLst>
          </p:cNvPr>
          <p:cNvSpPr>
            <a:spLocks noGrp="1"/>
          </p:cNvSpPr>
          <p:nvPr>
            <p:ph idx="1"/>
          </p:nvPr>
        </p:nvSpPr>
        <p:spPr>
          <a:xfrm>
            <a:off x="995748" y="2080307"/>
            <a:ext cx="5787260" cy="4893172"/>
          </a:xfrm>
        </p:spPr>
        <p:txBody>
          <a:bodyPr>
            <a:normAutofit/>
          </a:bodyPr>
          <a:lstStyle/>
          <a:p>
            <a:r>
              <a:rPr lang="de-DE" dirty="0"/>
              <a:t>SDG 13: „Umgehend Maßnahmen zur Bekämpfung des Klimawandels und seiner Auswirkungen ergreifen“</a:t>
            </a:r>
          </a:p>
          <a:p>
            <a:r>
              <a:rPr lang="de-DE" dirty="0"/>
              <a:t>Besteht aus 5 Teilzielen:</a:t>
            </a:r>
          </a:p>
          <a:p>
            <a:pPr lvl="1"/>
            <a:r>
              <a:rPr lang="de-DE" dirty="0"/>
              <a:t>Teilziele 1-3 sind inhaltliche Ziele</a:t>
            </a:r>
          </a:p>
          <a:p>
            <a:pPr lvl="1"/>
            <a:r>
              <a:rPr lang="de-DE" dirty="0"/>
              <a:t>Teilziele 4-5 sind Umsetzungsmaßnahmen</a:t>
            </a:r>
          </a:p>
          <a:p>
            <a:r>
              <a:rPr lang="de-DE" dirty="0"/>
              <a:t>Teilziele werden jeweils durch Indikatoren gemessen und überprüft.</a:t>
            </a:r>
          </a:p>
          <a:p>
            <a:endParaRPr lang="de-DE" dirty="0"/>
          </a:p>
        </p:txBody>
      </p:sp>
      <p:sp>
        <p:nvSpPr>
          <p:cNvPr id="6" name="Date Placeholder 3">
            <a:extLst>
              <a:ext uri="{FF2B5EF4-FFF2-40B4-BE49-F238E27FC236}">
                <a16:creationId xmlns:a16="http://schemas.microsoft.com/office/drawing/2014/main" id="{F1F8904A-72B9-BE3C-7538-92A1ADBDC922}"/>
              </a:ext>
            </a:extLst>
          </p:cNvPr>
          <p:cNvSpPr>
            <a:spLocks noGrp="1"/>
          </p:cNvSpPr>
          <p:nvPr>
            <p:ph type="dt" sz="half" idx="10"/>
          </p:nvPr>
        </p:nvSpPr>
        <p:spPr/>
        <p:txBody>
          <a:bodyPr/>
          <a:lstStyle>
            <a:lvl1pPr>
              <a:defRPr sz="1050"/>
            </a:lvl1pPr>
          </a:lstStyle>
          <a:p>
            <a:fld id="{DCCEA253-C3B9-4427-96B1-34230C4E3D83}" type="datetime1">
              <a:rPr lang="de-DE" smtClean="0"/>
              <a:t>04.06.2025</a:t>
            </a:fld>
            <a:endParaRPr lang="de-DE" dirty="0"/>
          </a:p>
        </p:txBody>
      </p:sp>
      <p:pic>
        <p:nvPicPr>
          <p:cNvPr id="20482" name="Picture 2" descr="undefined">
            <a:extLst>
              <a:ext uri="{FF2B5EF4-FFF2-40B4-BE49-F238E27FC236}">
                <a16:creationId xmlns:a16="http://schemas.microsoft.com/office/drawing/2014/main" id="{2522CA74-6BE0-1AAD-4309-43EFABB4FB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1743" y="2128345"/>
            <a:ext cx="4136357" cy="4136358"/>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6B94FF76-5D90-6118-6914-CEE63FBC8D73}"/>
              </a:ext>
            </a:extLst>
          </p:cNvPr>
          <p:cNvSpPr>
            <a:spLocks noGrp="1"/>
          </p:cNvSpPr>
          <p:nvPr>
            <p:ph type="sldNum" sz="quarter" idx="12"/>
          </p:nvPr>
        </p:nvSpPr>
        <p:spPr/>
        <p:txBody>
          <a:bodyPr/>
          <a:lstStyle/>
          <a:p>
            <a:fld id="{C28E1489-D732-4896-A53E-DB97F645CDF5}" type="slidenum">
              <a:rPr lang="de-DE" smtClean="0"/>
              <a:t>27</a:t>
            </a:fld>
            <a:endParaRPr lang="de-DE"/>
          </a:p>
        </p:txBody>
      </p:sp>
    </p:spTree>
    <p:extLst>
      <p:ext uri="{BB962C8B-B14F-4D97-AF65-F5344CB8AC3E}">
        <p14:creationId xmlns:p14="http://schemas.microsoft.com/office/powerpoint/2010/main" val="896427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6714" y="1132458"/>
            <a:ext cx="10685628" cy="695845"/>
          </a:xfrm>
        </p:spPr>
        <p:txBody>
          <a:bodyPr/>
          <a:lstStyle/>
          <a:p>
            <a:r>
              <a:rPr lang="de-DE" dirty="0"/>
              <a:t>SDG 14: Leben unter Wasser</a:t>
            </a:r>
          </a:p>
        </p:txBody>
      </p:sp>
      <p:sp>
        <p:nvSpPr>
          <p:cNvPr id="7" name="Inhaltsplatzhalter 2"/>
          <p:cNvSpPr>
            <a:spLocks noGrp="1"/>
          </p:cNvSpPr>
          <p:nvPr>
            <p:ph idx="1"/>
          </p:nvPr>
        </p:nvSpPr>
        <p:spPr>
          <a:xfrm>
            <a:off x="723900" y="1828303"/>
            <a:ext cx="6906610" cy="4893172"/>
          </a:xfrm>
        </p:spPr>
        <p:txBody>
          <a:bodyPr>
            <a:normAutofit/>
          </a:bodyPr>
          <a:lstStyle/>
          <a:p>
            <a:r>
              <a:rPr lang="de-DE" dirty="0"/>
              <a:t>„Bewahrung und nachhaltige Nutzung der Ozeane, Meere und Meeresressourcen.“</a:t>
            </a:r>
          </a:p>
          <a:p>
            <a:r>
              <a:rPr lang="de-DE" dirty="0"/>
              <a:t>Tote Zonen (zu niedriger Sauerstoffgehalt) in Küstengewässern stark angestiegen</a:t>
            </a:r>
          </a:p>
          <a:p>
            <a:r>
              <a:rPr lang="de-DE" dirty="0"/>
              <a:t>Meeresverschmutzung durch Müll</a:t>
            </a:r>
          </a:p>
          <a:p>
            <a:r>
              <a:rPr lang="de-DE" dirty="0"/>
              <a:t>Heutzutage mehr Schutzgewässer</a:t>
            </a:r>
          </a:p>
          <a:p>
            <a:r>
              <a:rPr lang="de-DE" dirty="0"/>
              <a:t>In Deutschland:</a:t>
            </a:r>
          </a:p>
          <a:p>
            <a:pPr lvl="1"/>
            <a:r>
              <a:rPr lang="de-DE" dirty="0"/>
              <a:t>Anteil nachhaltig genutzter Bestände ca. 50%</a:t>
            </a:r>
          </a:p>
          <a:p>
            <a:pPr lvl="1"/>
            <a:r>
              <a:rPr lang="de-DE" dirty="0"/>
              <a:t>Bundesregierung stellt Gelder für Abfallsammel- und Verwertungstechnologien in Partnerländern bereit</a:t>
            </a:r>
          </a:p>
        </p:txBody>
      </p:sp>
      <p:sp>
        <p:nvSpPr>
          <p:cNvPr id="6" name="Date Placeholder 3"/>
          <p:cNvSpPr>
            <a:spLocks noGrp="1"/>
          </p:cNvSpPr>
          <p:nvPr>
            <p:ph type="dt" sz="half" idx="10"/>
          </p:nvPr>
        </p:nvSpPr>
        <p:spPr/>
        <p:txBody>
          <a:bodyPr/>
          <a:lstStyle>
            <a:lvl1pPr>
              <a:defRPr sz="1050"/>
            </a:lvl1pPr>
          </a:lstStyle>
          <a:p>
            <a:fld id="{E5A84D4E-43B0-4C0E-A043-ADDB55DF3FC2}" type="datetime1">
              <a:rPr lang="de-DE" smtClean="0"/>
              <a:t>04.06.2025</a:t>
            </a:fld>
            <a:endParaRPr lang="de-DE" dirty="0"/>
          </a:p>
        </p:txBody>
      </p:sp>
      <p:pic>
        <p:nvPicPr>
          <p:cNvPr id="12290" name="Picture 2" descr="undefin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4602" y="2436653"/>
            <a:ext cx="3803498" cy="3803498"/>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9FF3F9CD-5F61-5719-B6BE-D3C918495AE4}"/>
              </a:ext>
            </a:extLst>
          </p:cNvPr>
          <p:cNvSpPr>
            <a:spLocks noGrp="1"/>
          </p:cNvSpPr>
          <p:nvPr>
            <p:ph type="sldNum" sz="quarter" idx="12"/>
          </p:nvPr>
        </p:nvSpPr>
        <p:spPr/>
        <p:txBody>
          <a:bodyPr/>
          <a:lstStyle/>
          <a:p>
            <a:fld id="{C28E1489-D732-4896-A53E-DB97F645CDF5}" type="slidenum">
              <a:rPr lang="de-DE" smtClean="0"/>
              <a:t>28</a:t>
            </a:fld>
            <a:endParaRPr lang="de-DE"/>
          </a:p>
        </p:txBody>
      </p:sp>
    </p:spTree>
    <p:extLst>
      <p:ext uri="{BB962C8B-B14F-4D97-AF65-F5344CB8AC3E}">
        <p14:creationId xmlns:p14="http://schemas.microsoft.com/office/powerpoint/2010/main" val="226768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2472" y="1132458"/>
            <a:ext cx="10685628" cy="695845"/>
          </a:xfrm>
        </p:spPr>
        <p:txBody>
          <a:bodyPr/>
          <a:lstStyle/>
          <a:p>
            <a:r>
              <a:rPr lang="de-DE" dirty="0"/>
              <a:t>SDG 15: Leben an Land</a:t>
            </a:r>
          </a:p>
        </p:txBody>
      </p:sp>
      <p:sp>
        <p:nvSpPr>
          <p:cNvPr id="7" name="Inhaltsplatzhalter 2"/>
          <p:cNvSpPr>
            <a:spLocks noGrp="1"/>
          </p:cNvSpPr>
          <p:nvPr>
            <p:ph idx="1"/>
          </p:nvPr>
        </p:nvSpPr>
        <p:spPr>
          <a:xfrm>
            <a:off x="723900" y="1828303"/>
            <a:ext cx="6906610" cy="4893172"/>
          </a:xfrm>
        </p:spPr>
        <p:txBody>
          <a:bodyPr>
            <a:normAutofit/>
          </a:bodyPr>
          <a:lstStyle/>
          <a:p>
            <a:r>
              <a:rPr lang="de-DE" dirty="0"/>
              <a:t>„Landökosysteme schützen, wiederherstellen und ihre nachhaltige Nutzung fördern, Wälder nachhaltig bewirtschaften, Wüstenbildung bekämpfen, Bodendegradation beenden und umkehren und dem Verlust der biologischen Vielfalt ein Ende setzen.“</a:t>
            </a:r>
          </a:p>
          <a:p>
            <a:r>
              <a:rPr lang="de-DE" dirty="0"/>
              <a:t>Eine Million Tier- und Pflanzenarten sind akut vom Aussterben bedroht</a:t>
            </a:r>
          </a:p>
          <a:p>
            <a:r>
              <a:rPr lang="de-DE" dirty="0"/>
              <a:t>Besorgniserregender Waldverlust</a:t>
            </a:r>
          </a:p>
          <a:p>
            <a:r>
              <a:rPr lang="de-DE" dirty="0"/>
              <a:t>In Deutschland:</a:t>
            </a:r>
          </a:p>
          <a:p>
            <a:pPr lvl="1"/>
            <a:r>
              <a:rPr lang="de-DE" dirty="0"/>
              <a:t>Insektensterben: Rückgang bei 96% der Arten</a:t>
            </a:r>
          </a:p>
          <a:p>
            <a:pPr lvl="1"/>
            <a:r>
              <a:rPr lang="de-DE" dirty="0"/>
              <a:t>Anzahl der Vögel um 40% gesunken</a:t>
            </a:r>
          </a:p>
        </p:txBody>
      </p:sp>
      <p:sp>
        <p:nvSpPr>
          <p:cNvPr id="6" name="Date Placeholder 3"/>
          <p:cNvSpPr>
            <a:spLocks noGrp="1"/>
          </p:cNvSpPr>
          <p:nvPr>
            <p:ph type="dt" sz="half" idx="10"/>
          </p:nvPr>
        </p:nvSpPr>
        <p:spPr/>
        <p:txBody>
          <a:bodyPr/>
          <a:lstStyle>
            <a:lvl1pPr>
              <a:defRPr sz="1050"/>
            </a:lvl1pPr>
          </a:lstStyle>
          <a:p>
            <a:fld id="{1C5B731D-DB84-49C9-BCB6-F6B9DE881D88}" type="datetime1">
              <a:rPr lang="de-DE" smtClean="0"/>
              <a:t>04.06.2025</a:t>
            </a:fld>
            <a:endParaRPr lang="de-DE" dirty="0"/>
          </a:p>
        </p:txBody>
      </p:sp>
      <p:pic>
        <p:nvPicPr>
          <p:cNvPr id="11266"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6518" y="2543121"/>
            <a:ext cx="3721582" cy="3721582"/>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390F8A75-B3C5-6F90-142A-146009D02FD8}"/>
              </a:ext>
            </a:extLst>
          </p:cNvPr>
          <p:cNvSpPr>
            <a:spLocks noGrp="1"/>
          </p:cNvSpPr>
          <p:nvPr>
            <p:ph type="sldNum" sz="quarter" idx="12"/>
          </p:nvPr>
        </p:nvSpPr>
        <p:spPr/>
        <p:txBody>
          <a:bodyPr/>
          <a:lstStyle/>
          <a:p>
            <a:fld id="{C28E1489-D732-4896-A53E-DB97F645CDF5}" type="slidenum">
              <a:rPr lang="de-DE" smtClean="0"/>
              <a:t>29</a:t>
            </a:fld>
            <a:endParaRPr lang="de-DE"/>
          </a:p>
        </p:txBody>
      </p:sp>
    </p:spTree>
    <p:extLst>
      <p:ext uri="{BB962C8B-B14F-4D97-AF65-F5344CB8AC3E}">
        <p14:creationId xmlns:p14="http://schemas.microsoft.com/office/powerpoint/2010/main" val="900145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017648"/>
            <a:ext cx="10685628" cy="695845"/>
          </a:xfrm>
        </p:spPr>
        <p:txBody>
          <a:bodyPr>
            <a:normAutofit/>
          </a:bodyPr>
          <a:lstStyle/>
          <a:p>
            <a:r>
              <a:rPr lang="de-DE" dirty="0"/>
              <a:t>SDG 16: Frieden, Gerechtigkeit und starke Institutionen</a:t>
            </a:r>
          </a:p>
        </p:txBody>
      </p:sp>
      <p:sp>
        <p:nvSpPr>
          <p:cNvPr id="7" name="Inhaltsplatzhalter 2"/>
          <p:cNvSpPr>
            <a:spLocks noGrp="1"/>
          </p:cNvSpPr>
          <p:nvPr>
            <p:ph idx="1"/>
          </p:nvPr>
        </p:nvSpPr>
        <p:spPr>
          <a:xfrm>
            <a:off x="723900" y="1713493"/>
            <a:ext cx="6906610" cy="4893172"/>
          </a:xfrm>
        </p:spPr>
        <p:txBody>
          <a:bodyPr>
            <a:normAutofit lnSpcReduction="10000"/>
          </a:bodyPr>
          <a:lstStyle/>
          <a:p>
            <a:r>
              <a:rPr lang="de-DE" dirty="0"/>
              <a:t>„Friedliche und inklusive Gesellschaften für eine nachhaltige Entwicklung fördern, allen Menschen Zugang zum Recht ermöglichen und leistungsfähige, rechenschaftspflichtige und inklusive Institutionen auf allen Ebenen aufbauen.“</a:t>
            </a:r>
          </a:p>
          <a:p>
            <a:r>
              <a:rPr lang="de-DE" dirty="0"/>
              <a:t>Russlands Krieg in der Ukraine, Nahostkonflikt</a:t>
            </a:r>
          </a:p>
          <a:p>
            <a:r>
              <a:rPr lang="de-DE" dirty="0"/>
              <a:t>Kriminalität, Korruption</a:t>
            </a:r>
          </a:p>
          <a:p>
            <a:r>
              <a:rPr lang="de-DE" dirty="0"/>
              <a:t>In 2020 hatten nur 82 Länder unabhängige nationale Institutionen</a:t>
            </a:r>
          </a:p>
          <a:p>
            <a:r>
              <a:rPr lang="de-DE" dirty="0"/>
              <a:t>In Deutschland:</a:t>
            </a:r>
          </a:p>
          <a:p>
            <a:pPr lvl="1"/>
            <a:r>
              <a:rPr lang="de-DE" dirty="0"/>
              <a:t>eines der sichersten Länder weltweit</a:t>
            </a:r>
          </a:p>
        </p:txBody>
      </p:sp>
      <p:sp>
        <p:nvSpPr>
          <p:cNvPr id="6" name="Date Placeholder 3"/>
          <p:cNvSpPr>
            <a:spLocks noGrp="1"/>
          </p:cNvSpPr>
          <p:nvPr>
            <p:ph type="dt" sz="half" idx="10"/>
          </p:nvPr>
        </p:nvSpPr>
        <p:spPr/>
        <p:txBody>
          <a:bodyPr/>
          <a:lstStyle>
            <a:lvl1pPr>
              <a:defRPr sz="1050"/>
            </a:lvl1pPr>
          </a:lstStyle>
          <a:p>
            <a:fld id="{D15896B9-9080-463D-AAE2-14CC21514640}" type="datetime1">
              <a:rPr lang="de-DE" smtClean="0"/>
              <a:t>04.06.2025</a:t>
            </a:fld>
            <a:endParaRPr lang="de-DE" dirty="0"/>
          </a:p>
        </p:txBody>
      </p:sp>
      <p:pic>
        <p:nvPicPr>
          <p:cNvPr id="10242"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0386" y="2596989"/>
            <a:ext cx="3667714" cy="3667714"/>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5A7D8F42-87CD-C1B8-DCC9-E738282970B9}"/>
              </a:ext>
            </a:extLst>
          </p:cNvPr>
          <p:cNvSpPr>
            <a:spLocks noGrp="1"/>
          </p:cNvSpPr>
          <p:nvPr>
            <p:ph type="sldNum" sz="quarter" idx="12"/>
          </p:nvPr>
        </p:nvSpPr>
        <p:spPr/>
        <p:txBody>
          <a:bodyPr/>
          <a:lstStyle/>
          <a:p>
            <a:fld id="{C28E1489-D732-4896-A53E-DB97F645CDF5}" type="slidenum">
              <a:rPr lang="de-DE" smtClean="0"/>
              <a:t>30</a:t>
            </a:fld>
            <a:endParaRPr lang="de-DE"/>
          </a:p>
        </p:txBody>
      </p:sp>
    </p:spTree>
    <p:extLst>
      <p:ext uri="{BB962C8B-B14F-4D97-AF65-F5344CB8AC3E}">
        <p14:creationId xmlns:p14="http://schemas.microsoft.com/office/powerpoint/2010/main" val="2862304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148215"/>
            <a:ext cx="10685628" cy="695845"/>
          </a:xfrm>
        </p:spPr>
        <p:txBody>
          <a:bodyPr>
            <a:normAutofit/>
          </a:bodyPr>
          <a:lstStyle/>
          <a:p>
            <a:r>
              <a:rPr lang="de-DE" dirty="0"/>
              <a:t>SDG 17: Partnerschaften zur Erreichung der Ziele</a:t>
            </a:r>
          </a:p>
        </p:txBody>
      </p:sp>
      <p:sp>
        <p:nvSpPr>
          <p:cNvPr id="7" name="Inhaltsplatzhalter 2"/>
          <p:cNvSpPr>
            <a:spLocks noGrp="1"/>
          </p:cNvSpPr>
          <p:nvPr>
            <p:ph idx="1"/>
          </p:nvPr>
        </p:nvSpPr>
        <p:spPr>
          <a:xfrm>
            <a:off x="723900" y="1964828"/>
            <a:ext cx="6906610" cy="4893172"/>
          </a:xfrm>
        </p:spPr>
        <p:txBody>
          <a:bodyPr>
            <a:normAutofit/>
          </a:bodyPr>
          <a:lstStyle/>
          <a:p>
            <a:r>
              <a:rPr lang="de-DE" dirty="0"/>
              <a:t>„Umsetzungsmittel stärken und die globale Partnerschaft für nachhaltige Entwicklung mit neuem Leben füllen.“</a:t>
            </a:r>
          </a:p>
          <a:p>
            <a:r>
              <a:rPr lang="de-DE" dirty="0"/>
              <a:t>Ausgaben für offizielle Entwicklungszusammenarbeit auf Rekordniveau</a:t>
            </a:r>
          </a:p>
          <a:p>
            <a:r>
              <a:rPr lang="de-DE" dirty="0"/>
              <a:t>Covid-19 Pandemie: Herausforderung für globale Zusammenarbeit</a:t>
            </a:r>
          </a:p>
          <a:p>
            <a:r>
              <a:rPr lang="de-DE" dirty="0"/>
              <a:t>In Deutschland:</a:t>
            </a:r>
          </a:p>
          <a:p>
            <a:pPr lvl="1"/>
            <a:r>
              <a:rPr lang="de-DE" dirty="0"/>
              <a:t>Platz 2 (nach USA) im Ranking der Geberländer</a:t>
            </a:r>
          </a:p>
        </p:txBody>
      </p:sp>
      <p:sp>
        <p:nvSpPr>
          <p:cNvPr id="6" name="Date Placeholder 3"/>
          <p:cNvSpPr>
            <a:spLocks noGrp="1"/>
          </p:cNvSpPr>
          <p:nvPr>
            <p:ph type="dt" sz="half" idx="10"/>
          </p:nvPr>
        </p:nvSpPr>
        <p:spPr/>
        <p:txBody>
          <a:bodyPr/>
          <a:lstStyle>
            <a:lvl1pPr>
              <a:defRPr sz="1050"/>
            </a:lvl1pPr>
          </a:lstStyle>
          <a:p>
            <a:fld id="{D0357CD0-C75C-41B1-AF1F-BB60CBEECA58}" type="datetime1">
              <a:rPr lang="de-DE" smtClean="0"/>
              <a:t>04.06.2025</a:t>
            </a:fld>
            <a:endParaRPr lang="de-DE" dirty="0"/>
          </a:p>
        </p:txBody>
      </p:sp>
      <p:pic>
        <p:nvPicPr>
          <p:cNvPr id="9218"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0606" y="2717209"/>
            <a:ext cx="3547494" cy="3547494"/>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FDF2246D-EF27-9730-DE18-492BA1FF45C4}"/>
              </a:ext>
            </a:extLst>
          </p:cNvPr>
          <p:cNvSpPr>
            <a:spLocks noGrp="1"/>
          </p:cNvSpPr>
          <p:nvPr>
            <p:ph type="sldNum" sz="quarter" idx="12"/>
          </p:nvPr>
        </p:nvSpPr>
        <p:spPr/>
        <p:txBody>
          <a:bodyPr/>
          <a:lstStyle/>
          <a:p>
            <a:fld id="{C28E1489-D732-4896-A53E-DB97F645CDF5}" type="slidenum">
              <a:rPr lang="de-DE" smtClean="0"/>
              <a:t>31</a:t>
            </a:fld>
            <a:endParaRPr lang="de-DE"/>
          </a:p>
        </p:txBody>
      </p:sp>
    </p:spTree>
    <p:extLst>
      <p:ext uri="{BB962C8B-B14F-4D97-AF65-F5344CB8AC3E}">
        <p14:creationId xmlns:p14="http://schemas.microsoft.com/office/powerpoint/2010/main" val="64346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70927"/>
            <a:ext cx="10685628" cy="695845"/>
          </a:xfrm>
        </p:spPr>
        <p:txBody>
          <a:bodyPr/>
          <a:lstStyle/>
          <a:p>
            <a:r>
              <a:rPr lang="de-DE" dirty="0"/>
              <a:t>Inhalte und Teilziele (Targets) des SDG 13</a:t>
            </a:r>
          </a:p>
        </p:txBody>
      </p:sp>
      <p:sp>
        <p:nvSpPr>
          <p:cNvPr id="6" name="Date Placeholder 3"/>
          <p:cNvSpPr>
            <a:spLocks noGrp="1"/>
          </p:cNvSpPr>
          <p:nvPr>
            <p:ph type="dt" sz="half" idx="10"/>
          </p:nvPr>
        </p:nvSpPr>
        <p:spPr/>
        <p:txBody>
          <a:bodyPr/>
          <a:lstStyle>
            <a:lvl1pPr>
              <a:defRPr sz="1050"/>
            </a:lvl1pPr>
          </a:lstStyle>
          <a:p>
            <a:fld id="{63E0C63F-48A7-4619-80D1-9FD791580DEE}" type="datetime1">
              <a:rPr lang="de-DE" smtClean="0"/>
              <a:t>04.06.2025</a:t>
            </a:fld>
            <a:endParaRPr lang="de-DE" dirty="0"/>
          </a:p>
        </p:txBody>
      </p:sp>
      <p:pic>
        <p:nvPicPr>
          <p:cNvPr id="7" name="Picture 4" descr="Die 17 Ziele für nachhaltige Entwicklu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581" y="2008975"/>
            <a:ext cx="7768402" cy="4366403"/>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1660383" y="4781357"/>
            <a:ext cx="1737268" cy="167842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a:extLst>
              <a:ext uri="{FF2B5EF4-FFF2-40B4-BE49-F238E27FC236}">
                <a16:creationId xmlns:a16="http://schemas.microsoft.com/office/drawing/2014/main" id="{25153F40-A64F-8E1B-4643-2E21C70BBD0D}"/>
              </a:ext>
            </a:extLst>
          </p:cNvPr>
          <p:cNvSpPr>
            <a:spLocks noGrp="1"/>
          </p:cNvSpPr>
          <p:nvPr>
            <p:ph type="sldNum" sz="quarter" idx="12"/>
          </p:nvPr>
        </p:nvSpPr>
        <p:spPr/>
        <p:txBody>
          <a:bodyPr/>
          <a:lstStyle/>
          <a:p>
            <a:fld id="{C28E1489-D732-4896-A53E-DB97F645CDF5}" type="slidenum">
              <a:rPr lang="de-DE" smtClean="0"/>
              <a:t>32</a:t>
            </a:fld>
            <a:endParaRPr lang="de-DE"/>
          </a:p>
        </p:txBody>
      </p:sp>
    </p:spTree>
    <p:extLst>
      <p:ext uri="{BB962C8B-B14F-4D97-AF65-F5344CB8AC3E}">
        <p14:creationId xmlns:p14="http://schemas.microsoft.com/office/powerpoint/2010/main" val="2904108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3186" y="1187090"/>
            <a:ext cx="10685628" cy="695845"/>
          </a:xfrm>
        </p:spPr>
        <p:txBody>
          <a:bodyPr/>
          <a:lstStyle/>
          <a:p>
            <a:r>
              <a:rPr lang="de-DE" dirty="0"/>
              <a:t>Hintergrund SDG 13: Globale Erderwärmung</a:t>
            </a:r>
          </a:p>
        </p:txBody>
      </p:sp>
      <p:sp>
        <p:nvSpPr>
          <p:cNvPr id="3" name="Inhaltsplatzhalter 2"/>
          <p:cNvSpPr>
            <a:spLocks noGrp="1"/>
          </p:cNvSpPr>
          <p:nvPr>
            <p:ph idx="1"/>
          </p:nvPr>
        </p:nvSpPr>
        <p:spPr/>
        <p:txBody>
          <a:bodyPr>
            <a:normAutofit/>
          </a:bodyPr>
          <a:lstStyle/>
          <a:p>
            <a:pPr marL="0" indent="0">
              <a:buNone/>
            </a:pPr>
            <a:endParaRPr lang="de-DE" dirty="0"/>
          </a:p>
        </p:txBody>
      </p:sp>
      <p:sp>
        <p:nvSpPr>
          <p:cNvPr id="6" name="Date Placeholder 3"/>
          <p:cNvSpPr>
            <a:spLocks noGrp="1"/>
          </p:cNvSpPr>
          <p:nvPr>
            <p:ph type="dt" sz="half" idx="10"/>
          </p:nvPr>
        </p:nvSpPr>
        <p:spPr/>
        <p:txBody>
          <a:bodyPr/>
          <a:lstStyle>
            <a:lvl1pPr>
              <a:defRPr sz="1050"/>
            </a:lvl1pPr>
          </a:lstStyle>
          <a:p>
            <a:fld id="{61EDE76E-7F99-4547-B27C-2E3F8A5FC2D8}" type="datetime1">
              <a:rPr lang="de-DE" smtClean="0"/>
              <a:t>04.06.2025</a:t>
            </a:fld>
            <a:endParaRPr lang="de-DE" dirty="0"/>
          </a:p>
        </p:txBody>
      </p:sp>
      <p:pic>
        <p:nvPicPr>
          <p:cNvPr id="1026" name="Picture 2" descr="https://res.cloudinary.com/pim-red/image/upload/q_auto,f_auto/v1656492540/oekom/ckeditor/3_Grad_mehr_-_abbildung_1_-_globaler_temperaturverlauf_seit_letzter_eiszeit_sq6haj.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444" y="2060454"/>
            <a:ext cx="8873378" cy="4180219"/>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A9C6378A-7BF3-36FC-6F83-7D9A40FE312E}"/>
              </a:ext>
            </a:extLst>
          </p:cNvPr>
          <p:cNvSpPr>
            <a:spLocks noGrp="1"/>
          </p:cNvSpPr>
          <p:nvPr>
            <p:ph type="sldNum" sz="quarter" idx="12"/>
          </p:nvPr>
        </p:nvSpPr>
        <p:spPr/>
        <p:txBody>
          <a:bodyPr/>
          <a:lstStyle/>
          <a:p>
            <a:fld id="{C28E1489-D732-4896-A53E-DB97F645CDF5}" type="slidenum">
              <a:rPr lang="de-DE" smtClean="0"/>
              <a:t>33</a:t>
            </a:fld>
            <a:endParaRPr lang="de-DE"/>
          </a:p>
        </p:txBody>
      </p:sp>
    </p:spTree>
    <p:extLst>
      <p:ext uri="{BB962C8B-B14F-4D97-AF65-F5344CB8AC3E}">
        <p14:creationId xmlns:p14="http://schemas.microsoft.com/office/powerpoint/2010/main" val="666107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15402"/>
            <a:ext cx="10685628" cy="695845"/>
          </a:xfrm>
        </p:spPr>
        <p:txBody>
          <a:bodyPr>
            <a:normAutofit/>
          </a:bodyPr>
          <a:lstStyle/>
          <a:p>
            <a:r>
              <a:rPr lang="de-DE" dirty="0"/>
              <a:t>Hintergrund SDG 13: Lokale Erwärmung in Deutschland</a:t>
            </a:r>
          </a:p>
        </p:txBody>
      </p:sp>
      <p:sp>
        <p:nvSpPr>
          <p:cNvPr id="6" name="Date Placeholder 3"/>
          <p:cNvSpPr>
            <a:spLocks noGrp="1"/>
          </p:cNvSpPr>
          <p:nvPr>
            <p:ph type="dt" sz="half" idx="10"/>
          </p:nvPr>
        </p:nvSpPr>
        <p:spPr/>
        <p:txBody>
          <a:bodyPr/>
          <a:lstStyle>
            <a:lvl1pPr>
              <a:defRPr sz="1050"/>
            </a:lvl1pPr>
          </a:lstStyle>
          <a:p>
            <a:fld id="{50AAA460-872F-4C38-BB1B-780BDCB2CACD}" type="datetime1">
              <a:rPr lang="de-DE" smtClean="0"/>
              <a:t>04.06.2025</a:t>
            </a:fld>
            <a:endParaRPr lang="de-DE" dirty="0"/>
          </a:p>
        </p:txBody>
      </p:sp>
      <p:pic>
        <p:nvPicPr>
          <p:cNvPr id="2050" name="Picture 2" descr="https://res.cloudinary.com/pim-red/image/upload/q_auto,f_auto/v1656492737/oekom/ckeditor/3_Grad_mehr_-_Abbildung_2_-_temperaturverlauf_deutschland_szenarien_rdzm2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761" y="2277109"/>
            <a:ext cx="8640477" cy="4043361"/>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77462304-ABC0-E807-41E2-D038FE90947D}"/>
              </a:ext>
            </a:extLst>
          </p:cNvPr>
          <p:cNvSpPr>
            <a:spLocks noGrp="1"/>
          </p:cNvSpPr>
          <p:nvPr>
            <p:ph type="sldNum" sz="quarter" idx="12"/>
          </p:nvPr>
        </p:nvSpPr>
        <p:spPr/>
        <p:txBody>
          <a:bodyPr/>
          <a:lstStyle/>
          <a:p>
            <a:fld id="{C28E1489-D732-4896-A53E-DB97F645CDF5}" type="slidenum">
              <a:rPr lang="de-DE" smtClean="0"/>
              <a:t>34</a:t>
            </a:fld>
            <a:endParaRPr lang="de-DE"/>
          </a:p>
        </p:txBody>
      </p:sp>
    </p:spTree>
    <p:extLst>
      <p:ext uri="{BB962C8B-B14F-4D97-AF65-F5344CB8AC3E}">
        <p14:creationId xmlns:p14="http://schemas.microsoft.com/office/powerpoint/2010/main" val="1481962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52904"/>
            <a:ext cx="10685628" cy="695845"/>
          </a:xfrm>
        </p:spPr>
        <p:txBody>
          <a:bodyPr/>
          <a:lstStyle/>
          <a:p>
            <a:r>
              <a:rPr lang="de-DE" dirty="0"/>
              <a:t>Hintergrund SDG 13: Folgen des Klimawandels</a:t>
            </a:r>
          </a:p>
        </p:txBody>
      </p:sp>
      <p:sp>
        <p:nvSpPr>
          <p:cNvPr id="6" name="Date Placeholder 3"/>
          <p:cNvSpPr>
            <a:spLocks noGrp="1"/>
          </p:cNvSpPr>
          <p:nvPr>
            <p:ph type="dt" sz="half" idx="10"/>
          </p:nvPr>
        </p:nvSpPr>
        <p:spPr/>
        <p:txBody>
          <a:bodyPr/>
          <a:lstStyle>
            <a:lvl1pPr>
              <a:defRPr sz="1050"/>
            </a:lvl1pPr>
          </a:lstStyle>
          <a:p>
            <a:fld id="{C7C2726F-01BA-4938-8A02-F5B26F12028F}" type="datetime1">
              <a:rPr lang="de-DE" smtClean="0"/>
              <a:t>04.06.2025</a:t>
            </a:fld>
            <a:endParaRPr lang="de-DE" dirty="0"/>
          </a:p>
        </p:txBody>
      </p:sp>
      <p:pic>
        <p:nvPicPr>
          <p:cNvPr id="3074" name="Picture 2" descr="Nur zwei Wochen nach der letzten Hitzewelle leiden die Menschen im Süden Spaniens schon wieder unter extrem hohen Temperaturen."/>
          <p:cNvPicPr>
            <a:picLocks noChangeAspect="1" noChangeArrowheads="1"/>
          </p:cNvPicPr>
          <p:nvPr/>
        </p:nvPicPr>
        <p:blipFill rotWithShape="1">
          <a:blip r:embed="rId3">
            <a:extLst>
              <a:ext uri="{28A0092B-C50C-407E-A947-70E740481C1C}">
                <a14:useLocalDpi xmlns:a14="http://schemas.microsoft.com/office/drawing/2010/main" val="0"/>
              </a:ext>
            </a:extLst>
          </a:blip>
          <a:srcRect b="3397"/>
          <a:stretch/>
        </p:blipFill>
        <p:spPr bwMode="auto">
          <a:xfrm>
            <a:off x="2251736" y="1926279"/>
            <a:ext cx="3895061" cy="211654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äuser im Ahrtal im Bad Neuenahr-Ahrweilerer Ortsteil Walporzheim wurden 2021 durch das Hochwasser zerstört."/>
          <p:cNvPicPr>
            <a:picLocks noChangeAspect="1" noChangeArrowheads="1"/>
          </p:cNvPicPr>
          <p:nvPr/>
        </p:nvPicPr>
        <p:blipFill rotWithShape="1">
          <a:blip r:embed="rId4">
            <a:extLst>
              <a:ext uri="{28A0092B-C50C-407E-A947-70E740481C1C}">
                <a14:useLocalDpi xmlns:a14="http://schemas.microsoft.com/office/drawing/2010/main" val="0"/>
              </a:ext>
            </a:extLst>
          </a:blip>
          <a:srcRect t="4238"/>
          <a:stretch/>
        </p:blipFill>
        <p:spPr bwMode="auto">
          <a:xfrm>
            <a:off x="6261587" y="1940927"/>
            <a:ext cx="3925176" cy="211654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www.oekom.de/_uploads_media/files/du_rre_feuer_kalifornien_adobestock_376555438_113617.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800" y="4167693"/>
            <a:ext cx="3936997" cy="221456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www.oekom.de/_uploads_media/files/hurrikan_katrina_new_orleans_noaa_114752.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9766" y="4167693"/>
            <a:ext cx="3936997" cy="2214561"/>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06F9B0EF-1FC6-183A-E516-16986A9BE970}"/>
              </a:ext>
            </a:extLst>
          </p:cNvPr>
          <p:cNvSpPr>
            <a:spLocks noGrp="1"/>
          </p:cNvSpPr>
          <p:nvPr>
            <p:ph type="sldNum" sz="quarter" idx="12"/>
          </p:nvPr>
        </p:nvSpPr>
        <p:spPr/>
        <p:txBody>
          <a:bodyPr/>
          <a:lstStyle/>
          <a:p>
            <a:fld id="{C28E1489-D732-4896-A53E-DB97F645CDF5}" type="slidenum">
              <a:rPr lang="de-DE" smtClean="0"/>
              <a:t>35</a:t>
            </a:fld>
            <a:endParaRPr lang="de-DE"/>
          </a:p>
        </p:txBody>
      </p:sp>
    </p:spTree>
    <p:extLst>
      <p:ext uri="{BB962C8B-B14F-4D97-AF65-F5344CB8AC3E}">
        <p14:creationId xmlns:p14="http://schemas.microsoft.com/office/powerpoint/2010/main" val="2534719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7419"/>
            <a:ext cx="10685628" cy="695845"/>
          </a:xfrm>
        </p:spPr>
        <p:txBody>
          <a:bodyPr/>
          <a:lstStyle/>
          <a:p>
            <a:r>
              <a:rPr lang="de-DE" dirty="0"/>
              <a:t>SDG 13: Maßnahmen zum Klimaschutz</a:t>
            </a:r>
          </a:p>
        </p:txBody>
      </p:sp>
      <p:sp>
        <p:nvSpPr>
          <p:cNvPr id="3" name="Inhaltsplatzhalter 2"/>
          <p:cNvSpPr>
            <a:spLocks noGrp="1"/>
          </p:cNvSpPr>
          <p:nvPr>
            <p:ph idx="1"/>
          </p:nvPr>
        </p:nvSpPr>
        <p:spPr>
          <a:xfrm>
            <a:off x="995748" y="2080307"/>
            <a:ext cx="5787260" cy="4893172"/>
          </a:xfrm>
        </p:spPr>
        <p:txBody>
          <a:bodyPr>
            <a:normAutofit/>
          </a:bodyPr>
          <a:lstStyle/>
          <a:p>
            <a:r>
              <a:rPr lang="de-DE" dirty="0"/>
              <a:t>SDG 13: „Umgehend Maßnahmen zur Bekämpfung des Klimawandels und seiner Auswirkungen ergreifen“</a:t>
            </a:r>
          </a:p>
          <a:p>
            <a:r>
              <a:rPr lang="de-DE" dirty="0"/>
              <a:t>Besteht aus 5 Teilzielen:</a:t>
            </a:r>
          </a:p>
          <a:p>
            <a:pPr lvl="1"/>
            <a:r>
              <a:rPr lang="de-DE" dirty="0"/>
              <a:t>Teilziele 1-3 sind inhaltliche Ziele</a:t>
            </a:r>
          </a:p>
          <a:p>
            <a:pPr lvl="1"/>
            <a:r>
              <a:rPr lang="de-DE" dirty="0"/>
              <a:t>Teilziele 4-5 sind Umsetzungsmaßnahmen</a:t>
            </a:r>
          </a:p>
          <a:p>
            <a:r>
              <a:rPr lang="de-DE" dirty="0"/>
              <a:t>Teilziele werden jeweils durch Indikatoren gemessen und überprüft.</a:t>
            </a:r>
          </a:p>
          <a:p>
            <a:endParaRPr lang="de-DE" dirty="0"/>
          </a:p>
        </p:txBody>
      </p:sp>
      <p:sp>
        <p:nvSpPr>
          <p:cNvPr id="6" name="Date Placeholder 3"/>
          <p:cNvSpPr>
            <a:spLocks noGrp="1"/>
          </p:cNvSpPr>
          <p:nvPr>
            <p:ph type="dt" sz="half" idx="10"/>
          </p:nvPr>
        </p:nvSpPr>
        <p:spPr/>
        <p:txBody>
          <a:bodyPr/>
          <a:lstStyle>
            <a:lvl1pPr>
              <a:defRPr sz="1050"/>
            </a:lvl1pPr>
          </a:lstStyle>
          <a:p>
            <a:fld id="{DCCEA253-C3B9-4427-96B1-34230C4E3D83}" type="datetime1">
              <a:rPr lang="de-DE" smtClean="0"/>
              <a:t>04.06.2025</a:t>
            </a:fld>
            <a:endParaRPr lang="de-DE" dirty="0"/>
          </a:p>
        </p:txBody>
      </p:sp>
      <p:pic>
        <p:nvPicPr>
          <p:cNvPr id="20482"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1743" y="2128345"/>
            <a:ext cx="4136357" cy="4136358"/>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9FC1A9A5-D74A-B71E-1A18-9A18BFCB6760}"/>
              </a:ext>
            </a:extLst>
          </p:cNvPr>
          <p:cNvSpPr>
            <a:spLocks noGrp="1"/>
          </p:cNvSpPr>
          <p:nvPr>
            <p:ph type="sldNum" sz="quarter" idx="12"/>
          </p:nvPr>
        </p:nvSpPr>
        <p:spPr/>
        <p:txBody>
          <a:bodyPr/>
          <a:lstStyle/>
          <a:p>
            <a:fld id="{C28E1489-D732-4896-A53E-DB97F645CDF5}" type="slidenum">
              <a:rPr lang="de-DE" smtClean="0"/>
              <a:t>36</a:t>
            </a:fld>
            <a:endParaRPr lang="de-DE"/>
          </a:p>
        </p:txBody>
      </p:sp>
    </p:spTree>
    <p:extLst>
      <p:ext uri="{BB962C8B-B14F-4D97-AF65-F5344CB8AC3E}">
        <p14:creationId xmlns:p14="http://schemas.microsoft.com/office/powerpoint/2010/main" val="3174068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7474" y="1248828"/>
            <a:ext cx="10685628" cy="695845"/>
          </a:xfrm>
        </p:spPr>
        <p:txBody>
          <a:bodyPr/>
          <a:lstStyle/>
          <a:p>
            <a:r>
              <a:rPr lang="de-DE" dirty="0"/>
              <a:t>SDG 13: Inhalt und Teilziele</a:t>
            </a:r>
          </a:p>
        </p:txBody>
      </p:sp>
      <p:sp>
        <p:nvSpPr>
          <p:cNvPr id="3" name="Inhaltsplatzhalter 2"/>
          <p:cNvSpPr>
            <a:spLocks noGrp="1"/>
          </p:cNvSpPr>
          <p:nvPr>
            <p:ph idx="1"/>
          </p:nvPr>
        </p:nvSpPr>
        <p:spPr/>
        <p:txBody>
          <a:bodyPr>
            <a:normAutofit/>
          </a:bodyPr>
          <a:lstStyle/>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EF6BBB02-7519-4877-ABD7-E1239075C6AC}" type="datetime1">
              <a:rPr lang="de-DE" smtClean="0"/>
              <a:t>04.06.2025</a:t>
            </a:fld>
            <a:endParaRPr lang="de-DE" dirty="0"/>
          </a:p>
        </p:txBody>
      </p:sp>
      <p:pic>
        <p:nvPicPr>
          <p:cNvPr id="4" name="Grafik 3"/>
          <p:cNvPicPr>
            <a:picLocks noChangeAspect="1"/>
          </p:cNvPicPr>
          <p:nvPr/>
        </p:nvPicPr>
        <p:blipFill rotWithShape="1">
          <a:blip r:embed="rId2"/>
          <a:srcRect t="35951" b="47570"/>
          <a:stretch/>
        </p:blipFill>
        <p:spPr>
          <a:xfrm>
            <a:off x="1114889" y="2294118"/>
            <a:ext cx="9962222" cy="935734"/>
          </a:xfrm>
          <a:prstGeom prst="rect">
            <a:avLst/>
          </a:prstGeom>
        </p:spPr>
      </p:pic>
      <p:pic>
        <p:nvPicPr>
          <p:cNvPr id="4098" name="Picture 2" descr="Oosterscheldekering"/>
          <p:cNvPicPr>
            <a:picLocks noChangeAspect="1" noChangeArrowheads="1"/>
          </p:cNvPicPr>
          <p:nvPr/>
        </p:nvPicPr>
        <p:blipFill rotWithShape="1">
          <a:blip r:embed="rId3">
            <a:extLst>
              <a:ext uri="{28A0092B-C50C-407E-A947-70E740481C1C}">
                <a14:useLocalDpi xmlns:a14="http://schemas.microsoft.com/office/drawing/2010/main" val="0"/>
              </a:ext>
            </a:extLst>
          </a:blip>
          <a:srcRect l="288" t="34360" r="-288" b="24496"/>
          <a:stretch/>
        </p:blipFill>
        <p:spPr bwMode="auto">
          <a:xfrm>
            <a:off x="2401814" y="3226807"/>
            <a:ext cx="7388372" cy="3039849"/>
          </a:xfrm>
          <a:prstGeom prst="rect">
            <a:avLst/>
          </a:prstGeom>
          <a:noFill/>
          <a:extLst>
            <a:ext uri="{909E8E84-426E-40DD-AFC4-6F175D3DCCD1}">
              <a14:hiddenFill xmlns:a14="http://schemas.microsoft.com/office/drawing/2010/main">
                <a:solidFill>
                  <a:srgbClr val="FFFFFF"/>
                </a:solidFill>
              </a14:hiddenFill>
            </a:ext>
          </a:extLst>
        </p:spPr>
      </p:pic>
      <p:sp>
        <p:nvSpPr>
          <p:cNvPr id="5" name="Foliennummernplatzhalter 4">
            <a:extLst>
              <a:ext uri="{FF2B5EF4-FFF2-40B4-BE49-F238E27FC236}">
                <a16:creationId xmlns:a16="http://schemas.microsoft.com/office/drawing/2014/main" id="{D1702F32-FFF5-B7CC-955E-D2118561F12E}"/>
              </a:ext>
            </a:extLst>
          </p:cNvPr>
          <p:cNvSpPr>
            <a:spLocks noGrp="1"/>
          </p:cNvSpPr>
          <p:nvPr>
            <p:ph type="sldNum" sz="quarter" idx="12"/>
          </p:nvPr>
        </p:nvSpPr>
        <p:spPr/>
        <p:txBody>
          <a:bodyPr/>
          <a:lstStyle/>
          <a:p>
            <a:fld id="{C28E1489-D732-4896-A53E-DB97F645CDF5}" type="slidenum">
              <a:rPr lang="de-DE" smtClean="0"/>
              <a:t>37</a:t>
            </a:fld>
            <a:endParaRPr lang="de-DE"/>
          </a:p>
        </p:txBody>
      </p:sp>
    </p:spTree>
    <p:extLst>
      <p:ext uri="{BB962C8B-B14F-4D97-AF65-F5344CB8AC3E}">
        <p14:creationId xmlns:p14="http://schemas.microsoft.com/office/powerpoint/2010/main" val="949328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24965" y="1308088"/>
            <a:ext cx="10685628" cy="695845"/>
          </a:xfrm>
        </p:spPr>
        <p:txBody>
          <a:bodyPr/>
          <a:lstStyle/>
          <a:p>
            <a:r>
              <a:rPr lang="de-DE" dirty="0"/>
              <a:t>SDG 13: Inhalt und Teilziele</a:t>
            </a:r>
          </a:p>
        </p:txBody>
      </p:sp>
      <p:sp>
        <p:nvSpPr>
          <p:cNvPr id="3" name="Inhaltsplatzhalter 2"/>
          <p:cNvSpPr>
            <a:spLocks noGrp="1"/>
          </p:cNvSpPr>
          <p:nvPr>
            <p:ph idx="1"/>
          </p:nvPr>
        </p:nvSpPr>
        <p:spPr>
          <a:xfrm>
            <a:off x="838200" y="2087094"/>
            <a:ext cx="10515600" cy="3879800"/>
          </a:xfrm>
        </p:spPr>
        <p:txBody>
          <a:bodyPr>
            <a:normAutofit fontScale="92500" lnSpcReduction="10000"/>
          </a:bodyPr>
          <a:lstStyle/>
          <a:p>
            <a:endParaRPr lang="de-DE" dirty="0"/>
          </a:p>
          <a:p>
            <a:endParaRPr lang="de-DE" dirty="0"/>
          </a:p>
          <a:p>
            <a:endParaRPr lang="de-DE" dirty="0"/>
          </a:p>
          <a:p>
            <a:pPr marL="0" indent="0">
              <a:buNone/>
            </a:pPr>
            <a:r>
              <a:rPr lang="de-DE" dirty="0"/>
              <a:t>Indikatoren:</a:t>
            </a:r>
          </a:p>
          <a:p>
            <a:r>
              <a:rPr lang="de-DE" dirty="0"/>
              <a:t>Anzahl der Todesfälle, Vermissten und direkt betroffenen Personen, die auf Katastrophen zurückzuführen sind [...].</a:t>
            </a:r>
          </a:p>
          <a:p>
            <a:r>
              <a:rPr lang="de-DE" dirty="0"/>
              <a:t>Anzahl der Länder, die nationale Strategien zur Verringerung des Katastrophenrisikos [...] annehmen und umsetzen.</a:t>
            </a:r>
          </a:p>
          <a:p>
            <a:r>
              <a:rPr lang="de-DE" dirty="0"/>
              <a:t>Anteil der Kommunalverwaltungen, die lokale Strategien zur Verringerung des Katastrophenrisikos [...] annehmen und umsetzen.</a:t>
            </a:r>
          </a:p>
        </p:txBody>
      </p:sp>
      <p:sp>
        <p:nvSpPr>
          <p:cNvPr id="6" name="Date Placeholder 3"/>
          <p:cNvSpPr>
            <a:spLocks noGrp="1"/>
          </p:cNvSpPr>
          <p:nvPr>
            <p:ph type="dt" sz="half" idx="10"/>
          </p:nvPr>
        </p:nvSpPr>
        <p:spPr/>
        <p:txBody>
          <a:bodyPr/>
          <a:lstStyle>
            <a:lvl1pPr>
              <a:defRPr sz="1050"/>
            </a:lvl1pPr>
          </a:lstStyle>
          <a:p>
            <a:fld id="{7C5BE825-4868-46E4-81DF-35233C20BBA8}" type="datetime1">
              <a:rPr lang="de-DE" smtClean="0"/>
              <a:t>04.06.2025</a:t>
            </a:fld>
            <a:endParaRPr lang="de-DE" dirty="0"/>
          </a:p>
        </p:txBody>
      </p:sp>
      <p:pic>
        <p:nvPicPr>
          <p:cNvPr id="4" name="Grafik 3"/>
          <p:cNvPicPr>
            <a:picLocks noChangeAspect="1"/>
          </p:cNvPicPr>
          <p:nvPr/>
        </p:nvPicPr>
        <p:blipFill rotWithShape="1">
          <a:blip r:embed="rId2"/>
          <a:srcRect t="35951" b="47570"/>
          <a:stretch/>
        </p:blipFill>
        <p:spPr>
          <a:xfrm>
            <a:off x="924965" y="2283197"/>
            <a:ext cx="9962222" cy="935734"/>
          </a:xfrm>
          <a:prstGeom prst="rect">
            <a:avLst/>
          </a:prstGeom>
        </p:spPr>
      </p:pic>
      <p:sp>
        <p:nvSpPr>
          <p:cNvPr id="5" name="Foliennummernplatzhalter 4">
            <a:extLst>
              <a:ext uri="{FF2B5EF4-FFF2-40B4-BE49-F238E27FC236}">
                <a16:creationId xmlns:a16="http://schemas.microsoft.com/office/drawing/2014/main" id="{62DF690F-B94C-9556-F213-A27AE1F17F71}"/>
              </a:ext>
            </a:extLst>
          </p:cNvPr>
          <p:cNvSpPr>
            <a:spLocks noGrp="1"/>
          </p:cNvSpPr>
          <p:nvPr>
            <p:ph type="sldNum" sz="quarter" idx="12"/>
          </p:nvPr>
        </p:nvSpPr>
        <p:spPr/>
        <p:txBody>
          <a:bodyPr/>
          <a:lstStyle/>
          <a:p>
            <a:fld id="{C28E1489-D732-4896-A53E-DB97F645CDF5}" type="slidenum">
              <a:rPr lang="de-DE" smtClean="0"/>
              <a:t>38</a:t>
            </a:fld>
            <a:endParaRPr lang="de-DE"/>
          </a:p>
        </p:txBody>
      </p:sp>
    </p:spTree>
    <p:extLst>
      <p:ext uri="{BB962C8B-B14F-4D97-AF65-F5344CB8AC3E}">
        <p14:creationId xmlns:p14="http://schemas.microsoft.com/office/powerpoint/2010/main" val="3910031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7474" y="1329276"/>
            <a:ext cx="10685628" cy="695845"/>
          </a:xfrm>
        </p:spPr>
        <p:txBody>
          <a:bodyPr/>
          <a:lstStyle/>
          <a:p>
            <a:r>
              <a:rPr lang="de-DE" dirty="0"/>
              <a:t>SDG 13: Inhalt und Teilziele</a:t>
            </a:r>
          </a:p>
        </p:txBody>
      </p:sp>
      <p:sp>
        <p:nvSpPr>
          <p:cNvPr id="3" name="Inhaltsplatzhalter 2"/>
          <p:cNvSpPr>
            <a:spLocks noGrp="1"/>
          </p:cNvSpPr>
          <p:nvPr>
            <p:ph idx="1"/>
          </p:nvPr>
        </p:nvSpPr>
        <p:spPr/>
        <p:txBody>
          <a:bodyPr>
            <a:normAutofit/>
          </a:bodyPr>
          <a:lstStyle/>
          <a:p>
            <a:endParaRPr lang="de-DE" dirty="0"/>
          </a:p>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E884FAFB-F103-49C3-B2D8-E87432F1726A}" type="datetime1">
              <a:rPr lang="de-DE" smtClean="0"/>
              <a:t>04.06.2025</a:t>
            </a:fld>
            <a:endParaRPr lang="de-DE" dirty="0"/>
          </a:p>
        </p:txBody>
      </p:sp>
      <p:pic>
        <p:nvPicPr>
          <p:cNvPr id="4" name="Grafik 3"/>
          <p:cNvPicPr>
            <a:picLocks noChangeAspect="1"/>
          </p:cNvPicPr>
          <p:nvPr/>
        </p:nvPicPr>
        <p:blipFill rotWithShape="1">
          <a:blip r:embed="rId2"/>
          <a:srcRect t="54116" b="29968"/>
          <a:stretch/>
        </p:blipFill>
        <p:spPr>
          <a:xfrm>
            <a:off x="1085603" y="2306878"/>
            <a:ext cx="9962222" cy="903768"/>
          </a:xfrm>
          <a:prstGeom prst="rect">
            <a:avLst/>
          </a:prstGeom>
        </p:spPr>
      </p:pic>
      <p:pic>
        <p:nvPicPr>
          <p:cNvPr id="5" name="Grafik 4"/>
          <p:cNvPicPr>
            <a:picLocks noChangeAspect="1"/>
          </p:cNvPicPr>
          <p:nvPr/>
        </p:nvPicPr>
        <p:blipFill rotWithShape="1">
          <a:blip r:embed="rId3"/>
          <a:srcRect t="14365" b="10930"/>
          <a:stretch/>
        </p:blipFill>
        <p:spPr>
          <a:xfrm>
            <a:off x="2440651" y="3211840"/>
            <a:ext cx="7354238" cy="2975902"/>
          </a:xfrm>
          <a:prstGeom prst="rect">
            <a:avLst/>
          </a:prstGeom>
        </p:spPr>
      </p:pic>
      <p:sp>
        <p:nvSpPr>
          <p:cNvPr id="7" name="Foliennummernplatzhalter 6">
            <a:extLst>
              <a:ext uri="{FF2B5EF4-FFF2-40B4-BE49-F238E27FC236}">
                <a16:creationId xmlns:a16="http://schemas.microsoft.com/office/drawing/2014/main" id="{A711F04F-AAA9-3F04-CE22-CE27DAE65602}"/>
              </a:ext>
            </a:extLst>
          </p:cNvPr>
          <p:cNvSpPr>
            <a:spLocks noGrp="1"/>
          </p:cNvSpPr>
          <p:nvPr>
            <p:ph type="sldNum" sz="quarter" idx="12"/>
          </p:nvPr>
        </p:nvSpPr>
        <p:spPr/>
        <p:txBody>
          <a:bodyPr/>
          <a:lstStyle/>
          <a:p>
            <a:fld id="{C28E1489-D732-4896-A53E-DB97F645CDF5}" type="slidenum">
              <a:rPr lang="de-DE" smtClean="0"/>
              <a:t>39</a:t>
            </a:fld>
            <a:endParaRPr lang="de-DE"/>
          </a:p>
        </p:txBody>
      </p:sp>
    </p:spTree>
    <p:extLst>
      <p:ext uri="{BB962C8B-B14F-4D97-AF65-F5344CB8AC3E}">
        <p14:creationId xmlns:p14="http://schemas.microsoft.com/office/powerpoint/2010/main" val="2284341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09373"/>
            <a:ext cx="10685628" cy="695845"/>
          </a:xfrm>
        </p:spPr>
        <p:txBody>
          <a:bodyPr/>
          <a:lstStyle/>
          <a:p>
            <a:r>
              <a:rPr lang="de-DE" dirty="0"/>
              <a:t>SDG 13: Inhalt und Teilziele</a:t>
            </a:r>
          </a:p>
        </p:txBody>
      </p:sp>
      <p:sp>
        <p:nvSpPr>
          <p:cNvPr id="3" name="Inhaltsplatzhalter 2"/>
          <p:cNvSpPr>
            <a:spLocks noGrp="1"/>
          </p:cNvSpPr>
          <p:nvPr>
            <p:ph idx="1"/>
          </p:nvPr>
        </p:nvSpPr>
        <p:spPr>
          <a:xfrm>
            <a:off x="838200" y="1768827"/>
            <a:ext cx="10515600" cy="3879800"/>
          </a:xfrm>
        </p:spPr>
        <p:txBody>
          <a:bodyPr>
            <a:normAutofit/>
          </a:bodyPr>
          <a:lstStyle/>
          <a:p>
            <a:endParaRPr lang="de-DE" dirty="0"/>
          </a:p>
          <a:p>
            <a:endParaRPr lang="de-DE" dirty="0"/>
          </a:p>
          <a:p>
            <a:endParaRPr lang="de-DE" dirty="0"/>
          </a:p>
          <a:p>
            <a:endParaRPr lang="de-DE" dirty="0"/>
          </a:p>
          <a:p>
            <a:pPr marL="0" indent="0">
              <a:buNone/>
            </a:pPr>
            <a:r>
              <a:rPr lang="de-DE" dirty="0"/>
              <a:t>Indikatoren:</a:t>
            </a:r>
          </a:p>
          <a:p>
            <a:r>
              <a:rPr lang="de-DE" dirty="0"/>
              <a:t>Anzahl der Länder mit national festgelegten Beiträgen, langfristigen Strategien, nationalen Anpassungsplänen, [...].</a:t>
            </a:r>
          </a:p>
          <a:p>
            <a:r>
              <a:rPr lang="de-DE" dirty="0"/>
              <a:t>Gesamte Treibhausgasemissionen pro Jahr.</a:t>
            </a:r>
          </a:p>
        </p:txBody>
      </p:sp>
      <p:sp>
        <p:nvSpPr>
          <p:cNvPr id="6" name="Date Placeholder 3"/>
          <p:cNvSpPr>
            <a:spLocks noGrp="1"/>
          </p:cNvSpPr>
          <p:nvPr>
            <p:ph type="dt" sz="half" idx="10"/>
          </p:nvPr>
        </p:nvSpPr>
        <p:spPr/>
        <p:txBody>
          <a:bodyPr/>
          <a:lstStyle>
            <a:lvl1pPr>
              <a:defRPr sz="1050"/>
            </a:lvl1pPr>
          </a:lstStyle>
          <a:p>
            <a:fld id="{DADA1444-8AD3-43AA-98D6-8AA5AA495371}" type="datetime1">
              <a:rPr lang="de-DE" smtClean="0"/>
              <a:t>04.06.2025</a:t>
            </a:fld>
            <a:endParaRPr lang="de-DE" dirty="0"/>
          </a:p>
        </p:txBody>
      </p:sp>
      <p:pic>
        <p:nvPicPr>
          <p:cNvPr id="4" name="Grafik 3"/>
          <p:cNvPicPr>
            <a:picLocks noChangeAspect="1"/>
          </p:cNvPicPr>
          <p:nvPr/>
        </p:nvPicPr>
        <p:blipFill rotWithShape="1">
          <a:blip r:embed="rId2"/>
          <a:srcRect t="54116" b="29968"/>
          <a:stretch/>
        </p:blipFill>
        <p:spPr>
          <a:xfrm>
            <a:off x="838200" y="2291507"/>
            <a:ext cx="9962222" cy="903768"/>
          </a:xfrm>
          <a:prstGeom prst="rect">
            <a:avLst/>
          </a:prstGeom>
        </p:spPr>
      </p:pic>
      <p:sp>
        <p:nvSpPr>
          <p:cNvPr id="5" name="Foliennummernplatzhalter 4">
            <a:extLst>
              <a:ext uri="{FF2B5EF4-FFF2-40B4-BE49-F238E27FC236}">
                <a16:creationId xmlns:a16="http://schemas.microsoft.com/office/drawing/2014/main" id="{E2757881-0099-F9E7-951C-52DCC893EDA1}"/>
              </a:ext>
            </a:extLst>
          </p:cNvPr>
          <p:cNvSpPr>
            <a:spLocks noGrp="1"/>
          </p:cNvSpPr>
          <p:nvPr>
            <p:ph type="sldNum" sz="quarter" idx="12"/>
          </p:nvPr>
        </p:nvSpPr>
        <p:spPr/>
        <p:txBody>
          <a:bodyPr/>
          <a:lstStyle/>
          <a:p>
            <a:fld id="{C28E1489-D732-4896-A53E-DB97F645CDF5}" type="slidenum">
              <a:rPr lang="de-DE" smtClean="0"/>
              <a:t>40</a:t>
            </a:fld>
            <a:endParaRPr lang="de-DE"/>
          </a:p>
        </p:txBody>
      </p:sp>
    </p:spTree>
    <p:extLst>
      <p:ext uri="{BB962C8B-B14F-4D97-AF65-F5344CB8AC3E}">
        <p14:creationId xmlns:p14="http://schemas.microsoft.com/office/powerpoint/2010/main" val="2583516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7474" y="1138203"/>
            <a:ext cx="10685628" cy="695845"/>
          </a:xfrm>
        </p:spPr>
        <p:txBody>
          <a:bodyPr/>
          <a:lstStyle/>
          <a:p>
            <a:r>
              <a:rPr lang="de-DE" dirty="0"/>
              <a:t>SDG 13: Inhalt und Teilziele</a:t>
            </a:r>
          </a:p>
        </p:txBody>
      </p:sp>
      <p:sp>
        <p:nvSpPr>
          <p:cNvPr id="3" name="Inhaltsplatzhalter 2"/>
          <p:cNvSpPr>
            <a:spLocks noGrp="1"/>
          </p:cNvSpPr>
          <p:nvPr>
            <p:ph idx="1"/>
          </p:nvPr>
        </p:nvSpPr>
        <p:spPr/>
        <p:txBody>
          <a:bodyPr>
            <a:normAutofit/>
          </a:bodyPr>
          <a:lstStyle/>
          <a:p>
            <a:endParaRPr lang="de-DE" dirty="0"/>
          </a:p>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CFFE57AB-0DA5-478A-B09B-429C0EB0638D}" type="datetime1">
              <a:rPr lang="de-DE" smtClean="0"/>
              <a:t>04.06.2025</a:t>
            </a:fld>
            <a:endParaRPr lang="de-DE" dirty="0"/>
          </a:p>
        </p:txBody>
      </p:sp>
      <p:pic>
        <p:nvPicPr>
          <p:cNvPr id="4" name="Grafik 3"/>
          <p:cNvPicPr>
            <a:picLocks noChangeAspect="1"/>
          </p:cNvPicPr>
          <p:nvPr/>
        </p:nvPicPr>
        <p:blipFill rotWithShape="1">
          <a:blip r:embed="rId2"/>
          <a:srcRect t="72091"/>
          <a:stretch/>
        </p:blipFill>
        <p:spPr>
          <a:xfrm>
            <a:off x="1114889" y="2066778"/>
            <a:ext cx="9962222" cy="1584744"/>
          </a:xfrm>
          <a:prstGeom prst="rect">
            <a:avLst/>
          </a:prstGeom>
        </p:spPr>
      </p:pic>
      <p:pic>
        <p:nvPicPr>
          <p:cNvPr id="5122" name="Picture 2" descr="Klima, Klimaschutz, Klimawan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906" y="3618353"/>
            <a:ext cx="4961696" cy="2788995"/>
          </a:xfrm>
          <a:prstGeom prst="rect">
            <a:avLst/>
          </a:prstGeom>
          <a:noFill/>
          <a:extLst>
            <a:ext uri="{909E8E84-426E-40DD-AFC4-6F175D3DCCD1}">
              <a14:hiddenFill xmlns:a14="http://schemas.microsoft.com/office/drawing/2010/main">
                <a:solidFill>
                  <a:srgbClr val="FFFFFF"/>
                </a:solidFill>
              </a14:hiddenFill>
            </a:ext>
          </a:extLst>
        </p:spPr>
      </p:pic>
      <p:sp>
        <p:nvSpPr>
          <p:cNvPr id="5" name="Foliennummernplatzhalter 4">
            <a:extLst>
              <a:ext uri="{FF2B5EF4-FFF2-40B4-BE49-F238E27FC236}">
                <a16:creationId xmlns:a16="http://schemas.microsoft.com/office/drawing/2014/main" id="{5E5608A4-BD87-B86B-F1BD-6F86A3D9BA3E}"/>
              </a:ext>
            </a:extLst>
          </p:cNvPr>
          <p:cNvSpPr>
            <a:spLocks noGrp="1"/>
          </p:cNvSpPr>
          <p:nvPr>
            <p:ph type="sldNum" sz="quarter" idx="12"/>
          </p:nvPr>
        </p:nvSpPr>
        <p:spPr/>
        <p:txBody>
          <a:bodyPr/>
          <a:lstStyle/>
          <a:p>
            <a:fld id="{C28E1489-D732-4896-A53E-DB97F645CDF5}" type="slidenum">
              <a:rPr lang="de-DE" smtClean="0"/>
              <a:t>41</a:t>
            </a:fld>
            <a:endParaRPr lang="de-DE"/>
          </a:p>
        </p:txBody>
      </p:sp>
    </p:spTree>
    <p:extLst>
      <p:ext uri="{BB962C8B-B14F-4D97-AF65-F5344CB8AC3E}">
        <p14:creationId xmlns:p14="http://schemas.microsoft.com/office/powerpoint/2010/main" val="3748534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57323"/>
            <a:ext cx="10685628" cy="695845"/>
          </a:xfrm>
        </p:spPr>
        <p:txBody>
          <a:bodyPr/>
          <a:lstStyle/>
          <a:p>
            <a:r>
              <a:rPr lang="de-DE" dirty="0"/>
              <a:t>SDG 13: Inhalt und Teilziele</a:t>
            </a:r>
          </a:p>
        </p:txBody>
      </p:sp>
      <p:sp>
        <p:nvSpPr>
          <p:cNvPr id="3" name="Inhaltsplatzhalter 2"/>
          <p:cNvSpPr>
            <a:spLocks noGrp="1"/>
          </p:cNvSpPr>
          <p:nvPr>
            <p:ph idx="1"/>
          </p:nvPr>
        </p:nvSpPr>
        <p:spPr>
          <a:xfrm>
            <a:off x="838200" y="2382276"/>
            <a:ext cx="10515600" cy="3879800"/>
          </a:xfrm>
        </p:spPr>
        <p:txBody>
          <a:bodyPr>
            <a:normAutofit fontScale="85000" lnSpcReduction="10000"/>
          </a:bodyPr>
          <a:lstStyle/>
          <a:p>
            <a:endParaRPr lang="de-DE" dirty="0"/>
          </a:p>
          <a:p>
            <a:endParaRPr lang="de-DE" dirty="0"/>
          </a:p>
          <a:p>
            <a:endParaRPr lang="de-DE" dirty="0"/>
          </a:p>
          <a:p>
            <a:endParaRPr lang="de-DE" dirty="0"/>
          </a:p>
          <a:p>
            <a:pPr marL="0" indent="0">
              <a:buNone/>
            </a:pPr>
            <a:r>
              <a:rPr lang="de-DE" dirty="0"/>
              <a:t>Indikatoren:</a:t>
            </a:r>
          </a:p>
          <a:p>
            <a:r>
              <a:rPr lang="de-DE" dirty="0"/>
              <a:t>Das Ausmaß, in dem (i) Bildung für globale Bürgerschaft und (ii) Bildung für nachhaltige Entwicklung in (a) der nationalen Bildungspolitik, (b) den Lehrplänen, (c) der Lehrerausbildung und (d) der Bewertung der Schüler berücksichtigt werden.</a:t>
            </a:r>
          </a:p>
          <a:p>
            <a:r>
              <a:rPr lang="de-DE" dirty="0"/>
              <a:t>Anzahl der Länder, die den Ausbau institutioneller, systemischer und individueller Kapazitäten zur Umsetzung von Anpassungs-, Klimaschutz-, Technologietransfer- und Entwicklungsmaßnahmen mitgeteilt haben.</a:t>
            </a:r>
          </a:p>
        </p:txBody>
      </p:sp>
      <p:sp>
        <p:nvSpPr>
          <p:cNvPr id="6" name="Date Placeholder 3"/>
          <p:cNvSpPr>
            <a:spLocks noGrp="1"/>
          </p:cNvSpPr>
          <p:nvPr>
            <p:ph type="dt" sz="half" idx="10"/>
          </p:nvPr>
        </p:nvSpPr>
        <p:spPr/>
        <p:txBody>
          <a:bodyPr/>
          <a:lstStyle>
            <a:lvl1pPr>
              <a:defRPr sz="1050"/>
            </a:lvl1pPr>
          </a:lstStyle>
          <a:p>
            <a:fld id="{DDAACD61-5C87-4A38-8D4C-93D2760D5BB6}" type="datetime1">
              <a:rPr lang="de-DE" smtClean="0"/>
              <a:t>04.06.2025</a:t>
            </a:fld>
            <a:endParaRPr lang="de-DE" dirty="0"/>
          </a:p>
        </p:txBody>
      </p:sp>
      <p:pic>
        <p:nvPicPr>
          <p:cNvPr id="4" name="Grafik 3"/>
          <p:cNvPicPr>
            <a:picLocks noChangeAspect="1"/>
          </p:cNvPicPr>
          <p:nvPr/>
        </p:nvPicPr>
        <p:blipFill rotWithShape="1">
          <a:blip r:embed="rId2"/>
          <a:srcRect t="72091"/>
          <a:stretch/>
        </p:blipFill>
        <p:spPr>
          <a:xfrm>
            <a:off x="1085603" y="2194723"/>
            <a:ext cx="9962222" cy="1584744"/>
          </a:xfrm>
          <a:prstGeom prst="rect">
            <a:avLst/>
          </a:prstGeom>
        </p:spPr>
      </p:pic>
      <p:sp>
        <p:nvSpPr>
          <p:cNvPr id="5" name="Foliennummernplatzhalter 4">
            <a:extLst>
              <a:ext uri="{FF2B5EF4-FFF2-40B4-BE49-F238E27FC236}">
                <a16:creationId xmlns:a16="http://schemas.microsoft.com/office/drawing/2014/main" id="{857C44D6-B191-64B7-08EB-1B4B5F6E892B}"/>
              </a:ext>
            </a:extLst>
          </p:cNvPr>
          <p:cNvSpPr>
            <a:spLocks noGrp="1"/>
          </p:cNvSpPr>
          <p:nvPr>
            <p:ph type="sldNum" sz="quarter" idx="12"/>
          </p:nvPr>
        </p:nvSpPr>
        <p:spPr/>
        <p:txBody>
          <a:bodyPr/>
          <a:lstStyle/>
          <a:p>
            <a:fld id="{C28E1489-D732-4896-A53E-DB97F645CDF5}" type="slidenum">
              <a:rPr lang="de-DE" smtClean="0"/>
              <a:t>42</a:t>
            </a:fld>
            <a:endParaRPr lang="de-DE"/>
          </a:p>
        </p:txBody>
      </p:sp>
    </p:spTree>
    <p:extLst>
      <p:ext uri="{BB962C8B-B14F-4D97-AF65-F5344CB8AC3E}">
        <p14:creationId xmlns:p14="http://schemas.microsoft.com/office/powerpoint/2010/main" val="3463436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42544"/>
            <a:ext cx="10685628" cy="695845"/>
          </a:xfrm>
        </p:spPr>
        <p:txBody>
          <a:bodyPr/>
          <a:lstStyle/>
          <a:p>
            <a:r>
              <a:rPr lang="de-DE" dirty="0"/>
              <a:t>SDG 13: Inhalt und Teilziele</a:t>
            </a:r>
          </a:p>
        </p:txBody>
      </p:sp>
      <p:sp>
        <p:nvSpPr>
          <p:cNvPr id="3" name="Inhaltsplatzhalter 2"/>
          <p:cNvSpPr>
            <a:spLocks noGrp="1"/>
          </p:cNvSpPr>
          <p:nvPr>
            <p:ph idx="1"/>
          </p:nvPr>
        </p:nvSpPr>
        <p:spPr/>
        <p:txBody>
          <a:bodyPr>
            <a:normAutofit/>
          </a:bodyPr>
          <a:lstStyle/>
          <a:p>
            <a:endParaRPr lang="de-DE" dirty="0"/>
          </a:p>
          <a:p>
            <a:endParaRPr lang="de-DE" dirty="0"/>
          </a:p>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D2B08E2D-4084-4453-B8CE-D1D1FF83456D}" type="datetime1">
              <a:rPr lang="de-DE" smtClean="0"/>
              <a:t>04.06.2025</a:t>
            </a:fld>
            <a:endParaRPr lang="de-DE" dirty="0"/>
          </a:p>
        </p:txBody>
      </p:sp>
      <p:pic>
        <p:nvPicPr>
          <p:cNvPr id="5" name="Grafik 4"/>
          <p:cNvPicPr>
            <a:picLocks noChangeAspect="1"/>
          </p:cNvPicPr>
          <p:nvPr/>
        </p:nvPicPr>
        <p:blipFill rotWithShape="1">
          <a:blip r:embed="rId2"/>
          <a:srcRect b="39538"/>
          <a:stretch/>
        </p:blipFill>
        <p:spPr>
          <a:xfrm>
            <a:off x="2138269" y="2117776"/>
            <a:ext cx="7856889" cy="2498720"/>
          </a:xfrm>
          <a:prstGeom prst="rect">
            <a:avLst/>
          </a:prstGeom>
        </p:spPr>
      </p:pic>
      <p:pic>
        <p:nvPicPr>
          <p:cNvPr id="8194" name="Picture 2" descr="File:Green Climate Fund.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3797" y="4538129"/>
            <a:ext cx="3087946" cy="2071964"/>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CDF31EAA-B5F0-8D9C-318C-4A6DE63D760A}"/>
              </a:ext>
            </a:extLst>
          </p:cNvPr>
          <p:cNvSpPr>
            <a:spLocks noGrp="1"/>
          </p:cNvSpPr>
          <p:nvPr>
            <p:ph type="sldNum" sz="quarter" idx="12"/>
          </p:nvPr>
        </p:nvSpPr>
        <p:spPr/>
        <p:txBody>
          <a:bodyPr/>
          <a:lstStyle/>
          <a:p>
            <a:fld id="{C28E1489-D732-4896-A53E-DB97F645CDF5}" type="slidenum">
              <a:rPr lang="de-DE" smtClean="0"/>
              <a:t>43</a:t>
            </a:fld>
            <a:endParaRPr lang="de-DE"/>
          </a:p>
        </p:txBody>
      </p:sp>
    </p:spTree>
    <p:extLst>
      <p:ext uri="{BB962C8B-B14F-4D97-AF65-F5344CB8AC3E}">
        <p14:creationId xmlns:p14="http://schemas.microsoft.com/office/powerpoint/2010/main" val="13854511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63702"/>
            <a:ext cx="10685628" cy="695845"/>
          </a:xfrm>
        </p:spPr>
        <p:txBody>
          <a:bodyPr/>
          <a:lstStyle/>
          <a:p>
            <a:r>
              <a:rPr lang="de-DE" dirty="0"/>
              <a:t>SDG 13: Inhalt und Teilziele</a:t>
            </a:r>
          </a:p>
        </p:txBody>
      </p:sp>
      <p:sp>
        <p:nvSpPr>
          <p:cNvPr id="3" name="Inhaltsplatzhalter 2"/>
          <p:cNvSpPr>
            <a:spLocks noGrp="1"/>
          </p:cNvSpPr>
          <p:nvPr>
            <p:ph idx="1"/>
          </p:nvPr>
        </p:nvSpPr>
        <p:spPr>
          <a:xfrm>
            <a:off x="923214" y="2371303"/>
            <a:ext cx="10515600" cy="3879800"/>
          </a:xfrm>
        </p:spPr>
        <p:txBody>
          <a:bodyPr>
            <a:normAutofit fontScale="92500" lnSpcReduction="20000"/>
          </a:bodyPr>
          <a:lstStyle/>
          <a:p>
            <a:endParaRPr lang="de-DE" dirty="0"/>
          </a:p>
          <a:p>
            <a:endParaRPr lang="de-DE" dirty="0"/>
          </a:p>
          <a:p>
            <a:endParaRPr lang="de-DE" dirty="0"/>
          </a:p>
          <a:p>
            <a:endParaRPr lang="de-DE" dirty="0"/>
          </a:p>
          <a:p>
            <a:pPr marL="0" indent="0">
              <a:buNone/>
            </a:pPr>
            <a:endParaRPr lang="de-DE" dirty="0"/>
          </a:p>
          <a:p>
            <a:pPr marL="0" indent="0">
              <a:buNone/>
            </a:pPr>
            <a:endParaRPr lang="de-DE" dirty="0"/>
          </a:p>
          <a:p>
            <a:pPr marL="0" indent="0">
              <a:buNone/>
            </a:pPr>
            <a:r>
              <a:rPr lang="de-DE" dirty="0"/>
              <a:t>Indikator:</a:t>
            </a:r>
          </a:p>
          <a:p>
            <a:r>
              <a:rPr lang="de-DE" dirty="0"/>
              <a:t>Bereitgestellte und mobilisierte Beträge in US-Dollar pro Jahr im Verhältnis zu dem weiterhin bestehenden kollektiven Mobilisierungsziel von 100 Milliarden Dollar bis 2025.</a:t>
            </a:r>
          </a:p>
        </p:txBody>
      </p:sp>
      <p:sp>
        <p:nvSpPr>
          <p:cNvPr id="6" name="Date Placeholder 3"/>
          <p:cNvSpPr>
            <a:spLocks noGrp="1"/>
          </p:cNvSpPr>
          <p:nvPr>
            <p:ph type="dt" sz="half" idx="10"/>
          </p:nvPr>
        </p:nvSpPr>
        <p:spPr/>
        <p:txBody>
          <a:bodyPr/>
          <a:lstStyle>
            <a:lvl1pPr>
              <a:defRPr sz="1050"/>
            </a:lvl1pPr>
          </a:lstStyle>
          <a:p>
            <a:fld id="{29D11B2A-3A33-486F-8A74-F835311AC9C0}" type="datetime1">
              <a:rPr lang="de-DE" smtClean="0"/>
              <a:t>04.06.2025</a:t>
            </a:fld>
            <a:endParaRPr lang="de-DE" dirty="0"/>
          </a:p>
        </p:txBody>
      </p:sp>
      <p:pic>
        <p:nvPicPr>
          <p:cNvPr id="5" name="Grafik 4"/>
          <p:cNvPicPr>
            <a:picLocks noChangeAspect="1"/>
          </p:cNvPicPr>
          <p:nvPr/>
        </p:nvPicPr>
        <p:blipFill rotWithShape="1">
          <a:blip r:embed="rId2"/>
          <a:srcRect b="39538"/>
          <a:stretch/>
        </p:blipFill>
        <p:spPr>
          <a:xfrm>
            <a:off x="2051772" y="2117776"/>
            <a:ext cx="7856889" cy="2498720"/>
          </a:xfrm>
          <a:prstGeom prst="rect">
            <a:avLst/>
          </a:prstGeom>
        </p:spPr>
      </p:pic>
      <p:sp>
        <p:nvSpPr>
          <p:cNvPr id="4" name="Foliennummernplatzhalter 3">
            <a:extLst>
              <a:ext uri="{FF2B5EF4-FFF2-40B4-BE49-F238E27FC236}">
                <a16:creationId xmlns:a16="http://schemas.microsoft.com/office/drawing/2014/main" id="{460D1BF9-5B45-B92E-5DC3-DBF4D5AC3AFC}"/>
              </a:ext>
            </a:extLst>
          </p:cNvPr>
          <p:cNvSpPr>
            <a:spLocks noGrp="1"/>
          </p:cNvSpPr>
          <p:nvPr>
            <p:ph type="sldNum" sz="quarter" idx="12"/>
          </p:nvPr>
        </p:nvSpPr>
        <p:spPr/>
        <p:txBody>
          <a:bodyPr/>
          <a:lstStyle/>
          <a:p>
            <a:fld id="{C28E1489-D732-4896-A53E-DB97F645CDF5}" type="slidenum">
              <a:rPr lang="de-DE" smtClean="0"/>
              <a:t>44</a:t>
            </a:fld>
            <a:endParaRPr lang="de-DE"/>
          </a:p>
        </p:txBody>
      </p:sp>
    </p:spTree>
    <p:extLst>
      <p:ext uri="{BB962C8B-B14F-4D97-AF65-F5344CB8AC3E}">
        <p14:creationId xmlns:p14="http://schemas.microsoft.com/office/powerpoint/2010/main" val="4136559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02307"/>
            <a:ext cx="10685628" cy="695845"/>
          </a:xfrm>
        </p:spPr>
        <p:txBody>
          <a:bodyPr/>
          <a:lstStyle/>
          <a:p>
            <a:r>
              <a:rPr lang="de-DE" dirty="0"/>
              <a:t>SDG 13: Inhalt und Teilziele</a:t>
            </a:r>
          </a:p>
        </p:txBody>
      </p:sp>
      <p:sp>
        <p:nvSpPr>
          <p:cNvPr id="3" name="Inhaltsplatzhalter 2"/>
          <p:cNvSpPr>
            <a:spLocks noGrp="1"/>
          </p:cNvSpPr>
          <p:nvPr>
            <p:ph idx="1"/>
          </p:nvPr>
        </p:nvSpPr>
        <p:spPr/>
        <p:txBody>
          <a:bodyPr>
            <a:normAutofit/>
          </a:bodyPr>
          <a:lstStyle/>
          <a:p>
            <a:endParaRPr lang="de-DE" dirty="0"/>
          </a:p>
          <a:p>
            <a:endParaRPr lang="de-DE" dirty="0"/>
          </a:p>
          <a:p>
            <a:endParaRPr lang="de-DE" dirty="0"/>
          </a:p>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E1E9E7B7-ED87-4EE6-AF48-C9FB36BB4DA9}" type="datetime1">
              <a:rPr lang="de-DE" smtClean="0"/>
              <a:t>04.06.2025</a:t>
            </a:fld>
            <a:endParaRPr lang="de-DE" dirty="0"/>
          </a:p>
        </p:txBody>
      </p:sp>
      <p:pic>
        <p:nvPicPr>
          <p:cNvPr id="5" name="Grafik 4"/>
          <p:cNvPicPr>
            <a:picLocks noChangeAspect="1"/>
          </p:cNvPicPr>
          <p:nvPr/>
        </p:nvPicPr>
        <p:blipFill rotWithShape="1">
          <a:blip r:embed="rId2"/>
          <a:srcRect t="63806"/>
          <a:stretch/>
        </p:blipFill>
        <p:spPr>
          <a:xfrm>
            <a:off x="2209800" y="2194985"/>
            <a:ext cx="7856889" cy="1495804"/>
          </a:xfrm>
          <a:prstGeom prst="rect">
            <a:avLst/>
          </a:prstGeom>
        </p:spPr>
      </p:pic>
      <p:pic>
        <p:nvPicPr>
          <p:cNvPr id="6146" name="Picture 2" descr="'Island nations experiencing climate change firsthand' "/>
          <p:cNvPicPr>
            <a:picLocks noChangeAspect="1" noChangeArrowheads="1"/>
          </p:cNvPicPr>
          <p:nvPr/>
        </p:nvPicPr>
        <p:blipFill rotWithShape="1">
          <a:blip r:embed="rId3">
            <a:extLst>
              <a:ext uri="{28A0092B-C50C-407E-A947-70E740481C1C}">
                <a14:useLocalDpi xmlns:a14="http://schemas.microsoft.com/office/drawing/2010/main" val="0"/>
              </a:ext>
            </a:extLst>
          </a:blip>
          <a:srcRect t="20119" b="5004"/>
          <a:stretch/>
        </p:blipFill>
        <p:spPr bwMode="auto">
          <a:xfrm>
            <a:off x="3177736" y="3690789"/>
            <a:ext cx="5777956" cy="2433609"/>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F82B1AF9-C6C9-51B4-11C7-791E6CDDFE79}"/>
              </a:ext>
            </a:extLst>
          </p:cNvPr>
          <p:cNvSpPr>
            <a:spLocks noGrp="1"/>
          </p:cNvSpPr>
          <p:nvPr>
            <p:ph type="sldNum" sz="quarter" idx="12"/>
          </p:nvPr>
        </p:nvSpPr>
        <p:spPr/>
        <p:txBody>
          <a:bodyPr/>
          <a:lstStyle/>
          <a:p>
            <a:fld id="{C28E1489-D732-4896-A53E-DB97F645CDF5}" type="slidenum">
              <a:rPr lang="de-DE" smtClean="0"/>
              <a:t>45</a:t>
            </a:fld>
            <a:endParaRPr lang="de-DE"/>
          </a:p>
        </p:txBody>
      </p:sp>
    </p:spTree>
    <p:extLst>
      <p:ext uri="{BB962C8B-B14F-4D97-AF65-F5344CB8AC3E}">
        <p14:creationId xmlns:p14="http://schemas.microsoft.com/office/powerpoint/2010/main" val="2271936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74552"/>
            <a:ext cx="10685628" cy="695845"/>
          </a:xfrm>
        </p:spPr>
        <p:txBody>
          <a:bodyPr/>
          <a:lstStyle/>
          <a:p>
            <a:r>
              <a:rPr lang="de-DE" dirty="0"/>
              <a:t>SDG 13: Inhalt und Teilziele</a:t>
            </a:r>
          </a:p>
        </p:txBody>
      </p:sp>
      <p:sp>
        <p:nvSpPr>
          <p:cNvPr id="3" name="Inhaltsplatzhalter 2"/>
          <p:cNvSpPr>
            <a:spLocks noGrp="1"/>
          </p:cNvSpPr>
          <p:nvPr>
            <p:ph idx="1"/>
          </p:nvPr>
        </p:nvSpPr>
        <p:spPr>
          <a:xfrm>
            <a:off x="838200" y="1970397"/>
            <a:ext cx="10515600" cy="3879800"/>
          </a:xfrm>
        </p:spPr>
        <p:txBody>
          <a:bodyPr>
            <a:normAutofit lnSpcReduction="10000"/>
          </a:bodyPr>
          <a:lstStyle/>
          <a:p>
            <a:endParaRPr lang="de-DE" dirty="0"/>
          </a:p>
          <a:p>
            <a:endParaRPr lang="de-DE" dirty="0"/>
          </a:p>
          <a:p>
            <a:endParaRPr lang="de-DE" dirty="0"/>
          </a:p>
          <a:p>
            <a:endParaRPr lang="de-DE" dirty="0"/>
          </a:p>
          <a:p>
            <a:endParaRPr lang="de-DE" dirty="0"/>
          </a:p>
          <a:p>
            <a:pPr marL="0" indent="0">
              <a:buNone/>
            </a:pPr>
            <a:r>
              <a:rPr lang="de-DE" dirty="0"/>
              <a:t>Indikator:</a:t>
            </a:r>
          </a:p>
          <a:p>
            <a:r>
              <a:rPr lang="de-DE" dirty="0"/>
              <a:t>Anzahl der am wenigsten entwickelten Länder und der kleinen Inselstaaten unter den Entwicklungsländern mit national festgelegten Beiträgen, langfristigen Strategien, nationalen Anpassungsplänen, [...].</a:t>
            </a:r>
          </a:p>
          <a:p>
            <a:endParaRPr lang="de-DE" dirty="0"/>
          </a:p>
        </p:txBody>
      </p:sp>
      <p:sp>
        <p:nvSpPr>
          <p:cNvPr id="6" name="Date Placeholder 3"/>
          <p:cNvSpPr>
            <a:spLocks noGrp="1"/>
          </p:cNvSpPr>
          <p:nvPr>
            <p:ph type="dt" sz="half" idx="10"/>
          </p:nvPr>
        </p:nvSpPr>
        <p:spPr/>
        <p:txBody>
          <a:bodyPr/>
          <a:lstStyle>
            <a:lvl1pPr>
              <a:defRPr sz="1050"/>
            </a:lvl1pPr>
          </a:lstStyle>
          <a:p>
            <a:fld id="{0B132CF9-3935-4552-837F-14E9236B4BB5}" type="datetime1">
              <a:rPr lang="de-DE" smtClean="0"/>
              <a:t>04.06.2025</a:t>
            </a:fld>
            <a:endParaRPr lang="de-DE" dirty="0"/>
          </a:p>
        </p:txBody>
      </p:sp>
      <p:pic>
        <p:nvPicPr>
          <p:cNvPr id="5" name="Grafik 4"/>
          <p:cNvPicPr>
            <a:picLocks noChangeAspect="1"/>
          </p:cNvPicPr>
          <p:nvPr/>
        </p:nvPicPr>
        <p:blipFill rotWithShape="1">
          <a:blip r:embed="rId3"/>
          <a:srcRect t="63806"/>
          <a:stretch/>
        </p:blipFill>
        <p:spPr>
          <a:xfrm>
            <a:off x="2167555" y="2298033"/>
            <a:ext cx="7856889" cy="1495804"/>
          </a:xfrm>
          <a:prstGeom prst="rect">
            <a:avLst/>
          </a:prstGeom>
        </p:spPr>
      </p:pic>
      <p:sp>
        <p:nvSpPr>
          <p:cNvPr id="4" name="Foliennummernplatzhalter 3">
            <a:extLst>
              <a:ext uri="{FF2B5EF4-FFF2-40B4-BE49-F238E27FC236}">
                <a16:creationId xmlns:a16="http://schemas.microsoft.com/office/drawing/2014/main" id="{B5A7A04B-76DF-C43F-CD92-D1DF4F0D8322}"/>
              </a:ext>
            </a:extLst>
          </p:cNvPr>
          <p:cNvSpPr>
            <a:spLocks noGrp="1"/>
          </p:cNvSpPr>
          <p:nvPr>
            <p:ph type="sldNum" sz="quarter" idx="12"/>
          </p:nvPr>
        </p:nvSpPr>
        <p:spPr/>
        <p:txBody>
          <a:bodyPr/>
          <a:lstStyle/>
          <a:p>
            <a:fld id="{C28E1489-D732-4896-A53E-DB97F645CDF5}" type="slidenum">
              <a:rPr lang="de-DE" smtClean="0"/>
              <a:t>46</a:t>
            </a:fld>
            <a:endParaRPr lang="de-DE"/>
          </a:p>
        </p:txBody>
      </p:sp>
    </p:spTree>
    <p:extLst>
      <p:ext uri="{BB962C8B-B14F-4D97-AF65-F5344CB8AC3E}">
        <p14:creationId xmlns:p14="http://schemas.microsoft.com/office/powerpoint/2010/main" val="29621301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3186" y="1276957"/>
            <a:ext cx="10685628" cy="695845"/>
          </a:xfrm>
        </p:spPr>
        <p:txBody>
          <a:bodyPr/>
          <a:lstStyle/>
          <a:p>
            <a:r>
              <a:rPr lang="de-DE" dirty="0"/>
              <a:t>Verknüpfung von SDG 13 zu anderen SGDs</a:t>
            </a:r>
          </a:p>
        </p:txBody>
      </p:sp>
      <p:sp>
        <p:nvSpPr>
          <p:cNvPr id="6" name="Date Placeholder 3"/>
          <p:cNvSpPr>
            <a:spLocks noGrp="1"/>
          </p:cNvSpPr>
          <p:nvPr>
            <p:ph type="dt" sz="half" idx="10"/>
          </p:nvPr>
        </p:nvSpPr>
        <p:spPr/>
        <p:txBody>
          <a:bodyPr/>
          <a:lstStyle>
            <a:lvl1pPr>
              <a:defRPr sz="1050"/>
            </a:lvl1pPr>
          </a:lstStyle>
          <a:p>
            <a:fld id="{A0FBA101-4D6A-44A8-8325-0BA6237003A7}" type="datetime1">
              <a:rPr lang="de-DE" smtClean="0"/>
              <a:t>04.06.2025</a:t>
            </a:fld>
            <a:endParaRPr lang="de-DE" dirty="0"/>
          </a:p>
        </p:txBody>
      </p:sp>
      <p:pic>
        <p:nvPicPr>
          <p:cNvPr id="7" name="Picture 4" descr="Die 17 Ziele für nachhaltige Entwicklu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016101"/>
            <a:ext cx="7644834" cy="4296949"/>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1940927" y="4702635"/>
            <a:ext cx="1675484" cy="165371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a:extLst>
              <a:ext uri="{FF2B5EF4-FFF2-40B4-BE49-F238E27FC236}">
                <a16:creationId xmlns:a16="http://schemas.microsoft.com/office/drawing/2014/main" id="{39169FC9-FEB3-6521-0BB3-481ACDD68951}"/>
              </a:ext>
            </a:extLst>
          </p:cNvPr>
          <p:cNvSpPr>
            <a:spLocks noGrp="1"/>
          </p:cNvSpPr>
          <p:nvPr>
            <p:ph type="sldNum" sz="quarter" idx="12"/>
          </p:nvPr>
        </p:nvSpPr>
        <p:spPr/>
        <p:txBody>
          <a:bodyPr/>
          <a:lstStyle/>
          <a:p>
            <a:fld id="{C28E1489-D732-4896-A53E-DB97F645CDF5}" type="slidenum">
              <a:rPr lang="de-DE" smtClean="0"/>
              <a:t>47</a:t>
            </a:fld>
            <a:endParaRPr lang="de-DE"/>
          </a:p>
        </p:txBody>
      </p:sp>
    </p:spTree>
    <p:extLst>
      <p:ext uri="{BB962C8B-B14F-4D97-AF65-F5344CB8AC3E}">
        <p14:creationId xmlns:p14="http://schemas.microsoft.com/office/powerpoint/2010/main" val="4010010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3186" y="1268203"/>
            <a:ext cx="10685628" cy="695845"/>
          </a:xfrm>
        </p:spPr>
        <p:txBody>
          <a:bodyPr>
            <a:normAutofit/>
          </a:bodyPr>
          <a:lstStyle/>
          <a:p>
            <a:r>
              <a:rPr lang="de-DE" dirty="0"/>
              <a:t>Die globalen Nachhaltigkeitsziele (SDGs) in Deutschland</a:t>
            </a:r>
          </a:p>
        </p:txBody>
      </p:sp>
      <p:sp>
        <p:nvSpPr>
          <p:cNvPr id="7" name="Inhaltsplatzhalter 2"/>
          <p:cNvSpPr>
            <a:spLocks noGrp="1"/>
          </p:cNvSpPr>
          <p:nvPr>
            <p:ph idx="1"/>
          </p:nvPr>
        </p:nvSpPr>
        <p:spPr>
          <a:xfrm>
            <a:off x="838200" y="1960131"/>
            <a:ext cx="10515600" cy="3879800"/>
          </a:xfrm>
        </p:spPr>
        <p:txBody>
          <a:bodyPr>
            <a:normAutofit/>
          </a:bodyPr>
          <a:lstStyle/>
          <a:p>
            <a:r>
              <a:rPr lang="de-DE" dirty="0"/>
              <a:t>Deutschland als G20-Staat hat eine Vorreiterrolle </a:t>
            </a:r>
          </a:p>
          <a:p>
            <a:r>
              <a:rPr lang="de-DE" dirty="0"/>
              <a:t>Die Deutschen Nachhaltigkeitsstrategie: Wie erreichen wir die Nachhaltigkeitsziele?</a:t>
            </a:r>
          </a:p>
          <a:p>
            <a:r>
              <a:rPr lang="de-DE" dirty="0"/>
              <a:t>Zielerreichung wird zweijährlich durch das Statistische Bundesamt überprüft</a:t>
            </a:r>
          </a:p>
          <a:p>
            <a:endParaRPr lang="de-DE" dirty="0"/>
          </a:p>
        </p:txBody>
      </p:sp>
      <p:sp>
        <p:nvSpPr>
          <p:cNvPr id="6" name="Date Placeholder 3"/>
          <p:cNvSpPr>
            <a:spLocks noGrp="1"/>
          </p:cNvSpPr>
          <p:nvPr>
            <p:ph type="dt" sz="half" idx="10"/>
          </p:nvPr>
        </p:nvSpPr>
        <p:spPr/>
        <p:txBody>
          <a:bodyPr/>
          <a:lstStyle>
            <a:lvl1pPr>
              <a:defRPr sz="1050"/>
            </a:lvl1pPr>
          </a:lstStyle>
          <a:p>
            <a:fld id="{F8568364-2075-483B-9DF3-7A5F25874506}" type="datetime1">
              <a:rPr lang="de-DE" smtClean="0"/>
              <a:t>04.06.2025</a:t>
            </a:fld>
            <a:endParaRPr lang="de-DE" dirty="0"/>
          </a:p>
        </p:txBody>
      </p:sp>
      <p:pic>
        <p:nvPicPr>
          <p:cNvPr id="5122" name="Picture 2" descr="Deutsche Nachhaltigkeitsstrategie: Dialogfassung 2021 erschienen - RENN:  Regionale Netzstellen Nachhaltigkeitsstrategien"/>
          <p:cNvPicPr>
            <a:picLocks noChangeAspect="1" noChangeArrowheads="1"/>
          </p:cNvPicPr>
          <p:nvPr/>
        </p:nvPicPr>
        <p:blipFill rotWithShape="1">
          <a:blip r:embed="rId3">
            <a:extLst>
              <a:ext uri="{28A0092B-C50C-407E-A947-70E740481C1C}">
                <a14:useLocalDpi xmlns:a14="http://schemas.microsoft.com/office/drawing/2010/main" val="0"/>
              </a:ext>
            </a:extLst>
          </a:blip>
          <a:srcRect t="12445" b="23082"/>
          <a:stretch/>
        </p:blipFill>
        <p:spPr bwMode="auto">
          <a:xfrm>
            <a:off x="5285770" y="3825625"/>
            <a:ext cx="5415181" cy="2618541"/>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3CCD96DA-956A-3011-86C6-EC049FFC6551}"/>
              </a:ext>
            </a:extLst>
          </p:cNvPr>
          <p:cNvSpPr>
            <a:spLocks noGrp="1"/>
          </p:cNvSpPr>
          <p:nvPr>
            <p:ph type="sldNum" sz="quarter" idx="12"/>
          </p:nvPr>
        </p:nvSpPr>
        <p:spPr/>
        <p:txBody>
          <a:bodyPr/>
          <a:lstStyle/>
          <a:p>
            <a:fld id="{C28E1489-D732-4896-A53E-DB97F645CDF5}" type="slidenum">
              <a:rPr lang="de-DE" smtClean="0"/>
              <a:t>48</a:t>
            </a:fld>
            <a:endParaRPr lang="de-DE"/>
          </a:p>
        </p:txBody>
      </p:sp>
    </p:spTree>
    <p:extLst>
      <p:ext uri="{BB962C8B-B14F-4D97-AF65-F5344CB8AC3E}">
        <p14:creationId xmlns:p14="http://schemas.microsoft.com/office/powerpoint/2010/main" val="7758564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6877" y="1182947"/>
            <a:ext cx="10685628" cy="695845"/>
          </a:xfrm>
        </p:spPr>
        <p:txBody>
          <a:bodyPr>
            <a:normAutofit/>
          </a:bodyPr>
          <a:lstStyle/>
          <a:p>
            <a:r>
              <a:rPr lang="de-DE" dirty="0"/>
              <a:t>Die globalen Nachhaltigkeitsziele (SDGs) in Deutschland</a:t>
            </a:r>
          </a:p>
        </p:txBody>
      </p:sp>
      <p:sp>
        <p:nvSpPr>
          <p:cNvPr id="7" name="Inhaltsplatzhalter 2"/>
          <p:cNvSpPr>
            <a:spLocks noGrp="1"/>
          </p:cNvSpPr>
          <p:nvPr>
            <p:ph idx="1"/>
          </p:nvPr>
        </p:nvSpPr>
        <p:spPr>
          <a:xfrm>
            <a:off x="838200" y="2247735"/>
            <a:ext cx="10515600" cy="3879800"/>
          </a:xfrm>
        </p:spPr>
        <p:txBody>
          <a:bodyPr>
            <a:normAutofit/>
          </a:bodyPr>
          <a:lstStyle/>
          <a:p>
            <a:pPr marL="0" indent="0">
              <a:buNone/>
            </a:pPr>
            <a:endParaRPr lang="de-DE" dirty="0"/>
          </a:p>
        </p:txBody>
      </p:sp>
      <p:sp>
        <p:nvSpPr>
          <p:cNvPr id="6" name="Date Placeholder 3"/>
          <p:cNvSpPr>
            <a:spLocks noGrp="1"/>
          </p:cNvSpPr>
          <p:nvPr>
            <p:ph type="dt" sz="half" idx="10"/>
          </p:nvPr>
        </p:nvSpPr>
        <p:spPr/>
        <p:txBody>
          <a:bodyPr/>
          <a:lstStyle>
            <a:lvl1pPr>
              <a:defRPr sz="1050"/>
            </a:lvl1pPr>
          </a:lstStyle>
          <a:p>
            <a:fld id="{3D29B488-44FF-4D8C-8E5F-50AE99494392}" type="datetime1">
              <a:rPr lang="de-DE" smtClean="0"/>
              <a:t>04.06.2025</a:t>
            </a:fld>
            <a:endParaRPr lang="de-DE" dirty="0"/>
          </a:p>
        </p:txBody>
      </p:sp>
      <p:pic>
        <p:nvPicPr>
          <p:cNvPr id="3" name="Grafik 2"/>
          <p:cNvPicPr>
            <a:picLocks noChangeAspect="1"/>
          </p:cNvPicPr>
          <p:nvPr/>
        </p:nvPicPr>
        <p:blipFill>
          <a:blip r:embed="rId3"/>
          <a:stretch>
            <a:fillRect/>
          </a:stretch>
        </p:blipFill>
        <p:spPr>
          <a:xfrm>
            <a:off x="705583" y="2985850"/>
            <a:ext cx="10648217" cy="3131828"/>
          </a:xfrm>
          <a:prstGeom prst="rect">
            <a:avLst/>
          </a:prstGeom>
        </p:spPr>
      </p:pic>
      <p:pic>
        <p:nvPicPr>
          <p:cNvPr id="4" name="Grafik 3"/>
          <p:cNvPicPr>
            <a:picLocks noChangeAspect="1"/>
          </p:cNvPicPr>
          <p:nvPr/>
        </p:nvPicPr>
        <p:blipFill>
          <a:blip r:embed="rId4"/>
          <a:stretch>
            <a:fillRect/>
          </a:stretch>
        </p:blipFill>
        <p:spPr>
          <a:xfrm>
            <a:off x="714102" y="2112185"/>
            <a:ext cx="10648217" cy="873666"/>
          </a:xfrm>
          <a:prstGeom prst="rect">
            <a:avLst/>
          </a:prstGeom>
        </p:spPr>
      </p:pic>
      <p:sp>
        <p:nvSpPr>
          <p:cNvPr id="5" name="Foliennummernplatzhalter 4">
            <a:extLst>
              <a:ext uri="{FF2B5EF4-FFF2-40B4-BE49-F238E27FC236}">
                <a16:creationId xmlns:a16="http://schemas.microsoft.com/office/drawing/2014/main" id="{3656E5C7-438F-C7BA-B968-243DCA4BB97B}"/>
              </a:ext>
            </a:extLst>
          </p:cNvPr>
          <p:cNvSpPr>
            <a:spLocks noGrp="1"/>
          </p:cNvSpPr>
          <p:nvPr>
            <p:ph type="sldNum" sz="quarter" idx="12"/>
          </p:nvPr>
        </p:nvSpPr>
        <p:spPr/>
        <p:txBody>
          <a:bodyPr/>
          <a:lstStyle/>
          <a:p>
            <a:fld id="{C28E1489-D732-4896-A53E-DB97F645CDF5}" type="slidenum">
              <a:rPr lang="de-DE" smtClean="0"/>
              <a:t>49</a:t>
            </a:fld>
            <a:endParaRPr lang="de-DE"/>
          </a:p>
        </p:txBody>
      </p:sp>
    </p:spTree>
    <p:extLst>
      <p:ext uri="{BB962C8B-B14F-4D97-AF65-F5344CB8AC3E}">
        <p14:creationId xmlns:p14="http://schemas.microsoft.com/office/powerpoint/2010/main" val="36211799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3186" y="1163702"/>
            <a:ext cx="10685628" cy="695845"/>
          </a:xfrm>
        </p:spPr>
        <p:txBody>
          <a:bodyPr/>
          <a:lstStyle/>
          <a:p>
            <a:r>
              <a:rPr lang="de-DE" dirty="0"/>
              <a:t>Lernziele und Zeitplan</a:t>
            </a:r>
          </a:p>
        </p:txBody>
      </p:sp>
      <p:sp>
        <p:nvSpPr>
          <p:cNvPr id="3" name="Inhaltsplatzhalter 2"/>
          <p:cNvSpPr>
            <a:spLocks noGrp="1"/>
          </p:cNvSpPr>
          <p:nvPr>
            <p:ph idx="1"/>
          </p:nvPr>
        </p:nvSpPr>
        <p:spPr>
          <a:xfrm>
            <a:off x="838200" y="2116332"/>
            <a:ext cx="10515600" cy="3879800"/>
          </a:xfrm>
        </p:spPr>
        <p:txBody>
          <a:bodyPr>
            <a:normAutofit fontScale="77500" lnSpcReduction="20000"/>
          </a:bodyPr>
          <a:lstStyle/>
          <a:p>
            <a:r>
              <a:rPr lang="de-DE" dirty="0"/>
              <a:t>Die globalen Nachhaltigkeitsziele (SDGs) kennenlernen</a:t>
            </a:r>
          </a:p>
          <a:p>
            <a:r>
              <a:rPr lang="de-DE" dirty="0"/>
              <a:t>Inhalte und Teilziele (Targets) des SDG 13 verstehen</a:t>
            </a:r>
          </a:p>
          <a:p>
            <a:r>
              <a:rPr lang="de-DE" dirty="0"/>
              <a:t>Zwischen Maßnahmen der </a:t>
            </a:r>
            <a:r>
              <a:rPr lang="de-DE" dirty="0" err="1"/>
              <a:t>Mitigation</a:t>
            </a:r>
            <a:r>
              <a:rPr lang="de-DE" dirty="0"/>
              <a:t> und Adaption unterscheiden </a:t>
            </a:r>
          </a:p>
          <a:p>
            <a:r>
              <a:rPr lang="de-DE" dirty="0"/>
              <a:t>Herausforderungen der Klimaanpassung in den Siedlungsgemeinschaften einordnen</a:t>
            </a:r>
          </a:p>
          <a:p>
            <a:r>
              <a:rPr lang="de-DE" dirty="0"/>
              <a:t>Fahrplan:</a:t>
            </a:r>
          </a:p>
          <a:p>
            <a:pPr lvl="1"/>
            <a:r>
              <a:rPr lang="de-DE" dirty="0"/>
              <a:t>10:00 – 11:00 Theorie zu SDGs</a:t>
            </a:r>
          </a:p>
          <a:p>
            <a:pPr lvl="1"/>
            <a:r>
              <a:rPr lang="de-DE" dirty="0"/>
              <a:t>11.00 – 11:15 Kurze Pause</a:t>
            </a:r>
          </a:p>
          <a:p>
            <a:pPr lvl="1"/>
            <a:r>
              <a:rPr lang="de-DE" dirty="0"/>
              <a:t>11:15 – 12:00 Theorie zu SDGs</a:t>
            </a:r>
          </a:p>
          <a:p>
            <a:pPr lvl="1"/>
            <a:r>
              <a:rPr lang="de-DE" dirty="0"/>
              <a:t>12:00 – 13:00 Interaktiv: </a:t>
            </a:r>
            <a:r>
              <a:rPr lang="de-DE" dirty="0" err="1"/>
              <a:t>Mitigation</a:t>
            </a:r>
            <a:r>
              <a:rPr lang="de-DE" dirty="0"/>
              <a:t> und Adaptation</a:t>
            </a:r>
          </a:p>
          <a:p>
            <a:pPr lvl="1"/>
            <a:r>
              <a:rPr lang="de-DE" dirty="0"/>
              <a:t>13:00 – 14:00 Mittagspause</a:t>
            </a:r>
          </a:p>
          <a:p>
            <a:pPr lvl="1"/>
            <a:r>
              <a:rPr lang="de-DE" dirty="0"/>
              <a:t>14:00 – 15:00 Interaktiv: Klimaanpassung in Siedlungsgemeinschaften</a:t>
            </a:r>
          </a:p>
          <a:p>
            <a:pPr lvl="1"/>
            <a:r>
              <a:rPr lang="de-DE" dirty="0"/>
              <a:t>15:00 – 15:30 Pause</a:t>
            </a:r>
          </a:p>
          <a:p>
            <a:pPr lvl="1"/>
            <a:r>
              <a:rPr lang="de-DE" dirty="0"/>
              <a:t>15:30 – 17:30 Praxis: Klimaspiel</a:t>
            </a:r>
          </a:p>
        </p:txBody>
      </p:sp>
      <p:sp>
        <p:nvSpPr>
          <p:cNvPr id="6" name="Date Placeholder 3"/>
          <p:cNvSpPr>
            <a:spLocks noGrp="1"/>
          </p:cNvSpPr>
          <p:nvPr>
            <p:ph type="dt" sz="half" idx="10"/>
          </p:nvPr>
        </p:nvSpPr>
        <p:spPr/>
        <p:txBody>
          <a:bodyPr/>
          <a:lstStyle>
            <a:lvl1pPr>
              <a:defRPr sz="1050"/>
            </a:lvl1pPr>
          </a:lstStyle>
          <a:p>
            <a:fld id="{94A389BC-48E8-4344-B3C6-BD36AB273A42}" type="datetime1">
              <a:rPr lang="de-DE" smtClean="0"/>
              <a:t>04.06.2025</a:t>
            </a:fld>
            <a:endParaRPr lang="de-DE" dirty="0"/>
          </a:p>
        </p:txBody>
      </p:sp>
      <p:sp>
        <p:nvSpPr>
          <p:cNvPr id="4" name="Foliennummernplatzhalter 3">
            <a:extLst>
              <a:ext uri="{FF2B5EF4-FFF2-40B4-BE49-F238E27FC236}">
                <a16:creationId xmlns:a16="http://schemas.microsoft.com/office/drawing/2014/main" id="{F1C3EF83-906E-A683-3921-2539DC64D68E}"/>
              </a:ext>
            </a:extLst>
          </p:cNvPr>
          <p:cNvSpPr>
            <a:spLocks noGrp="1"/>
          </p:cNvSpPr>
          <p:nvPr>
            <p:ph type="sldNum" sz="quarter" idx="12"/>
          </p:nvPr>
        </p:nvSpPr>
        <p:spPr/>
        <p:txBody>
          <a:bodyPr/>
          <a:lstStyle/>
          <a:p>
            <a:fld id="{C28E1489-D732-4896-A53E-DB97F645CDF5}" type="slidenum">
              <a:rPr lang="de-DE" smtClean="0"/>
              <a:t>50</a:t>
            </a:fld>
            <a:endParaRPr lang="de-DE"/>
          </a:p>
        </p:txBody>
      </p:sp>
    </p:spTree>
    <p:extLst>
      <p:ext uri="{BB962C8B-B14F-4D97-AF65-F5344CB8AC3E}">
        <p14:creationId xmlns:p14="http://schemas.microsoft.com/office/powerpoint/2010/main" val="1130840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899" y="1319367"/>
            <a:ext cx="10685628" cy="695845"/>
          </a:xfrm>
        </p:spPr>
        <p:txBody>
          <a:bodyPr/>
          <a:lstStyle/>
          <a:p>
            <a:r>
              <a:rPr lang="de-DE" dirty="0" err="1"/>
              <a:t>Mitigation</a:t>
            </a:r>
            <a:r>
              <a:rPr lang="de-DE" dirty="0"/>
              <a:t> und Adaption</a:t>
            </a:r>
          </a:p>
        </p:txBody>
      </p:sp>
      <p:sp>
        <p:nvSpPr>
          <p:cNvPr id="6" name="Date Placeholder 3"/>
          <p:cNvSpPr>
            <a:spLocks noGrp="1"/>
          </p:cNvSpPr>
          <p:nvPr>
            <p:ph type="dt" sz="half" idx="10"/>
          </p:nvPr>
        </p:nvSpPr>
        <p:spPr/>
        <p:txBody>
          <a:bodyPr/>
          <a:lstStyle>
            <a:lvl1pPr>
              <a:defRPr sz="1050"/>
            </a:lvl1pPr>
          </a:lstStyle>
          <a:p>
            <a:fld id="{2178CDEB-6E20-476B-9257-6E759560DFFF}" type="datetime1">
              <a:rPr lang="de-DE" smtClean="0"/>
              <a:t>04.06.2025</a:t>
            </a:fld>
            <a:endParaRPr lang="de-DE" dirty="0"/>
          </a:p>
        </p:txBody>
      </p:sp>
      <p:pic>
        <p:nvPicPr>
          <p:cNvPr id="1026" name="Picture 2" descr="mitigation adaptation circ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34512" y="2158103"/>
            <a:ext cx="4322976" cy="4301681"/>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030E44D6-4674-9666-A95D-D47644447570}"/>
              </a:ext>
            </a:extLst>
          </p:cNvPr>
          <p:cNvSpPr>
            <a:spLocks noGrp="1"/>
          </p:cNvSpPr>
          <p:nvPr>
            <p:ph type="sldNum" sz="quarter" idx="12"/>
          </p:nvPr>
        </p:nvSpPr>
        <p:spPr/>
        <p:txBody>
          <a:bodyPr/>
          <a:lstStyle/>
          <a:p>
            <a:fld id="{C28E1489-D732-4896-A53E-DB97F645CDF5}" type="slidenum">
              <a:rPr lang="de-DE" smtClean="0"/>
              <a:t>51</a:t>
            </a:fld>
            <a:endParaRPr lang="de-DE"/>
          </a:p>
        </p:txBody>
      </p:sp>
    </p:spTree>
    <p:extLst>
      <p:ext uri="{BB962C8B-B14F-4D97-AF65-F5344CB8AC3E}">
        <p14:creationId xmlns:p14="http://schemas.microsoft.com/office/powerpoint/2010/main" val="7353511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09577"/>
            <a:ext cx="10685628" cy="695845"/>
          </a:xfrm>
        </p:spPr>
        <p:txBody>
          <a:bodyPr/>
          <a:lstStyle/>
          <a:p>
            <a:r>
              <a:rPr lang="de-DE" dirty="0" err="1"/>
              <a:t>Mitigation</a:t>
            </a:r>
            <a:r>
              <a:rPr lang="de-DE" dirty="0"/>
              <a:t> und Adaption: Lernziele</a:t>
            </a:r>
          </a:p>
        </p:txBody>
      </p:sp>
      <p:sp>
        <p:nvSpPr>
          <p:cNvPr id="3" name="Inhaltsplatzhalter 2"/>
          <p:cNvSpPr>
            <a:spLocks noGrp="1"/>
          </p:cNvSpPr>
          <p:nvPr>
            <p:ph idx="1"/>
          </p:nvPr>
        </p:nvSpPr>
        <p:spPr>
          <a:xfrm>
            <a:off x="723899" y="2323001"/>
            <a:ext cx="6504803" cy="4893172"/>
          </a:xfrm>
        </p:spPr>
        <p:txBody>
          <a:bodyPr>
            <a:normAutofit/>
          </a:bodyPr>
          <a:lstStyle/>
          <a:p>
            <a:r>
              <a:rPr lang="de-DE" dirty="0"/>
              <a:t>Was bedeutet </a:t>
            </a:r>
            <a:r>
              <a:rPr lang="de-DE" dirty="0" err="1"/>
              <a:t>Mitigation</a:t>
            </a:r>
            <a:r>
              <a:rPr lang="de-DE" dirty="0"/>
              <a:t>?</a:t>
            </a:r>
          </a:p>
          <a:p>
            <a:r>
              <a:rPr lang="de-DE" dirty="0"/>
              <a:t>Was bedeutet Adaptation?</a:t>
            </a:r>
          </a:p>
          <a:p>
            <a:r>
              <a:rPr lang="de-DE" dirty="0"/>
              <a:t>Beispiele?</a:t>
            </a:r>
          </a:p>
          <a:p>
            <a:r>
              <a:rPr lang="de-DE" dirty="0"/>
              <a:t>Welche Konflikte und Synergien gibt es zwischen </a:t>
            </a:r>
            <a:r>
              <a:rPr lang="de-DE" dirty="0" err="1"/>
              <a:t>Mitigation</a:t>
            </a:r>
            <a:r>
              <a:rPr lang="de-DE" dirty="0"/>
              <a:t> und Adaptation?</a:t>
            </a:r>
          </a:p>
          <a:p>
            <a:endParaRPr lang="de-DE" dirty="0"/>
          </a:p>
        </p:txBody>
      </p:sp>
      <p:sp>
        <p:nvSpPr>
          <p:cNvPr id="6" name="Date Placeholder 3"/>
          <p:cNvSpPr>
            <a:spLocks noGrp="1"/>
          </p:cNvSpPr>
          <p:nvPr>
            <p:ph type="dt" sz="half" idx="10"/>
          </p:nvPr>
        </p:nvSpPr>
        <p:spPr/>
        <p:txBody>
          <a:bodyPr/>
          <a:lstStyle>
            <a:lvl1pPr>
              <a:defRPr sz="1050"/>
            </a:lvl1pPr>
          </a:lstStyle>
          <a:p>
            <a:fld id="{66E8A863-9A05-425E-AF76-2A0F5A622479}" type="datetime1">
              <a:rPr lang="de-DE" smtClean="0"/>
              <a:t>04.06.2025</a:t>
            </a:fld>
            <a:endParaRPr lang="de-DE" dirty="0"/>
          </a:p>
        </p:txBody>
      </p:sp>
      <p:pic>
        <p:nvPicPr>
          <p:cNvPr id="9" name="Picture 2" descr="mitigation adaptation circ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5917" y="2193714"/>
            <a:ext cx="4147185" cy="4126756"/>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CCC51B31-73EF-86E7-4AA4-E7ADD2BE3D0A}"/>
              </a:ext>
            </a:extLst>
          </p:cNvPr>
          <p:cNvSpPr>
            <a:spLocks noGrp="1"/>
          </p:cNvSpPr>
          <p:nvPr>
            <p:ph type="sldNum" sz="quarter" idx="12"/>
          </p:nvPr>
        </p:nvSpPr>
        <p:spPr/>
        <p:txBody>
          <a:bodyPr/>
          <a:lstStyle/>
          <a:p>
            <a:fld id="{C28E1489-D732-4896-A53E-DB97F645CDF5}" type="slidenum">
              <a:rPr lang="de-DE" smtClean="0"/>
              <a:t>52</a:t>
            </a:fld>
            <a:endParaRPr lang="de-DE"/>
          </a:p>
        </p:txBody>
      </p:sp>
    </p:spTree>
    <p:extLst>
      <p:ext uri="{BB962C8B-B14F-4D97-AF65-F5344CB8AC3E}">
        <p14:creationId xmlns:p14="http://schemas.microsoft.com/office/powerpoint/2010/main" val="1177701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5892"/>
            <a:ext cx="10685628" cy="695845"/>
          </a:xfrm>
        </p:spPr>
        <p:txBody>
          <a:bodyPr/>
          <a:lstStyle/>
          <a:p>
            <a:r>
              <a:rPr lang="de-DE" dirty="0" err="1"/>
              <a:t>Mitigation</a:t>
            </a:r>
            <a:r>
              <a:rPr lang="de-DE" dirty="0"/>
              <a:t> und Adaption: Definitionen</a:t>
            </a:r>
          </a:p>
        </p:txBody>
      </p:sp>
      <p:sp>
        <p:nvSpPr>
          <p:cNvPr id="3" name="Inhaltsplatzhalter 2"/>
          <p:cNvSpPr>
            <a:spLocks noGrp="1"/>
          </p:cNvSpPr>
          <p:nvPr>
            <p:ph idx="1"/>
          </p:nvPr>
        </p:nvSpPr>
        <p:spPr>
          <a:xfrm>
            <a:off x="1020977" y="1931737"/>
            <a:ext cx="5120846" cy="4893172"/>
          </a:xfrm>
        </p:spPr>
        <p:txBody>
          <a:bodyPr>
            <a:normAutofit/>
          </a:bodyPr>
          <a:lstStyle/>
          <a:p>
            <a:r>
              <a:rPr lang="de-DE" dirty="0" err="1"/>
              <a:t>Mitigation</a:t>
            </a:r>
            <a:r>
              <a:rPr lang="de-DE" dirty="0"/>
              <a:t>: </a:t>
            </a:r>
          </a:p>
          <a:p>
            <a:pPr lvl="1"/>
            <a:r>
              <a:rPr lang="de-DE" dirty="0"/>
              <a:t>Engl. „</a:t>
            </a:r>
            <a:r>
              <a:rPr lang="de-DE" dirty="0" err="1"/>
              <a:t>to</a:t>
            </a:r>
            <a:r>
              <a:rPr lang="de-DE" dirty="0"/>
              <a:t> </a:t>
            </a:r>
            <a:r>
              <a:rPr lang="de-DE" dirty="0" err="1"/>
              <a:t>mitigate</a:t>
            </a:r>
            <a:r>
              <a:rPr lang="de-DE" dirty="0"/>
              <a:t>“: abmildern</a:t>
            </a:r>
          </a:p>
          <a:p>
            <a:pPr lvl="1"/>
            <a:r>
              <a:rPr lang="de-DE" dirty="0"/>
              <a:t>Den Klimawandel abmildern, Klimaschutz betreiben</a:t>
            </a:r>
          </a:p>
          <a:p>
            <a:pPr lvl="1"/>
            <a:r>
              <a:rPr lang="de-DE" dirty="0"/>
              <a:t>Hauptmechanismus: CO2 Emissionen einsparen</a:t>
            </a:r>
          </a:p>
          <a:p>
            <a:r>
              <a:rPr lang="de-DE" dirty="0"/>
              <a:t>Adaptation:</a:t>
            </a:r>
          </a:p>
          <a:p>
            <a:pPr lvl="1"/>
            <a:r>
              <a:rPr lang="de-DE" dirty="0"/>
              <a:t>Engl. „</a:t>
            </a:r>
            <a:r>
              <a:rPr lang="de-DE" dirty="0" err="1"/>
              <a:t>to</a:t>
            </a:r>
            <a:r>
              <a:rPr lang="de-DE" dirty="0"/>
              <a:t> </a:t>
            </a:r>
            <a:r>
              <a:rPr lang="de-DE" dirty="0" err="1"/>
              <a:t>adapt</a:t>
            </a:r>
            <a:r>
              <a:rPr lang="de-DE" dirty="0"/>
              <a:t>“: anpassen</a:t>
            </a:r>
          </a:p>
          <a:p>
            <a:pPr lvl="1"/>
            <a:r>
              <a:rPr lang="de-DE" dirty="0"/>
              <a:t>Anpassung an den Klimawandel</a:t>
            </a:r>
          </a:p>
          <a:p>
            <a:pPr lvl="1"/>
            <a:r>
              <a:rPr lang="de-DE" dirty="0"/>
              <a:t>Mit den negativen Folgen umgehen, Risiken minimieren</a:t>
            </a:r>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2BB6E3FD-2A53-41EA-A9CF-DD84D95C15F4}" type="datetime1">
              <a:rPr lang="de-DE" smtClean="0"/>
              <a:t>04.06.2025</a:t>
            </a:fld>
            <a:endParaRPr lang="de-DE" dirty="0"/>
          </a:p>
        </p:txBody>
      </p:sp>
      <p:pic>
        <p:nvPicPr>
          <p:cNvPr id="7" name="Picture 2" descr="mitigation adaptation circ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915" y="2229594"/>
            <a:ext cx="4147185" cy="4126756"/>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BB958F1C-9C97-83DF-B1EA-E8354881DBBA}"/>
              </a:ext>
            </a:extLst>
          </p:cNvPr>
          <p:cNvSpPr>
            <a:spLocks noGrp="1"/>
          </p:cNvSpPr>
          <p:nvPr>
            <p:ph type="sldNum" sz="quarter" idx="12"/>
          </p:nvPr>
        </p:nvSpPr>
        <p:spPr/>
        <p:txBody>
          <a:bodyPr/>
          <a:lstStyle/>
          <a:p>
            <a:fld id="{C28E1489-D732-4896-A53E-DB97F645CDF5}" type="slidenum">
              <a:rPr lang="de-DE" smtClean="0"/>
              <a:t>53</a:t>
            </a:fld>
            <a:endParaRPr lang="de-DE"/>
          </a:p>
        </p:txBody>
      </p:sp>
    </p:spTree>
    <p:extLst>
      <p:ext uri="{BB962C8B-B14F-4D97-AF65-F5344CB8AC3E}">
        <p14:creationId xmlns:p14="http://schemas.microsoft.com/office/powerpoint/2010/main" val="19559991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177743"/>
            <a:ext cx="11239500" cy="695845"/>
          </a:xfrm>
        </p:spPr>
        <p:txBody>
          <a:bodyPr>
            <a:normAutofit fontScale="90000"/>
          </a:bodyPr>
          <a:lstStyle/>
          <a:p>
            <a:r>
              <a:rPr lang="de-DE" dirty="0"/>
              <a:t>Gruppenarbeit: Finden Sie Beispiele für </a:t>
            </a:r>
            <a:r>
              <a:rPr lang="de-DE" dirty="0" err="1"/>
              <a:t>Mitigation</a:t>
            </a:r>
            <a:r>
              <a:rPr lang="de-DE" dirty="0"/>
              <a:t>/Adaptation</a:t>
            </a:r>
          </a:p>
        </p:txBody>
      </p:sp>
      <p:sp>
        <p:nvSpPr>
          <p:cNvPr id="3" name="Inhaltsplatzhalter 2"/>
          <p:cNvSpPr>
            <a:spLocks noGrp="1"/>
          </p:cNvSpPr>
          <p:nvPr>
            <p:ph idx="1"/>
          </p:nvPr>
        </p:nvSpPr>
        <p:spPr>
          <a:xfrm>
            <a:off x="723900" y="1931737"/>
            <a:ext cx="5007055" cy="4893172"/>
          </a:xfrm>
        </p:spPr>
        <p:txBody>
          <a:bodyPr>
            <a:normAutofit/>
          </a:bodyPr>
          <a:lstStyle/>
          <a:p>
            <a:r>
              <a:rPr lang="de-DE" dirty="0" err="1"/>
              <a:t>Mitigation</a:t>
            </a:r>
            <a:r>
              <a:rPr lang="de-DE" dirty="0"/>
              <a:t>: </a:t>
            </a:r>
          </a:p>
          <a:p>
            <a:pPr lvl="1"/>
            <a:r>
              <a:rPr lang="de-DE" dirty="0"/>
              <a:t>Engl. „</a:t>
            </a:r>
            <a:r>
              <a:rPr lang="de-DE" dirty="0" err="1"/>
              <a:t>to</a:t>
            </a:r>
            <a:r>
              <a:rPr lang="de-DE" dirty="0"/>
              <a:t> </a:t>
            </a:r>
            <a:r>
              <a:rPr lang="de-DE" dirty="0" err="1"/>
              <a:t>mitigate</a:t>
            </a:r>
            <a:r>
              <a:rPr lang="de-DE" dirty="0"/>
              <a:t>“: abmildern</a:t>
            </a:r>
          </a:p>
          <a:p>
            <a:pPr lvl="1"/>
            <a:r>
              <a:rPr lang="de-DE" dirty="0"/>
              <a:t>Den Klimawandel abmildern, Klimaschutz betreiben</a:t>
            </a:r>
          </a:p>
          <a:p>
            <a:pPr lvl="1"/>
            <a:r>
              <a:rPr lang="de-DE" dirty="0"/>
              <a:t>Hauptmechanismus: CO2 Emissionen einsparen</a:t>
            </a:r>
          </a:p>
          <a:p>
            <a:r>
              <a:rPr lang="de-DE" dirty="0"/>
              <a:t>Adaptation:</a:t>
            </a:r>
          </a:p>
          <a:p>
            <a:pPr lvl="1"/>
            <a:r>
              <a:rPr lang="de-DE" dirty="0"/>
              <a:t>Engl. „</a:t>
            </a:r>
            <a:r>
              <a:rPr lang="de-DE" dirty="0" err="1"/>
              <a:t>to</a:t>
            </a:r>
            <a:r>
              <a:rPr lang="de-DE" dirty="0"/>
              <a:t> </a:t>
            </a:r>
            <a:r>
              <a:rPr lang="de-DE" dirty="0" err="1"/>
              <a:t>adapt</a:t>
            </a:r>
            <a:r>
              <a:rPr lang="de-DE" dirty="0"/>
              <a:t>“: anpassen</a:t>
            </a:r>
          </a:p>
          <a:p>
            <a:pPr lvl="1"/>
            <a:r>
              <a:rPr lang="de-DE" dirty="0"/>
              <a:t>Anpassung an den Klimawandel</a:t>
            </a:r>
          </a:p>
          <a:p>
            <a:pPr lvl="1"/>
            <a:r>
              <a:rPr lang="de-DE" dirty="0"/>
              <a:t>Mit den negativen Folgen umgehen, Risiken minimieren</a:t>
            </a:r>
          </a:p>
          <a:p>
            <a:endParaRPr lang="de-DE" dirty="0"/>
          </a:p>
        </p:txBody>
      </p:sp>
      <p:sp>
        <p:nvSpPr>
          <p:cNvPr id="6" name="Date Placeholder 3"/>
          <p:cNvSpPr>
            <a:spLocks noGrp="1"/>
          </p:cNvSpPr>
          <p:nvPr>
            <p:ph type="dt" sz="half" idx="10"/>
          </p:nvPr>
        </p:nvSpPr>
        <p:spPr/>
        <p:txBody>
          <a:bodyPr/>
          <a:lstStyle>
            <a:lvl1pPr>
              <a:defRPr sz="1050"/>
            </a:lvl1pPr>
          </a:lstStyle>
          <a:p>
            <a:fld id="{CE864BD0-A1B8-496A-80D8-925A31D537EB}" type="datetime1">
              <a:rPr lang="de-DE" smtClean="0"/>
              <a:t>04.06.2025</a:t>
            </a:fld>
            <a:endParaRPr lang="de-DE" dirty="0"/>
          </a:p>
        </p:txBody>
      </p:sp>
      <p:pic>
        <p:nvPicPr>
          <p:cNvPr id="7" name="Grafik 6"/>
          <p:cNvPicPr>
            <a:picLocks noChangeAspect="1"/>
          </p:cNvPicPr>
          <p:nvPr/>
        </p:nvPicPr>
        <p:blipFill rotWithShape="1">
          <a:blip r:embed="rId3"/>
          <a:srcRect l="17636" r="11805" b="11016"/>
          <a:stretch/>
        </p:blipFill>
        <p:spPr>
          <a:xfrm>
            <a:off x="5730955" y="2041828"/>
            <a:ext cx="2910224" cy="2100325"/>
          </a:xfrm>
          <a:prstGeom prst="rect">
            <a:avLst/>
          </a:prstGeom>
        </p:spPr>
      </p:pic>
      <p:pic>
        <p:nvPicPr>
          <p:cNvPr id="9" name="Picture 4" descr="an illustration depicting energy efficienc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020" r="7150"/>
          <a:stretch/>
        </p:blipFill>
        <p:spPr bwMode="auto">
          <a:xfrm>
            <a:off x="8741996" y="4266099"/>
            <a:ext cx="2803030" cy="19750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japantoday-asset.scdn3.secure.raxcdn.com/img/store/7f/f4/4652ed7ef74cc2a785b604716a693504f9fe/3redcross/_w850.jpg"/>
          <p:cNvPicPr>
            <a:picLocks noChangeAspect="1" noChangeArrowheads="1"/>
          </p:cNvPicPr>
          <p:nvPr/>
        </p:nvPicPr>
        <p:blipFill rotWithShape="1">
          <a:blip r:embed="rId5">
            <a:extLst>
              <a:ext uri="{28A0092B-C50C-407E-A947-70E740481C1C}">
                <a14:useLocalDpi xmlns:a14="http://schemas.microsoft.com/office/drawing/2010/main" val="0"/>
              </a:ext>
            </a:extLst>
          </a:blip>
          <a:srcRect l="20667" r="23699" b="10420"/>
          <a:stretch/>
        </p:blipFill>
        <p:spPr bwMode="auto">
          <a:xfrm>
            <a:off x="5730955" y="4245513"/>
            <a:ext cx="2910224" cy="19956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Good Agricultural Practices (GAP): Definition and Importanc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029"/>
          <a:stretch/>
        </p:blipFill>
        <p:spPr bwMode="auto">
          <a:xfrm>
            <a:off x="8741996" y="2049476"/>
            <a:ext cx="2803030" cy="2100325"/>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291DD3A7-49AB-0CE7-5834-2559B1690601}"/>
              </a:ext>
            </a:extLst>
          </p:cNvPr>
          <p:cNvSpPr>
            <a:spLocks noGrp="1"/>
          </p:cNvSpPr>
          <p:nvPr>
            <p:ph type="sldNum" sz="quarter" idx="12"/>
          </p:nvPr>
        </p:nvSpPr>
        <p:spPr/>
        <p:txBody>
          <a:bodyPr/>
          <a:lstStyle/>
          <a:p>
            <a:fld id="{C28E1489-D732-4896-A53E-DB97F645CDF5}" type="slidenum">
              <a:rPr lang="de-DE" smtClean="0"/>
              <a:t>54</a:t>
            </a:fld>
            <a:endParaRPr lang="de-DE"/>
          </a:p>
        </p:txBody>
      </p:sp>
    </p:spTree>
    <p:extLst>
      <p:ext uri="{BB962C8B-B14F-4D97-AF65-F5344CB8AC3E}">
        <p14:creationId xmlns:p14="http://schemas.microsoft.com/office/powerpoint/2010/main" val="528817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030042"/>
            <a:ext cx="10685628" cy="695845"/>
          </a:xfrm>
        </p:spPr>
        <p:txBody>
          <a:bodyPr/>
          <a:lstStyle/>
          <a:p>
            <a:r>
              <a:rPr lang="de-DE" dirty="0" err="1"/>
              <a:t>Mitigation</a:t>
            </a:r>
            <a:endParaRPr lang="de-DE" dirty="0"/>
          </a:p>
        </p:txBody>
      </p:sp>
      <p:sp>
        <p:nvSpPr>
          <p:cNvPr id="3" name="Inhaltsplatzhalter 2"/>
          <p:cNvSpPr>
            <a:spLocks noGrp="1"/>
          </p:cNvSpPr>
          <p:nvPr>
            <p:ph idx="1"/>
          </p:nvPr>
        </p:nvSpPr>
        <p:spPr>
          <a:xfrm>
            <a:off x="723900" y="1828303"/>
            <a:ext cx="4556041" cy="4893172"/>
          </a:xfrm>
        </p:spPr>
        <p:txBody>
          <a:bodyPr>
            <a:normAutofit/>
          </a:bodyPr>
          <a:lstStyle/>
          <a:p>
            <a:r>
              <a:rPr lang="de-DE" dirty="0"/>
              <a:t>Den Klimawandel abmildern, Klimaschutz betreiben</a:t>
            </a:r>
          </a:p>
          <a:p>
            <a:r>
              <a:rPr lang="de-DE" dirty="0"/>
              <a:t>Hauptmechanismus: CO2 Emissionen einsparen</a:t>
            </a:r>
          </a:p>
          <a:p>
            <a:pPr lvl="1"/>
            <a:r>
              <a:rPr lang="de-DE" dirty="0"/>
              <a:t>Saubere Energie </a:t>
            </a:r>
          </a:p>
          <a:p>
            <a:pPr lvl="1"/>
            <a:r>
              <a:rPr lang="de-DE" dirty="0"/>
              <a:t>Energieeffizienz</a:t>
            </a:r>
          </a:p>
          <a:p>
            <a:pPr lvl="1"/>
            <a:r>
              <a:rPr lang="de-DE" dirty="0"/>
              <a:t>Nachhaltige Transportlösungen</a:t>
            </a:r>
          </a:p>
          <a:p>
            <a:pPr lvl="1"/>
            <a:r>
              <a:rPr lang="de-DE" dirty="0"/>
              <a:t>Kohlenstoffbindung</a:t>
            </a:r>
          </a:p>
          <a:p>
            <a:r>
              <a:rPr lang="de-DE" dirty="0"/>
              <a:t>Erfordert weltweite Beteiligung</a:t>
            </a:r>
          </a:p>
          <a:p>
            <a:pPr lvl="1"/>
            <a:endParaRPr lang="de-DE" dirty="0"/>
          </a:p>
        </p:txBody>
      </p:sp>
      <p:sp>
        <p:nvSpPr>
          <p:cNvPr id="6" name="Date Placeholder 3"/>
          <p:cNvSpPr>
            <a:spLocks noGrp="1"/>
          </p:cNvSpPr>
          <p:nvPr>
            <p:ph type="dt" sz="half" idx="10"/>
          </p:nvPr>
        </p:nvSpPr>
        <p:spPr/>
        <p:txBody>
          <a:bodyPr/>
          <a:lstStyle>
            <a:lvl1pPr>
              <a:defRPr sz="1050"/>
            </a:lvl1pPr>
          </a:lstStyle>
          <a:p>
            <a:fld id="{540A5E97-D8FA-4FAA-858A-FB725F70D6C5}" type="datetime1">
              <a:rPr lang="de-DE" smtClean="0"/>
              <a:t>04.06.2025</a:t>
            </a:fld>
            <a:endParaRPr lang="de-DE" dirty="0"/>
          </a:p>
        </p:txBody>
      </p:sp>
      <p:pic>
        <p:nvPicPr>
          <p:cNvPr id="4" name="Grafik 3"/>
          <p:cNvPicPr>
            <a:picLocks noChangeAspect="1"/>
          </p:cNvPicPr>
          <p:nvPr/>
        </p:nvPicPr>
        <p:blipFill rotWithShape="1">
          <a:blip r:embed="rId3"/>
          <a:srcRect l="17636" r="11805" b="11016"/>
          <a:stretch/>
        </p:blipFill>
        <p:spPr>
          <a:xfrm>
            <a:off x="5385257" y="1667590"/>
            <a:ext cx="3028042" cy="2185355"/>
          </a:xfrm>
          <a:prstGeom prst="rect">
            <a:avLst/>
          </a:prstGeom>
        </p:spPr>
      </p:pic>
      <p:pic>
        <p:nvPicPr>
          <p:cNvPr id="3074" name="Picture 2" descr="Europe’s Most Sustainable Transport Capital"/>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304" t="12208" r="12185"/>
          <a:stretch/>
        </p:blipFill>
        <p:spPr bwMode="auto">
          <a:xfrm>
            <a:off x="5385257" y="3955361"/>
            <a:ext cx="3028042" cy="234307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 illustration depicting energy efficiency"/>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020" r="7150"/>
          <a:stretch/>
        </p:blipFill>
        <p:spPr bwMode="auto">
          <a:xfrm>
            <a:off x="8514806" y="1667591"/>
            <a:ext cx="3101461" cy="2185355"/>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p:cNvPicPr>
            <a:picLocks noChangeAspect="1"/>
          </p:cNvPicPr>
          <p:nvPr/>
        </p:nvPicPr>
        <p:blipFill rotWithShape="1">
          <a:blip r:embed="rId6"/>
          <a:srcRect l="1" t="-173" r="3608" b="9098"/>
          <a:stretch/>
        </p:blipFill>
        <p:spPr>
          <a:xfrm>
            <a:off x="8518615" y="3933618"/>
            <a:ext cx="3097652" cy="2364822"/>
          </a:xfrm>
          <a:prstGeom prst="rect">
            <a:avLst/>
          </a:prstGeom>
        </p:spPr>
      </p:pic>
      <p:sp>
        <p:nvSpPr>
          <p:cNvPr id="7" name="Foliennummernplatzhalter 6">
            <a:extLst>
              <a:ext uri="{FF2B5EF4-FFF2-40B4-BE49-F238E27FC236}">
                <a16:creationId xmlns:a16="http://schemas.microsoft.com/office/drawing/2014/main" id="{6E5741BF-6326-4B5F-8952-06C0D32F8F89}"/>
              </a:ext>
            </a:extLst>
          </p:cNvPr>
          <p:cNvSpPr>
            <a:spLocks noGrp="1"/>
          </p:cNvSpPr>
          <p:nvPr>
            <p:ph type="sldNum" sz="quarter" idx="12"/>
          </p:nvPr>
        </p:nvSpPr>
        <p:spPr/>
        <p:txBody>
          <a:bodyPr/>
          <a:lstStyle/>
          <a:p>
            <a:fld id="{C28E1489-D732-4896-A53E-DB97F645CDF5}" type="slidenum">
              <a:rPr lang="de-DE" smtClean="0"/>
              <a:t>55</a:t>
            </a:fld>
            <a:endParaRPr lang="de-DE"/>
          </a:p>
        </p:txBody>
      </p:sp>
    </p:spTree>
    <p:extLst>
      <p:ext uri="{BB962C8B-B14F-4D97-AF65-F5344CB8AC3E}">
        <p14:creationId xmlns:p14="http://schemas.microsoft.com/office/powerpoint/2010/main" val="32983652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9441" y="1152079"/>
            <a:ext cx="10685628" cy="695845"/>
          </a:xfrm>
        </p:spPr>
        <p:txBody>
          <a:bodyPr/>
          <a:lstStyle/>
          <a:p>
            <a:r>
              <a:rPr lang="de-DE" dirty="0"/>
              <a:t>Adaption</a:t>
            </a:r>
          </a:p>
        </p:txBody>
      </p:sp>
      <p:sp>
        <p:nvSpPr>
          <p:cNvPr id="3" name="Inhaltsplatzhalter 2"/>
          <p:cNvSpPr>
            <a:spLocks noGrp="1"/>
          </p:cNvSpPr>
          <p:nvPr>
            <p:ph idx="1"/>
          </p:nvPr>
        </p:nvSpPr>
        <p:spPr>
          <a:xfrm>
            <a:off x="799441" y="1828303"/>
            <a:ext cx="4976281" cy="4893172"/>
          </a:xfrm>
        </p:spPr>
        <p:txBody>
          <a:bodyPr>
            <a:normAutofit/>
          </a:bodyPr>
          <a:lstStyle/>
          <a:p>
            <a:r>
              <a:rPr lang="de-DE" dirty="0"/>
              <a:t>Anpassung an den Klimawandel</a:t>
            </a:r>
          </a:p>
          <a:p>
            <a:r>
              <a:rPr lang="de-DE" dirty="0"/>
              <a:t>Mit den negativen Folgen umgehen, Risiken minimieren</a:t>
            </a:r>
          </a:p>
          <a:p>
            <a:pPr lvl="1"/>
            <a:r>
              <a:rPr lang="de-DE" dirty="0"/>
              <a:t>Hochwasserminderung</a:t>
            </a:r>
          </a:p>
          <a:p>
            <a:pPr lvl="1"/>
            <a:r>
              <a:rPr lang="de-DE" dirty="0"/>
              <a:t>Landwirtschaftliche Praktiken/Produkte anpassen</a:t>
            </a:r>
          </a:p>
          <a:p>
            <a:pPr lvl="1"/>
            <a:r>
              <a:rPr lang="de-DE" dirty="0"/>
              <a:t>Klimaanlagen</a:t>
            </a:r>
          </a:p>
          <a:p>
            <a:pPr lvl="1"/>
            <a:r>
              <a:rPr lang="de-DE" dirty="0"/>
              <a:t>Katastrophenmanagement</a:t>
            </a:r>
          </a:p>
          <a:p>
            <a:r>
              <a:rPr lang="de-DE" dirty="0"/>
              <a:t>Findet auf nationaler/regionaler Ebene statt</a:t>
            </a:r>
          </a:p>
          <a:p>
            <a:pPr lvl="1"/>
            <a:endParaRPr lang="de-DE" dirty="0"/>
          </a:p>
        </p:txBody>
      </p:sp>
      <p:sp>
        <p:nvSpPr>
          <p:cNvPr id="6" name="Date Placeholder 3"/>
          <p:cNvSpPr>
            <a:spLocks noGrp="1"/>
          </p:cNvSpPr>
          <p:nvPr>
            <p:ph type="dt" sz="half" idx="10"/>
          </p:nvPr>
        </p:nvSpPr>
        <p:spPr/>
        <p:txBody>
          <a:bodyPr/>
          <a:lstStyle>
            <a:lvl1pPr>
              <a:defRPr sz="1050"/>
            </a:lvl1pPr>
          </a:lstStyle>
          <a:p>
            <a:fld id="{28A13C20-E22F-497A-8D25-B9DBF13C3A8A}" type="datetime1">
              <a:rPr lang="de-DE" smtClean="0"/>
              <a:t>04.06.2025</a:t>
            </a:fld>
            <a:endParaRPr lang="de-DE" dirty="0"/>
          </a:p>
        </p:txBody>
      </p:sp>
      <p:pic>
        <p:nvPicPr>
          <p:cNvPr id="4098" name="Picture 2" descr="https://japantoday-asset.scdn3.secure.raxcdn.com/img/store/7f/f4/4652ed7ef74cc2a785b604716a693504f9fe/3redcross/_w850.jpg"/>
          <p:cNvPicPr>
            <a:picLocks noChangeAspect="1" noChangeArrowheads="1"/>
          </p:cNvPicPr>
          <p:nvPr/>
        </p:nvPicPr>
        <p:blipFill rotWithShape="1">
          <a:blip r:embed="rId2">
            <a:extLst>
              <a:ext uri="{28A0092B-C50C-407E-A947-70E740481C1C}">
                <a14:useLocalDpi xmlns:a14="http://schemas.microsoft.com/office/drawing/2010/main" val="0"/>
              </a:ext>
            </a:extLst>
          </a:blip>
          <a:srcRect l="20667" r="23699" b="10420"/>
          <a:stretch/>
        </p:blipFill>
        <p:spPr bwMode="auto">
          <a:xfrm>
            <a:off x="8822465" y="4033627"/>
            <a:ext cx="2940637" cy="201651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consult.environment-agency.gov.uk/east-midlands/lowdham/user_uploads/lowdham-re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5722" y="1704822"/>
            <a:ext cx="2948704" cy="22100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eufelskreis: Wie Klimaanlagen das Klima aufheize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849" b="13345"/>
          <a:stretch/>
        </p:blipFill>
        <p:spPr bwMode="auto">
          <a:xfrm>
            <a:off x="5784354" y="4048141"/>
            <a:ext cx="2953936" cy="200200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ood Agricultural Practices (GAP): Definition and Importanc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1029"/>
          <a:stretch/>
        </p:blipFill>
        <p:spPr bwMode="auto">
          <a:xfrm>
            <a:off x="8824285" y="1719336"/>
            <a:ext cx="2949498" cy="2210074"/>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BB4C530C-5934-0247-3732-3283D5DE30F7}"/>
              </a:ext>
            </a:extLst>
          </p:cNvPr>
          <p:cNvSpPr>
            <a:spLocks noGrp="1"/>
          </p:cNvSpPr>
          <p:nvPr>
            <p:ph type="sldNum" sz="quarter" idx="12"/>
          </p:nvPr>
        </p:nvSpPr>
        <p:spPr/>
        <p:txBody>
          <a:bodyPr/>
          <a:lstStyle/>
          <a:p>
            <a:fld id="{C28E1489-D732-4896-A53E-DB97F645CDF5}" type="slidenum">
              <a:rPr lang="de-DE" smtClean="0"/>
              <a:t>56</a:t>
            </a:fld>
            <a:endParaRPr lang="de-DE"/>
          </a:p>
        </p:txBody>
      </p:sp>
    </p:spTree>
    <p:extLst>
      <p:ext uri="{BB962C8B-B14F-4D97-AF65-F5344CB8AC3E}">
        <p14:creationId xmlns:p14="http://schemas.microsoft.com/office/powerpoint/2010/main" val="13064347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8030"/>
            <a:ext cx="10685628" cy="695845"/>
          </a:xfrm>
        </p:spPr>
        <p:txBody>
          <a:bodyPr/>
          <a:lstStyle/>
          <a:p>
            <a:r>
              <a:rPr lang="de-DE" dirty="0" err="1"/>
              <a:t>Mitigation</a:t>
            </a:r>
            <a:r>
              <a:rPr lang="de-DE" dirty="0"/>
              <a:t> und Adaption: Synergien</a:t>
            </a:r>
          </a:p>
        </p:txBody>
      </p:sp>
      <p:sp>
        <p:nvSpPr>
          <p:cNvPr id="3" name="Inhaltsplatzhalter 2"/>
          <p:cNvSpPr>
            <a:spLocks noGrp="1"/>
          </p:cNvSpPr>
          <p:nvPr>
            <p:ph idx="1"/>
          </p:nvPr>
        </p:nvSpPr>
        <p:spPr>
          <a:xfrm>
            <a:off x="838200" y="1958589"/>
            <a:ext cx="10515600" cy="3879800"/>
          </a:xfrm>
        </p:spPr>
        <p:txBody>
          <a:bodyPr>
            <a:normAutofit/>
          </a:bodyPr>
          <a:lstStyle/>
          <a:p>
            <a:r>
              <a:rPr lang="de-DE" dirty="0"/>
              <a:t>Bereiche: Landwirtschaft, Forstbetrieb, Gebäude und städtische Infrastruktur</a:t>
            </a:r>
          </a:p>
          <a:p>
            <a:r>
              <a:rPr lang="de-DE" dirty="0"/>
              <a:t>Beispiele: Thermische Optimierung von Gebäuden, Aufforstung</a:t>
            </a:r>
          </a:p>
          <a:p>
            <a:pPr lvl="1"/>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295FD192-D88C-42E9-ACD9-E835AB771E36}" type="datetime1">
              <a:rPr lang="de-DE" smtClean="0"/>
              <a:t>04.06.2025</a:t>
            </a:fld>
            <a:endParaRPr lang="de-DE" dirty="0"/>
          </a:p>
        </p:txBody>
      </p:sp>
      <p:pic>
        <p:nvPicPr>
          <p:cNvPr id="4" name="Grafik 3"/>
          <p:cNvPicPr>
            <a:picLocks noChangeAspect="1"/>
          </p:cNvPicPr>
          <p:nvPr/>
        </p:nvPicPr>
        <p:blipFill>
          <a:blip r:embed="rId3"/>
          <a:stretch>
            <a:fillRect/>
          </a:stretch>
        </p:blipFill>
        <p:spPr>
          <a:xfrm>
            <a:off x="1177935" y="3545460"/>
            <a:ext cx="5003079" cy="2812676"/>
          </a:xfrm>
          <a:prstGeom prst="rect">
            <a:avLst/>
          </a:prstGeom>
        </p:spPr>
      </p:pic>
      <p:pic>
        <p:nvPicPr>
          <p:cNvPr id="5" name="Grafik 4"/>
          <p:cNvPicPr>
            <a:picLocks noChangeAspect="1"/>
          </p:cNvPicPr>
          <p:nvPr/>
        </p:nvPicPr>
        <p:blipFill rotWithShape="1">
          <a:blip r:embed="rId4"/>
          <a:srcRect l="36298" t="-51810" r="-51809"/>
          <a:stretch/>
        </p:blipFill>
        <p:spPr>
          <a:xfrm>
            <a:off x="6383430" y="2069036"/>
            <a:ext cx="7556763" cy="4255586"/>
          </a:xfrm>
          <a:prstGeom prst="rect">
            <a:avLst/>
          </a:prstGeom>
        </p:spPr>
      </p:pic>
      <p:sp>
        <p:nvSpPr>
          <p:cNvPr id="7" name="Foliennummernplatzhalter 6">
            <a:extLst>
              <a:ext uri="{FF2B5EF4-FFF2-40B4-BE49-F238E27FC236}">
                <a16:creationId xmlns:a16="http://schemas.microsoft.com/office/drawing/2014/main" id="{A712A732-268C-B04C-210D-C7002A9EB6CA}"/>
              </a:ext>
            </a:extLst>
          </p:cNvPr>
          <p:cNvSpPr>
            <a:spLocks noGrp="1"/>
          </p:cNvSpPr>
          <p:nvPr>
            <p:ph type="sldNum" sz="quarter" idx="12"/>
          </p:nvPr>
        </p:nvSpPr>
        <p:spPr/>
        <p:txBody>
          <a:bodyPr/>
          <a:lstStyle/>
          <a:p>
            <a:fld id="{C28E1489-D732-4896-A53E-DB97F645CDF5}" type="slidenum">
              <a:rPr lang="de-DE" smtClean="0"/>
              <a:t>57</a:t>
            </a:fld>
            <a:endParaRPr lang="de-DE"/>
          </a:p>
        </p:txBody>
      </p:sp>
    </p:spTree>
    <p:extLst>
      <p:ext uri="{BB962C8B-B14F-4D97-AF65-F5344CB8AC3E}">
        <p14:creationId xmlns:p14="http://schemas.microsoft.com/office/powerpoint/2010/main" val="35032357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88247"/>
            <a:ext cx="10685628" cy="695845"/>
          </a:xfrm>
        </p:spPr>
        <p:txBody>
          <a:bodyPr/>
          <a:lstStyle/>
          <a:p>
            <a:r>
              <a:rPr lang="de-DE" dirty="0" err="1"/>
              <a:t>Mitigation</a:t>
            </a:r>
            <a:r>
              <a:rPr lang="de-DE" dirty="0"/>
              <a:t> und Adaption: Konflikte</a:t>
            </a:r>
          </a:p>
        </p:txBody>
      </p:sp>
      <p:sp>
        <p:nvSpPr>
          <p:cNvPr id="3" name="Inhaltsplatzhalter 2"/>
          <p:cNvSpPr>
            <a:spLocks noGrp="1"/>
          </p:cNvSpPr>
          <p:nvPr>
            <p:ph idx="1"/>
          </p:nvPr>
        </p:nvSpPr>
        <p:spPr>
          <a:xfrm>
            <a:off x="838200" y="2108077"/>
            <a:ext cx="10515600" cy="3879800"/>
          </a:xfrm>
        </p:spPr>
        <p:txBody>
          <a:bodyPr>
            <a:normAutofit/>
          </a:bodyPr>
          <a:lstStyle/>
          <a:p>
            <a:r>
              <a:rPr lang="de-DE" dirty="0"/>
              <a:t>Nutzung von Klimaanlagen zur Kühlung in Hitzesommern </a:t>
            </a:r>
          </a:p>
          <a:p>
            <a:r>
              <a:rPr lang="de-DE" dirty="0"/>
              <a:t>Konkurrierende Raumnutzungsansprüche in Ballungsgebieten </a:t>
            </a:r>
          </a:p>
          <a:p>
            <a:pPr lvl="1"/>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78EDAD12-2A11-47EA-AE32-D779F7C87D35}" type="datetime1">
              <a:rPr lang="de-DE" smtClean="0"/>
              <a:t>04.06.2025</a:t>
            </a:fld>
            <a:endParaRPr lang="de-DE" dirty="0"/>
          </a:p>
        </p:txBody>
      </p:sp>
      <p:pic>
        <p:nvPicPr>
          <p:cNvPr id="2050" name="Picture 2" descr="Teufelskreis: Wie Klimaanlagen das Klima aufheiz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3489" y="3308980"/>
            <a:ext cx="4575821" cy="30473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top 10 green cities in the world"/>
          <p:cNvPicPr>
            <a:picLocks noChangeAspect="1" noChangeArrowheads="1"/>
          </p:cNvPicPr>
          <p:nvPr/>
        </p:nvPicPr>
        <p:blipFill rotWithShape="1">
          <a:blip r:embed="rId4">
            <a:extLst>
              <a:ext uri="{28A0092B-C50C-407E-A947-70E740481C1C}">
                <a14:useLocalDpi xmlns:a14="http://schemas.microsoft.com/office/drawing/2010/main" val="0"/>
              </a:ext>
            </a:extLst>
          </a:blip>
          <a:srcRect t="18954"/>
          <a:stretch/>
        </p:blipFill>
        <p:spPr bwMode="auto">
          <a:xfrm>
            <a:off x="5970861" y="3308980"/>
            <a:ext cx="5018974" cy="3047370"/>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1CE66BD5-B67B-CF2D-06EC-DDE20433B01E}"/>
              </a:ext>
            </a:extLst>
          </p:cNvPr>
          <p:cNvSpPr>
            <a:spLocks noGrp="1"/>
          </p:cNvSpPr>
          <p:nvPr>
            <p:ph type="sldNum" sz="quarter" idx="12"/>
          </p:nvPr>
        </p:nvSpPr>
        <p:spPr/>
        <p:txBody>
          <a:bodyPr/>
          <a:lstStyle/>
          <a:p>
            <a:fld id="{C28E1489-D732-4896-A53E-DB97F645CDF5}" type="slidenum">
              <a:rPr lang="de-DE" smtClean="0"/>
              <a:t>58</a:t>
            </a:fld>
            <a:endParaRPr lang="de-DE"/>
          </a:p>
        </p:txBody>
      </p:sp>
    </p:spTree>
    <p:extLst>
      <p:ext uri="{BB962C8B-B14F-4D97-AF65-F5344CB8AC3E}">
        <p14:creationId xmlns:p14="http://schemas.microsoft.com/office/powerpoint/2010/main" val="22078293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63702"/>
            <a:ext cx="10685628" cy="695845"/>
          </a:xfrm>
        </p:spPr>
        <p:txBody>
          <a:bodyPr/>
          <a:lstStyle/>
          <a:p>
            <a:r>
              <a:rPr lang="de-DE" dirty="0" err="1"/>
              <a:t>Mitigation</a:t>
            </a:r>
            <a:r>
              <a:rPr lang="de-DE" dirty="0"/>
              <a:t> und Adaption: Zusammenfassung</a:t>
            </a:r>
          </a:p>
        </p:txBody>
      </p:sp>
      <p:sp>
        <p:nvSpPr>
          <p:cNvPr id="3" name="Inhaltsplatzhalter 2"/>
          <p:cNvSpPr>
            <a:spLocks noGrp="1"/>
          </p:cNvSpPr>
          <p:nvPr>
            <p:ph idx="1"/>
          </p:nvPr>
        </p:nvSpPr>
        <p:spPr>
          <a:xfrm>
            <a:off x="838200" y="2178244"/>
            <a:ext cx="10515600" cy="3879800"/>
          </a:xfrm>
        </p:spPr>
        <p:txBody>
          <a:bodyPr>
            <a:normAutofit fontScale="92500" lnSpcReduction="10000"/>
          </a:bodyPr>
          <a:lstStyle/>
          <a:p>
            <a:r>
              <a:rPr lang="de-DE" dirty="0" err="1"/>
              <a:t>Mitigation</a:t>
            </a:r>
            <a:r>
              <a:rPr lang="de-DE" dirty="0"/>
              <a:t> und Adaptation sind eng verknüpft</a:t>
            </a:r>
          </a:p>
          <a:p>
            <a:r>
              <a:rPr lang="de-DE" dirty="0"/>
              <a:t>Beschreiben den Handlungsspielraum, in dem wir mit dem Klimawandel umgehen können</a:t>
            </a:r>
          </a:p>
          <a:p>
            <a:r>
              <a:rPr lang="de-DE" dirty="0"/>
              <a:t>Adaptation wurde bisher stärker vernachlässigt</a:t>
            </a:r>
          </a:p>
          <a:p>
            <a:pPr lvl="1"/>
            <a:r>
              <a:rPr lang="de-DE" dirty="0"/>
              <a:t>Langer Zeithorizont für Investitionen</a:t>
            </a:r>
          </a:p>
          <a:p>
            <a:pPr lvl="1"/>
            <a:r>
              <a:rPr lang="de-DE" dirty="0"/>
              <a:t>Ungenaue Prognosen über Klimawandel</a:t>
            </a:r>
          </a:p>
          <a:p>
            <a:r>
              <a:rPr lang="de-DE" dirty="0"/>
              <a:t>Wir müssen beides machen!</a:t>
            </a:r>
          </a:p>
          <a:p>
            <a:pPr lvl="1"/>
            <a:r>
              <a:rPr lang="de-DE" dirty="0" err="1"/>
              <a:t>Mitigation</a:t>
            </a:r>
            <a:r>
              <a:rPr lang="de-DE" dirty="0"/>
              <a:t> alleine ist nicht genug, da der Klimawandel bereits fortgeschritten ist und anhalten wird</a:t>
            </a:r>
          </a:p>
          <a:p>
            <a:pPr lvl="1"/>
            <a:r>
              <a:rPr lang="de-DE" dirty="0"/>
              <a:t>Adaptation alleine ist nicht genug, da unwirtschaftlich/technisch unmöglich</a:t>
            </a:r>
          </a:p>
          <a:p>
            <a:pPr lvl="1"/>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AF0A4E0B-1E4D-479E-BE9A-6075DBEC88CF}" type="datetime1">
              <a:rPr lang="de-DE" smtClean="0"/>
              <a:t>04.06.2025</a:t>
            </a:fld>
            <a:endParaRPr lang="de-DE" dirty="0"/>
          </a:p>
        </p:txBody>
      </p:sp>
      <p:sp>
        <p:nvSpPr>
          <p:cNvPr id="4" name="Foliennummernplatzhalter 3">
            <a:extLst>
              <a:ext uri="{FF2B5EF4-FFF2-40B4-BE49-F238E27FC236}">
                <a16:creationId xmlns:a16="http://schemas.microsoft.com/office/drawing/2014/main" id="{AAB5074D-FA89-A150-631A-F803DB74C174}"/>
              </a:ext>
            </a:extLst>
          </p:cNvPr>
          <p:cNvSpPr>
            <a:spLocks noGrp="1"/>
          </p:cNvSpPr>
          <p:nvPr>
            <p:ph type="sldNum" sz="quarter" idx="12"/>
          </p:nvPr>
        </p:nvSpPr>
        <p:spPr/>
        <p:txBody>
          <a:bodyPr/>
          <a:lstStyle/>
          <a:p>
            <a:fld id="{C28E1489-D732-4896-A53E-DB97F645CDF5}" type="slidenum">
              <a:rPr lang="de-DE" smtClean="0"/>
              <a:t>59</a:t>
            </a:fld>
            <a:endParaRPr lang="de-DE"/>
          </a:p>
        </p:txBody>
      </p:sp>
    </p:spTree>
    <p:extLst>
      <p:ext uri="{BB962C8B-B14F-4D97-AF65-F5344CB8AC3E}">
        <p14:creationId xmlns:p14="http://schemas.microsoft.com/office/powerpoint/2010/main" val="3613037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63702"/>
            <a:ext cx="10685628" cy="695845"/>
          </a:xfrm>
        </p:spPr>
        <p:txBody>
          <a:bodyPr/>
          <a:lstStyle/>
          <a:p>
            <a:r>
              <a:rPr lang="de-DE" dirty="0"/>
              <a:t>Lernziele und Zeitplan</a:t>
            </a:r>
          </a:p>
        </p:txBody>
      </p:sp>
      <p:sp>
        <p:nvSpPr>
          <p:cNvPr id="3" name="Inhaltsplatzhalter 2"/>
          <p:cNvSpPr>
            <a:spLocks noGrp="1"/>
          </p:cNvSpPr>
          <p:nvPr>
            <p:ph idx="1"/>
          </p:nvPr>
        </p:nvSpPr>
        <p:spPr>
          <a:xfrm>
            <a:off x="923214" y="2050097"/>
            <a:ext cx="10515600" cy="3879800"/>
          </a:xfrm>
        </p:spPr>
        <p:txBody>
          <a:bodyPr>
            <a:normAutofit fontScale="77500" lnSpcReduction="20000"/>
          </a:bodyPr>
          <a:lstStyle/>
          <a:p>
            <a:r>
              <a:rPr lang="de-DE" dirty="0"/>
              <a:t>Die globalen Nachhaltigkeitsziele (SDGs) kennenlernen</a:t>
            </a:r>
          </a:p>
          <a:p>
            <a:r>
              <a:rPr lang="de-DE" dirty="0"/>
              <a:t>Inhalte und Teilziele (Targets) des SDG 13 verstehen</a:t>
            </a:r>
          </a:p>
          <a:p>
            <a:r>
              <a:rPr lang="de-DE" dirty="0"/>
              <a:t>Zwischen Maßnahmen der </a:t>
            </a:r>
            <a:r>
              <a:rPr lang="de-DE" dirty="0" err="1"/>
              <a:t>Mitigation</a:t>
            </a:r>
            <a:r>
              <a:rPr lang="de-DE" dirty="0"/>
              <a:t> und Adaption unterscheiden </a:t>
            </a:r>
          </a:p>
          <a:p>
            <a:r>
              <a:rPr lang="de-DE" dirty="0"/>
              <a:t>Herausforderungen der Klimaanpassung in den Siedlungsgemeinschaften einordnen</a:t>
            </a:r>
          </a:p>
          <a:p>
            <a:r>
              <a:rPr lang="de-DE" dirty="0"/>
              <a:t>Fahrplan:</a:t>
            </a:r>
          </a:p>
          <a:p>
            <a:pPr lvl="1"/>
            <a:r>
              <a:rPr lang="de-DE" dirty="0"/>
              <a:t>10:00 – 11:00 Theorie zu SDGs</a:t>
            </a:r>
          </a:p>
          <a:p>
            <a:pPr lvl="1"/>
            <a:r>
              <a:rPr lang="de-DE" dirty="0"/>
              <a:t>11.00 – 11:15 Kurze Pause</a:t>
            </a:r>
          </a:p>
          <a:p>
            <a:pPr lvl="1"/>
            <a:r>
              <a:rPr lang="de-DE" dirty="0"/>
              <a:t>11:15 – 12:00 Theorie zu SDGs</a:t>
            </a:r>
          </a:p>
          <a:p>
            <a:pPr lvl="1"/>
            <a:r>
              <a:rPr lang="de-DE" dirty="0"/>
              <a:t>12:00 – 13:00 Interaktiv: </a:t>
            </a:r>
            <a:r>
              <a:rPr lang="de-DE" dirty="0" err="1"/>
              <a:t>Mitigation</a:t>
            </a:r>
            <a:r>
              <a:rPr lang="de-DE" dirty="0"/>
              <a:t> und Adaptation</a:t>
            </a:r>
          </a:p>
          <a:p>
            <a:pPr lvl="1"/>
            <a:r>
              <a:rPr lang="de-DE" dirty="0"/>
              <a:t>13:00 – 14:00 Mittagspause</a:t>
            </a:r>
          </a:p>
          <a:p>
            <a:pPr lvl="1"/>
            <a:r>
              <a:rPr lang="de-DE" dirty="0"/>
              <a:t>14:00 – 15:00 Interaktiv: Klimaanpassung in Siedlungsgemeinschaften</a:t>
            </a:r>
          </a:p>
          <a:p>
            <a:pPr lvl="1"/>
            <a:r>
              <a:rPr lang="de-DE" dirty="0"/>
              <a:t>15:00 – 15:30 Pause</a:t>
            </a:r>
          </a:p>
          <a:p>
            <a:pPr lvl="1"/>
            <a:r>
              <a:rPr lang="de-DE" dirty="0"/>
              <a:t>15:30 – 17:30 Praxis: Klimaspiel</a:t>
            </a:r>
          </a:p>
        </p:txBody>
      </p:sp>
      <p:sp>
        <p:nvSpPr>
          <p:cNvPr id="6" name="Date Placeholder 3"/>
          <p:cNvSpPr>
            <a:spLocks noGrp="1"/>
          </p:cNvSpPr>
          <p:nvPr>
            <p:ph type="dt" sz="half" idx="10"/>
          </p:nvPr>
        </p:nvSpPr>
        <p:spPr/>
        <p:txBody>
          <a:bodyPr/>
          <a:lstStyle>
            <a:lvl1pPr>
              <a:defRPr sz="1050"/>
            </a:lvl1pPr>
          </a:lstStyle>
          <a:p>
            <a:fld id="{6B3A6CC0-CE4F-4F3E-B266-4A536FDC65A7}" type="datetime1">
              <a:rPr lang="de-DE" smtClean="0"/>
              <a:t>04.06.2025</a:t>
            </a:fld>
            <a:endParaRPr lang="de-DE" dirty="0"/>
          </a:p>
        </p:txBody>
      </p:sp>
      <p:sp>
        <p:nvSpPr>
          <p:cNvPr id="4" name="Foliennummernplatzhalter 3">
            <a:extLst>
              <a:ext uri="{FF2B5EF4-FFF2-40B4-BE49-F238E27FC236}">
                <a16:creationId xmlns:a16="http://schemas.microsoft.com/office/drawing/2014/main" id="{7B02B51A-0903-CEFF-B5DC-5AA941E7D217}"/>
              </a:ext>
            </a:extLst>
          </p:cNvPr>
          <p:cNvSpPr>
            <a:spLocks noGrp="1"/>
          </p:cNvSpPr>
          <p:nvPr>
            <p:ph type="sldNum" sz="quarter" idx="12"/>
          </p:nvPr>
        </p:nvSpPr>
        <p:spPr/>
        <p:txBody>
          <a:bodyPr/>
          <a:lstStyle/>
          <a:p>
            <a:fld id="{C28E1489-D732-4896-A53E-DB97F645CDF5}" type="slidenum">
              <a:rPr lang="de-DE" smtClean="0"/>
              <a:t>60</a:t>
            </a:fld>
            <a:endParaRPr lang="de-DE"/>
          </a:p>
        </p:txBody>
      </p:sp>
    </p:spTree>
    <p:extLst>
      <p:ext uri="{BB962C8B-B14F-4D97-AF65-F5344CB8AC3E}">
        <p14:creationId xmlns:p14="http://schemas.microsoft.com/office/powerpoint/2010/main" val="41239276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301815"/>
            <a:ext cx="10685628" cy="695845"/>
          </a:xfrm>
        </p:spPr>
        <p:txBody>
          <a:bodyPr/>
          <a:lstStyle/>
          <a:p>
            <a:r>
              <a:rPr lang="de-DE" dirty="0"/>
              <a:t>Klimaanpassung in Siedlungsgemeinschaften</a:t>
            </a:r>
          </a:p>
        </p:txBody>
      </p:sp>
      <p:sp>
        <p:nvSpPr>
          <p:cNvPr id="3" name="Inhaltsplatzhalter 2"/>
          <p:cNvSpPr>
            <a:spLocks noGrp="1"/>
          </p:cNvSpPr>
          <p:nvPr>
            <p:ph idx="1"/>
          </p:nvPr>
        </p:nvSpPr>
        <p:spPr>
          <a:xfrm>
            <a:off x="723899" y="2211963"/>
            <a:ext cx="10685629" cy="4893172"/>
          </a:xfrm>
        </p:spPr>
        <p:txBody>
          <a:bodyPr>
            <a:normAutofit/>
          </a:bodyPr>
          <a:lstStyle/>
          <a:p>
            <a:r>
              <a:rPr lang="de-DE" dirty="0"/>
              <a:t>Wie können sich Siedlungsgemeinschaften an den Klimawandel anpassen?</a:t>
            </a:r>
          </a:p>
          <a:p>
            <a:r>
              <a:rPr lang="de-DE" dirty="0"/>
              <a:t>Welche Herausforderungen </a:t>
            </a:r>
            <a:br>
              <a:rPr lang="de-DE" dirty="0"/>
            </a:br>
            <a:r>
              <a:rPr lang="de-DE" dirty="0"/>
              <a:t>gibt es?</a:t>
            </a:r>
          </a:p>
        </p:txBody>
      </p:sp>
      <p:sp>
        <p:nvSpPr>
          <p:cNvPr id="6" name="Date Placeholder 3"/>
          <p:cNvSpPr>
            <a:spLocks noGrp="1"/>
          </p:cNvSpPr>
          <p:nvPr>
            <p:ph type="dt" sz="half" idx="10"/>
          </p:nvPr>
        </p:nvSpPr>
        <p:spPr/>
        <p:txBody>
          <a:bodyPr/>
          <a:lstStyle>
            <a:lvl1pPr>
              <a:defRPr sz="1050"/>
            </a:lvl1pPr>
          </a:lstStyle>
          <a:p>
            <a:fld id="{3A4F9520-C5A0-4C12-BC86-4DDF5C2433D4}" type="datetime1">
              <a:rPr lang="de-DE" smtClean="0"/>
              <a:t>04.06.2025</a:t>
            </a:fld>
            <a:endParaRPr lang="de-DE" dirty="0"/>
          </a:p>
        </p:txBody>
      </p:sp>
      <p:pic>
        <p:nvPicPr>
          <p:cNvPr id="5122" name="Picture 2" descr="https://rp-online.de/imgs/32/1/8/1/2/9/2/0/6/5/tok_abd22f2d4e09098f22b9637bd0da13b9/w1200_h1108_x597_y551_2021-06-08_dorfansicht_wendershagen_01-f64cdf6330a27efa.jpg"/>
          <p:cNvPicPr>
            <a:picLocks noChangeAspect="1" noChangeArrowheads="1"/>
          </p:cNvPicPr>
          <p:nvPr/>
        </p:nvPicPr>
        <p:blipFill rotWithShape="1">
          <a:blip r:embed="rId2">
            <a:extLst>
              <a:ext uri="{28A0092B-C50C-407E-A947-70E740481C1C}">
                <a14:useLocalDpi xmlns:a14="http://schemas.microsoft.com/office/drawing/2010/main" val="0"/>
              </a:ext>
            </a:extLst>
          </a:blip>
          <a:srcRect t="13883" b="14828"/>
          <a:stretch/>
        </p:blipFill>
        <p:spPr bwMode="auto">
          <a:xfrm>
            <a:off x="6236530" y="2751411"/>
            <a:ext cx="5231571" cy="3443576"/>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142C5BF1-FC92-53B2-139E-3A2E023B5F51}"/>
              </a:ext>
            </a:extLst>
          </p:cNvPr>
          <p:cNvSpPr>
            <a:spLocks noGrp="1"/>
          </p:cNvSpPr>
          <p:nvPr>
            <p:ph type="sldNum" sz="quarter" idx="12"/>
          </p:nvPr>
        </p:nvSpPr>
        <p:spPr/>
        <p:txBody>
          <a:bodyPr/>
          <a:lstStyle/>
          <a:p>
            <a:fld id="{C28E1489-D732-4896-A53E-DB97F645CDF5}" type="slidenum">
              <a:rPr lang="de-DE" smtClean="0"/>
              <a:t>61</a:t>
            </a:fld>
            <a:endParaRPr lang="de-DE"/>
          </a:p>
        </p:txBody>
      </p:sp>
    </p:spTree>
    <p:extLst>
      <p:ext uri="{BB962C8B-B14F-4D97-AF65-F5344CB8AC3E}">
        <p14:creationId xmlns:p14="http://schemas.microsoft.com/office/powerpoint/2010/main" val="21708739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59920"/>
            <a:ext cx="10685628" cy="695845"/>
          </a:xfrm>
        </p:spPr>
        <p:txBody>
          <a:bodyPr>
            <a:normAutofit/>
          </a:bodyPr>
          <a:lstStyle/>
          <a:p>
            <a:r>
              <a:rPr lang="de-DE" dirty="0"/>
              <a:t>Klimaanpassung in Siedlungsgemeinschaften: Optionen</a:t>
            </a:r>
          </a:p>
        </p:txBody>
      </p:sp>
      <p:sp>
        <p:nvSpPr>
          <p:cNvPr id="3" name="Inhaltsplatzhalter 2"/>
          <p:cNvSpPr>
            <a:spLocks noGrp="1"/>
          </p:cNvSpPr>
          <p:nvPr>
            <p:ph idx="1"/>
          </p:nvPr>
        </p:nvSpPr>
        <p:spPr/>
        <p:txBody>
          <a:bodyPr>
            <a:normAutofit fontScale="85000" lnSpcReduction="20000"/>
          </a:bodyPr>
          <a:lstStyle/>
          <a:p>
            <a:r>
              <a:rPr lang="de-DE" dirty="0"/>
              <a:t>Schutz vor Starkregenereignisse</a:t>
            </a:r>
          </a:p>
          <a:p>
            <a:pPr lvl="1"/>
            <a:r>
              <a:rPr lang="de-DE" dirty="0"/>
              <a:t>Schwellen an Eingängen</a:t>
            </a:r>
          </a:p>
          <a:p>
            <a:pPr lvl="1"/>
            <a:r>
              <a:rPr lang="de-DE" dirty="0"/>
              <a:t>druckdicht verschließbare Eingangstüren </a:t>
            </a:r>
          </a:p>
          <a:p>
            <a:r>
              <a:rPr lang="de-DE" dirty="0"/>
              <a:t>Schutz vor Dürren/Waldbrände</a:t>
            </a:r>
          </a:p>
          <a:p>
            <a:pPr lvl="1"/>
            <a:r>
              <a:rPr lang="de-DE" dirty="0"/>
              <a:t>Einheimische Laubbaumarten statt Nadelwälder</a:t>
            </a:r>
          </a:p>
          <a:p>
            <a:pPr lvl="1"/>
            <a:r>
              <a:rPr lang="de-DE" dirty="0"/>
              <a:t>Waldbrandschutzstreifen</a:t>
            </a:r>
          </a:p>
          <a:p>
            <a:r>
              <a:rPr lang="de-DE" dirty="0"/>
              <a:t>Schutz vor extremer Hitze</a:t>
            </a:r>
          </a:p>
          <a:p>
            <a:pPr lvl="1"/>
            <a:r>
              <a:rPr lang="de-DE" dirty="0"/>
              <a:t>Schattenspendende Bäume</a:t>
            </a:r>
          </a:p>
          <a:p>
            <a:pPr lvl="1"/>
            <a:r>
              <a:rPr lang="de-DE" dirty="0"/>
              <a:t>Sonnensegel</a:t>
            </a:r>
          </a:p>
          <a:p>
            <a:r>
              <a:rPr lang="de-DE" dirty="0"/>
              <a:t>Katastrophenmanagement</a:t>
            </a:r>
          </a:p>
          <a:p>
            <a:pPr lvl="1"/>
            <a:r>
              <a:rPr lang="de-DE" dirty="0"/>
              <a:t>Notfallpläne</a:t>
            </a:r>
          </a:p>
          <a:p>
            <a:pPr lvl="1"/>
            <a:r>
              <a:rPr lang="de-DE" dirty="0"/>
              <a:t>Notfallübungen</a:t>
            </a:r>
          </a:p>
        </p:txBody>
      </p:sp>
      <p:sp>
        <p:nvSpPr>
          <p:cNvPr id="6" name="Date Placeholder 3"/>
          <p:cNvSpPr>
            <a:spLocks noGrp="1"/>
          </p:cNvSpPr>
          <p:nvPr>
            <p:ph type="dt" sz="half" idx="10"/>
          </p:nvPr>
        </p:nvSpPr>
        <p:spPr/>
        <p:txBody>
          <a:bodyPr/>
          <a:lstStyle>
            <a:lvl1pPr>
              <a:defRPr sz="1050"/>
            </a:lvl1pPr>
          </a:lstStyle>
          <a:p>
            <a:fld id="{AC9DE3CC-548D-4920-927B-24AECC01CB67}" type="datetime1">
              <a:rPr lang="de-DE" smtClean="0"/>
              <a:t>04.06.2025</a:t>
            </a:fld>
            <a:endParaRPr lang="de-DE" dirty="0"/>
          </a:p>
        </p:txBody>
      </p:sp>
      <p:pic>
        <p:nvPicPr>
          <p:cNvPr id="6146" name="Picture 2" descr="Waldbrandschutzstreifen mit Wundstreif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1270" y="2310211"/>
            <a:ext cx="3112180" cy="4149573"/>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5564CA81-5828-3412-3156-379BAE09DEC9}"/>
              </a:ext>
            </a:extLst>
          </p:cNvPr>
          <p:cNvSpPr>
            <a:spLocks noGrp="1"/>
          </p:cNvSpPr>
          <p:nvPr>
            <p:ph type="sldNum" sz="quarter" idx="12"/>
          </p:nvPr>
        </p:nvSpPr>
        <p:spPr/>
        <p:txBody>
          <a:bodyPr/>
          <a:lstStyle/>
          <a:p>
            <a:fld id="{C28E1489-D732-4896-A53E-DB97F645CDF5}" type="slidenum">
              <a:rPr lang="de-DE" smtClean="0"/>
              <a:t>62</a:t>
            </a:fld>
            <a:endParaRPr lang="de-DE"/>
          </a:p>
        </p:txBody>
      </p:sp>
    </p:spTree>
    <p:extLst>
      <p:ext uri="{BB962C8B-B14F-4D97-AF65-F5344CB8AC3E}">
        <p14:creationId xmlns:p14="http://schemas.microsoft.com/office/powerpoint/2010/main" val="41420960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32458"/>
            <a:ext cx="10685628" cy="695845"/>
          </a:xfrm>
        </p:spPr>
        <p:txBody>
          <a:bodyPr/>
          <a:lstStyle/>
          <a:p>
            <a:r>
              <a:rPr lang="de-DE" dirty="0"/>
              <a:t>Klimaanpassung in Siedlungsgemeinschaften</a:t>
            </a:r>
          </a:p>
        </p:txBody>
      </p:sp>
      <p:sp>
        <p:nvSpPr>
          <p:cNvPr id="3" name="Inhaltsplatzhalter 2"/>
          <p:cNvSpPr>
            <a:spLocks noGrp="1"/>
          </p:cNvSpPr>
          <p:nvPr>
            <p:ph idx="1"/>
          </p:nvPr>
        </p:nvSpPr>
        <p:spPr>
          <a:xfrm>
            <a:off x="753185" y="1877233"/>
            <a:ext cx="10685629" cy="4893172"/>
          </a:xfrm>
        </p:spPr>
        <p:txBody>
          <a:bodyPr>
            <a:normAutofit/>
          </a:bodyPr>
          <a:lstStyle/>
          <a:p>
            <a:r>
              <a:rPr lang="de-DE" dirty="0"/>
              <a:t>Welche (positiven/negativen) Erfahrungen haben Sie mit der Klimaanpassung in Siedlungsgemeinschaften?</a:t>
            </a:r>
          </a:p>
          <a:p>
            <a:r>
              <a:rPr lang="de-DE" dirty="0"/>
              <a:t>Welche Herausforderungen könnte es geben/haben Sie erlebt?</a:t>
            </a:r>
          </a:p>
        </p:txBody>
      </p:sp>
      <p:sp>
        <p:nvSpPr>
          <p:cNvPr id="6" name="Date Placeholder 3"/>
          <p:cNvSpPr>
            <a:spLocks noGrp="1"/>
          </p:cNvSpPr>
          <p:nvPr>
            <p:ph type="dt" sz="half" idx="10"/>
          </p:nvPr>
        </p:nvSpPr>
        <p:spPr/>
        <p:txBody>
          <a:bodyPr/>
          <a:lstStyle>
            <a:lvl1pPr>
              <a:defRPr sz="1050"/>
            </a:lvl1pPr>
          </a:lstStyle>
          <a:p>
            <a:fld id="{85F20B97-CDCE-4F97-9519-C83804D5DD61}" type="datetime1">
              <a:rPr lang="de-DE" smtClean="0"/>
              <a:t>04.06.2025</a:t>
            </a:fld>
            <a:endParaRPr lang="de-DE" dirty="0"/>
          </a:p>
        </p:txBody>
      </p:sp>
      <p:pic>
        <p:nvPicPr>
          <p:cNvPr id="5122" name="Picture 2" descr="https://rp-online.de/imgs/32/1/8/1/2/9/2/0/6/5/tok_abd22f2d4e09098f22b9637bd0da13b9/w1200_h1108_x597_y551_2021-06-08_dorfansicht_wendershagen_01-f64cdf6330a27ef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883" b="14828"/>
          <a:stretch/>
        </p:blipFill>
        <p:spPr bwMode="auto">
          <a:xfrm>
            <a:off x="3766122" y="3359805"/>
            <a:ext cx="4829783" cy="3179107"/>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251F5AD5-70DF-295B-2E41-26CFF5C4E996}"/>
              </a:ext>
            </a:extLst>
          </p:cNvPr>
          <p:cNvSpPr>
            <a:spLocks noGrp="1"/>
          </p:cNvSpPr>
          <p:nvPr>
            <p:ph type="sldNum" sz="quarter" idx="12"/>
          </p:nvPr>
        </p:nvSpPr>
        <p:spPr/>
        <p:txBody>
          <a:bodyPr/>
          <a:lstStyle/>
          <a:p>
            <a:fld id="{C28E1489-D732-4896-A53E-DB97F645CDF5}" type="slidenum">
              <a:rPr lang="de-DE" smtClean="0"/>
              <a:t>63</a:t>
            </a:fld>
            <a:endParaRPr lang="de-DE"/>
          </a:p>
        </p:txBody>
      </p:sp>
    </p:spTree>
    <p:extLst>
      <p:ext uri="{BB962C8B-B14F-4D97-AF65-F5344CB8AC3E}">
        <p14:creationId xmlns:p14="http://schemas.microsoft.com/office/powerpoint/2010/main" val="10654924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75881"/>
            <a:ext cx="10685628" cy="695845"/>
          </a:xfrm>
        </p:spPr>
        <p:txBody>
          <a:bodyPr>
            <a:normAutofit/>
          </a:bodyPr>
          <a:lstStyle/>
          <a:p>
            <a:r>
              <a:rPr lang="de-DE" dirty="0"/>
              <a:t>Herausforderungen für Siedlungsgemeinschaften</a:t>
            </a:r>
          </a:p>
        </p:txBody>
      </p:sp>
      <p:sp>
        <p:nvSpPr>
          <p:cNvPr id="3" name="Inhaltsplatzhalter 2"/>
          <p:cNvSpPr>
            <a:spLocks noGrp="1"/>
          </p:cNvSpPr>
          <p:nvPr>
            <p:ph idx="1"/>
          </p:nvPr>
        </p:nvSpPr>
        <p:spPr>
          <a:xfrm>
            <a:off x="838200" y="2172421"/>
            <a:ext cx="10515600" cy="3879800"/>
          </a:xfrm>
        </p:spPr>
        <p:txBody>
          <a:bodyPr>
            <a:normAutofit fontScale="92500" lnSpcReduction="10000"/>
          </a:bodyPr>
          <a:lstStyle/>
          <a:p>
            <a:r>
              <a:rPr lang="de-DE" dirty="0"/>
              <a:t>Kosten</a:t>
            </a:r>
          </a:p>
          <a:p>
            <a:r>
              <a:rPr lang="de-DE" dirty="0"/>
              <a:t>Kapazitäten</a:t>
            </a:r>
          </a:p>
          <a:p>
            <a:r>
              <a:rPr lang="de-DE" dirty="0"/>
              <a:t>Autonomie, z.B. gegenüber anderen Behörden</a:t>
            </a:r>
          </a:p>
          <a:p>
            <a:r>
              <a:rPr lang="de-DE" dirty="0"/>
              <a:t>Regulatorisch, z.B. Denkmalschutz</a:t>
            </a:r>
          </a:p>
          <a:p>
            <a:r>
              <a:rPr lang="de-DE" dirty="0" err="1"/>
              <a:t>Know-How</a:t>
            </a:r>
            <a:r>
              <a:rPr lang="de-DE" dirty="0"/>
              <a:t>, Fachkräftemangel</a:t>
            </a:r>
          </a:p>
          <a:p>
            <a:r>
              <a:rPr lang="de-DE" dirty="0"/>
              <a:t>„Not in </a:t>
            </a:r>
            <a:r>
              <a:rPr lang="de-DE" dirty="0" err="1"/>
              <a:t>my</a:t>
            </a:r>
            <a:r>
              <a:rPr lang="de-DE" dirty="0"/>
              <a:t> </a:t>
            </a:r>
            <a:r>
              <a:rPr lang="de-DE" dirty="0" err="1"/>
              <a:t>backyard</a:t>
            </a:r>
            <a:r>
              <a:rPr lang="de-DE" dirty="0"/>
              <a:t>“ Problematik</a:t>
            </a:r>
          </a:p>
          <a:p>
            <a:r>
              <a:rPr lang="de-DE" dirty="0"/>
              <a:t>Priorisierung gegenüber anderen Problemen</a:t>
            </a:r>
          </a:p>
          <a:p>
            <a:r>
              <a:rPr lang="de-DE" dirty="0"/>
              <a:t>Zielkonflikte, z.B. Raumnutzungskonflikte</a:t>
            </a:r>
          </a:p>
          <a:p>
            <a:r>
              <a:rPr lang="de-DE" dirty="0"/>
              <a:t>Soziale Aspekte </a:t>
            </a:r>
          </a:p>
          <a:p>
            <a:endParaRPr lang="de-DE" dirty="0"/>
          </a:p>
        </p:txBody>
      </p:sp>
      <p:sp>
        <p:nvSpPr>
          <p:cNvPr id="6" name="Date Placeholder 3"/>
          <p:cNvSpPr>
            <a:spLocks noGrp="1"/>
          </p:cNvSpPr>
          <p:nvPr>
            <p:ph type="dt" sz="half" idx="10"/>
          </p:nvPr>
        </p:nvSpPr>
        <p:spPr/>
        <p:txBody>
          <a:bodyPr/>
          <a:lstStyle>
            <a:lvl1pPr>
              <a:defRPr sz="1050"/>
            </a:lvl1pPr>
          </a:lstStyle>
          <a:p>
            <a:fld id="{9126533D-3E86-413D-A83D-2F5F6D675AA8}" type="datetime1">
              <a:rPr lang="de-DE" smtClean="0"/>
              <a:t>04.06.2025</a:t>
            </a:fld>
            <a:endParaRPr lang="de-DE" dirty="0"/>
          </a:p>
        </p:txBody>
      </p:sp>
      <p:pic>
        <p:nvPicPr>
          <p:cNvPr id="7170" name="Picture 2" descr="Klimaschutz, ja bitte – aber nicht im eigenen Vorgarten"/>
          <p:cNvPicPr>
            <a:picLocks noChangeAspect="1" noChangeArrowheads="1"/>
          </p:cNvPicPr>
          <p:nvPr/>
        </p:nvPicPr>
        <p:blipFill rotWithShape="1">
          <a:blip r:embed="rId3">
            <a:extLst>
              <a:ext uri="{28A0092B-C50C-407E-A947-70E740481C1C}">
                <a14:useLocalDpi xmlns:a14="http://schemas.microsoft.com/office/drawing/2010/main" val="0"/>
              </a:ext>
            </a:extLst>
          </a:blip>
          <a:srcRect r="40114"/>
          <a:stretch/>
        </p:blipFill>
        <p:spPr bwMode="auto">
          <a:xfrm>
            <a:off x="7661427" y="2903522"/>
            <a:ext cx="3941446" cy="2948004"/>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A30132E6-AABE-DA6F-9CCB-98BB23CA166B}"/>
              </a:ext>
            </a:extLst>
          </p:cNvPr>
          <p:cNvSpPr>
            <a:spLocks noGrp="1"/>
          </p:cNvSpPr>
          <p:nvPr>
            <p:ph type="sldNum" sz="quarter" idx="12"/>
          </p:nvPr>
        </p:nvSpPr>
        <p:spPr/>
        <p:txBody>
          <a:bodyPr/>
          <a:lstStyle/>
          <a:p>
            <a:fld id="{C28E1489-D732-4896-A53E-DB97F645CDF5}" type="slidenum">
              <a:rPr lang="de-DE" smtClean="0"/>
              <a:t>64</a:t>
            </a:fld>
            <a:endParaRPr lang="de-DE"/>
          </a:p>
        </p:txBody>
      </p:sp>
    </p:spTree>
    <p:extLst>
      <p:ext uri="{BB962C8B-B14F-4D97-AF65-F5344CB8AC3E}">
        <p14:creationId xmlns:p14="http://schemas.microsoft.com/office/powerpoint/2010/main" val="1318280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318497"/>
            <a:ext cx="10685628" cy="695845"/>
          </a:xfrm>
        </p:spPr>
        <p:txBody>
          <a:bodyPr/>
          <a:lstStyle/>
          <a:p>
            <a:r>
              <a:rPr lang="de-DE" dirty="0"/>
              <a:t>Lernziele und Zeitplan</a:t>
            </a:r>
          </a:p>
        </p:txBody>
      </p:sp>
      <p:sp>
        <p:nvSpPr>
          <p:cNvPr id="3" name="Inhaltsplatzhalter 2"/>
          <p:cNvSpPr>
            <a:spLocks noGrp="1"/>
          </p:cNvSpPr>
          <p:nvPr>
            <p:ph idx="1"/>
          </p:nvPr>
        </p:nvSpPr>
        <p:spPr/>
        <p:txBody>
          <a:bodyPr>
            <a:normAutofit fontScale="77500" lnSpcReduction="20000"/>
          </a:bodyPr>
          <a:lstStyle/>
          <a:p>
            <a:r>
              <a:rPr lang="de-DE" dirty="0"/>
              <a:t>Die globalen Nachhaltigkeitsziele (SDGs) kennenlernen</a:t>
            </a:r>
          </a:p>
          <a:p>
            <a:r>
              <a:rPr lang="de-DE" dirty="0"/>
              <a:t>Inhalte und Teilziele (Targets) des SDG 13 verstehen</a:t>
            </a:r>
          </a:p>
          <a:p>
            <a:r>
              <a:rPr lang="de-DE" dirty="0"/>
              <a:t>Zwischen Maßnahmen der </a:t>
            </a:r>
            <a:r>
              <a:rPr lang="de-DE" dirty="0" err="1"/>
              <a:t>Mitigation</a:t>
            </a:r>
            <a:r>
              <a:rPr lang="de-DE" dirty="0"/>
              <a:t> und Adaption unterscheiden </a:t>
            </a:r>
          </a:p>
          <a:p>
            <a:r>
              <a:rPr lang="de-DE" dirty="0"/>
              <a:t>Herausforderungen der Klimaanpassung in den Siedlungsgemeinschaften einordnen</a:t>
            </a:r>
          </a:p>
          <a:p>
            <a:r>
              <a:rPr lang="de-DE" dirty="0"/>
              <a:t>Fahrplan:</a:t>
            </a:r>
          </a:p>
          <a:p>
            <a:pPr lvl="1"/>
            <a:r>
              <a:rPr lang="de-DE" dirty="0"/>
              <a:t>10:00 – 11:00 Theorie zu SDGs</a:t>
            </a:r>
          </a:p>
          <a:p>
            <a:pPr lvl="1"/>
            <a:r>
              <a:rPr lang="de-DE" dirty="0"/>
              <a:t>11.00 – 11:15 Kurze Pause</a:t>
            </a:r>
          </a:p>
          <a:p>
            <a:pPr lvl="1"/>
            <a:r>
              <a:rPr lang="de-DE" dirty="0"/>
              <a:t>11:15 – 12:00 Theorie zu SDGs</a:t>
            </a:r>
          </a:p>
          <a:p>
            <a:pPr lvl="1"/>
            <a:r>
              <a:rPr lang="de-DE" dirty="0"/>
              <a:t>12:00 – 13:00 Interaktiv: </a:t>
            </a:r>
            <a:r>
              <a:rPr lang="de-DE" dirty="0" err="1"/>
              <a:t>Mitigation</a:t>
            </a:r>
            <a:r>
              <a:rPr lang="de-DE" dirty="0"/>
              <a:t> und Adaptation</a:t>
            </a:r>
          </a:p>
          <a:p>
            <a:pPr lvl="1"/>
            <a:r>
              <a:rPr lang="de-DE" dirty="0"/>
              <a:t>13:00 – 14:00 Mittagspause</a:t>
            </a:r>
          </a:p>
          <a:p>
            <a:pPr lvl="1"/>
            <a:r>
              <a:rPr lang="de-DE" dirty="0"/>
              <a:t>14:00 – 15:00 Interaktiv: Klimaanpassung in Siedlungsgemeinschaften</a:t>
            </a:r>
          </a:p>
          <a:p>
            <a:pPr lvl="1"/>
            <a:r>
              <a:rPr lang="de-DE" dirty="0"/>
              <a:t>15:00 – 15:30 Pause</a:t>
            </a:r>
          </a:p>
          <a:p>
            <a:pPr lvl="1"/>
            <a:r>
              <a:rPr lang="de-DE" dirty="0"/>
              <a:t>15:30 – 17:30 Praxis: Klimaspiel</a:t>
            </a:r>
          </a:p>
        </p:txBody>
      </p:sp>
      <p:sp>
        <p:nvSpPr>
          <p:cNvPr id="6" name="Date Placeholder 3"/>
          <p:cNvSpPr>
            <a:spLocks noGrp="1"/>
          </p:cNvSpPr>
          <p:nvPr>
            <p:ph type="dt" sz="half" idx="10"/>
          </p:nvPr>
        </p:nvSpPr>
        <p:spPr/>
        <p:txBody>
          <a:bodyPr/>
          <a:lstStyle>
            <a:lvl1pPr>
              <a:defRPr sz="1050"/>
            </a:lvl1pPr>
          </a:lstStyle>
          <a:p>
            <a:fld id="{018F4A32-5C50-48D6-946A-69EDB121D2EF}" type="datetime1">
              <a:rPr lang="de-DE" smtClean="0"/>
              <a:t>04.06.2025</a:t>
            </a:fld>
            <a:endParaRPr lang="de-DE" dirty="0"/>
          </a:p>
        </p:txBody>
      </p:sp>
      <p:sp>
        <p:nvSpPr>
          <p:cNvPr id="4" name="Foliennummernplatzhalter 3">
            <a:extLst>
              <a:ext uri="{FF2B5EF4-FFF2-40B4-BE49-F238E27FC236}">
                <a16:creationId xmlns:a16="http://schemas.microsoft.com/office/drawing/2014/main" id="{5258B3C5-BB57-BCF4-636C-2DAD8B0E2C3C}"/>
              </a:ext>
            </a:extLst>
          </p:cNvPr>
          <p:cNvSpPr>
            <a:spLocks noGrp="1"/>
          </p:cNvSpPr>
          <p:nvPr>
            <p:ph type="sldNum" sz="quarter" idx="12"/>
          </p:nvPr>
        </p:nvSpPr>
        <p:spPr/>
        <p:txBody>
          <a:bodyPr/>
          <a:lstStyle/>
          <a:p>
            <a:fld id="{C28E1489-D732-4896-A53E-DB97F645CDF5}" type="slidenum">
              <a:rPr lang="de-DE" smtClean="0"/>
              <a:t>65</a:t>
            </a:fld>
            <a:endParaRPr lang="de-DE"/>
          </a:p>
        </p:txBody>
      </p:sp>
    </p:spTree>
    <p:extLst>
      <p:ext uri="{BB962C8B-B14F-4D97-AF65-F5344CB8AC3E}">
        <p14:creationId xmlns:p14="http://schemas.microsoft.com/office/powerpoint/2010/main" val="40541611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459257"/>
            <a:ext cx="10685628" cy="695845"/>
          </a:xfrm>
        </p:spPr>
        <p:txBody>
          <a:bodyPr/>
          <a:lstStyle/>
          <a:p>
            <a:r>
              <a:rPr lang="de-DE" dirty="0"/>
              <a:t>KEEP COOL! Das Klimaspiel</a:t>
            </a:r>
          </a:p>
        </p:txBody>
      </p:sp>
      <p:sp>
        <p:nvSpPr>
          <p:cNvPr id="3" name="Inhaltsplatzhalter 2"/>
          <p:cNvSpPr>
            <a:spLocks noGrp="1"/>
          </p:cNvSpPr>
          <p:nvPr>
            <p:ph idx="1"/>
          </p:nvPr>
        </p:nvSpPr>
        <p:spPr/>
        <p:txBody>
          <a:bodyPr/>
          <a:lstStyle/>
          <a:p>
            <a:endParaRPr lang="de-DE"/>
          </a:p>
        </p:txBody>
      </p:sp>
      <p:sp>
        <p:nvSpPr>
          <p:cNvPr id="6" name="Date Placeholder 3"/>
          <p:cNvSpPr>
            <a:spLocks noGrp="1"/>
          </p:cNvSpPr>
          <p:nvPr>
            <p:ph type="dt" sz="half" idx="10"/>
          </p:nvPr>
        </p:nvSpPr>
        <p:spPr/>
        <p:txBody>
          <a:bodyPr/>
          <a:lstStyle>
            <a:lvl1pPr>
              <a:defRPr sz="1050"/>
            </a:lvl1pPr>
          </a:lstStyle>
          <a:p>
            <a:fld id="{3D1C2402-351D-4189-AD27-56C836BCAD6D}" type="datetime1">
              <a:rPr lang="de-DE" smtClean="0"/>
              <a:t>04.06.2025</a:t>
            </a:fld>
            <a:endParaRPr lang="de-DE" dirty="0"/>
          </a:p>
        </p:txBody>
      </p:sp>
      <p:pic>
        <p:nvPicPr>
          <p:cNvPr id="7" name="Grafik 6">
            <a:extLst>
              <a:ext uri="{FF2B5EF4-FFF2-40B4-BE49-F238E27FC236}">
                <a16:creationId xmlns:a16="http://schemas.microsoft.com/office/drawing/2014/main" id="{73292B4F-A826-4F40-AFBA-02EEBE988888}"/>
              </a:ext>
            </a:extLst>
          </p:cNvPr>
          <p:cNvPicPr>
            <a:picLocks noChangeAspect="1"/>
          </p:cNvPicPr>
          <p:nvPr/>
        </p:nvPicPr>
        <p:blipFill rotWithShape="1">
          <a:blip r:embed="rId2">
            <a:extLst>
              <a:ext uri="{28A0092B-C50C-407E-A947-70E740481C1C}">
                <a14:useLocalDpi xmlns:a14="http://schemas.microsoft.com/office/drawing/2010/main" val="0"/>
              </a:ext>
            </a:extLst>
          </a:blip>
          <a:srcRect t="14310"/>
          <a:stretch/>
        </p:blipFill>
        <p:spPr>
          <a:xfrm>
            <a:off x="2209800" y="2296513"/>
            <a:ext cx="7425602" cy="3880450"/>
          </a:xfrm>
          <a:prstGeom prst="rect">
            <a:avLst/>
          </a:prstGeom>
        </p:spPr>
      </p:pic>
      <p:sp>
        <p:nvSpPr>
          <p:cNvPr id="4" name="Foliennummernplatzhalter 3">
            <a:extLst>
              <a:ext uri="{FF2B5EF4-FFF2-40B4-BE49-F238E27FC236}">
                <a16:creationId xmlns:a16="http://schemas.microsoft.com/office/drawing/2014/main" id="{2D259E31-5AA2-C036-7BE2-D8C4A374C52D}"/>
              </a:ext>
            </a:extLst>
          </p:cNvPr>
          <p:cNvSpPr>
            <a:spLocks noGrp="1"/>
          </p:cNvSpPr>
          <p:nvPr>
            <p:ph type="sldNum" sz="quarter" idx="12"/>
          </p:nvPr>
        </p:nvSpPr>
        <p:spPr/>
        <p:txBody>
          <a:bodyPr/>
          <a:lstStyle/>
          <a:p>
            <a:fld id="{C28E1489-D732-4896-A53E-DB97F645CDF5}" type="slidenum">
              <a:rPr lang="de-DE" smtClean="0"/>
              <a:t>66</a:t>
            </a:fld>
            <a:endParaRPr lang="de-DE"/>
          </a:p>
        </p:txBody>
      </p:sp>
    </p:spTree>
    <p:extLst>
      <p:ext uri="{BB962C8B-B14F-4D97-AF65-F5344CB8AC3E}">
        <p14:creationId xmlns:p14="http://schemas.microsoft.com/office/powerpoint/2010/main" val="1807463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5892"/>
            <a:ext cx="10685628" cy="695845"/>
          </a:xfrm>
        </p:spPr>
        <p:txBody>
          <a:bodyPr/>
          <a:lstStyle/>
          <a:p>
            <a:r>
              <a:rPr lang="de-DE" dirty="0"/>
              <a:t>Gründe für ein Klimaspiel</a:t>
            </a:r>
          </a:p>
        </p:txBody>
      </p:sp>
      <p:sp>
        <p:nvSpPr>
          <p:cNvPr id="3" name="Inhaltsplatzhalter 2"/>
          <p:cNvSpPr>
            <a:spLocks noGrp="1"/>
          </p:cNvSpPr>
          <p:nvPr>
            <p:ph idx="1"/>
          </p:nvPr>
        </p:nvSpPr>
        <p:spPr>
          <a:xfrm>
            <a:off x="723900" y="1964828"/>
            <a:ext cx="10685628" cy="4893172"/>
          </a:xfrm>
        </p:spPr>
        <p:txBody>
          <a:bodyPr>
            <a:normAutofit/>
          </a:bodyPr>
          <a:lstStyle/>
          <a:p>
            <a:r>
              <a:rPr lang="de-DE" sz="2600" dirty="0"/>
              <a:t>Spaß haben und dabei etwas über den Klimawandel lernen</a:t>
            </a:r>
          </a:p>
          <a:p>
            <a:r>
              <a:rPr lang="de-DE" sz="2600" dirty="0"/>
              <a:t>Integration von Wissen aus verschiedenen wissenschaftlichen Disziplinen: Klimatologie, Wirtschaft und Politikwissenschaft</a:t>
            </a:r>
          </a:p>
          <a:p>
            <a:r>
              <a:rPr lang="de-DE" sz="2600" dirty="0"/>
              <a:t>Verwendung für den Unterricht, für Umweltgruppen und für die Öffentlichkeitsarbeit</a:t>
            </a:r>
          </a:p>
        </p:txBody>
      </p:sp>
      <p:sp>
        <p:nvSpPr>
          <p:cNvPr id="6" name="Date Placeholder 3"/>
          <p:cNvSpPr>
            <a:spLocks noGrp="1"/>
          </p:cNvSpPr>
          <p:nvPr>
            <p:ph type="dt" sz="half" idx="10"/>
          </p:nvPr>
        </p:nvSpPr>
        <p:spPr/>
        <p:txBody>
          <a:bodyPr/>
          <a:lstStyle>
            <a:lvl1pPr>
              <a:defRPr sz="1050"/>
            </a:lvl1pPr>
          </a:lstStyle>
          <a:p>
            <a:fld id="{27E67DF8-5541-4DDA-BD09-4C11330F6E9B}" type="datetime1">
              <a:rPr lang="de-DE" smtClean="0"/>
              <a:t>04.06.2025</a:t>
            </a:fld>
            <a:endParaRPr lang="de-DE" dirty="0"/>
          </a:p>
        </p:txBody>
      </p:sp>
      <p:pic>
        <p:nvPicPr>
          <p:cNvPr id="4" name="Grafik 3"/>
          <p:cNvPicPr>
            <a:picLocks noChangeAspect="1"/>
          </p:cNvPicPr>
          <p:nvPr/>
        </p:nvPicPr>
        <p:blipFill>
          <a:blip r:embed="rId2"/>
          <a:stretch>
            <a:fillRect/>
          </a:stretch>
        </p:blipFill>
        <p:spPr>
          <a:xfrm>
            <a:off x="2731080" y="4101304"/>
            <a:ext cx="3160198" cy="2385949"/>
          </a:xfrm>
          <a:prstGeom prst="rect">
            <a:avLst/>
          </a:prstGeom>
        </p:spPr>
      </p:pic>
      <p:grpSp>
        <p:nvGrpSpPr>
          <p:cNvPr id="9" name="Gruppieren 8"/>
          <p:cNvGrpSpPr/>
          <p:nvPr/>
        </p:nvGrpSpPr>
        <p:grpSpPr>
          <a:xfrm>
            <a:off x="6066714" y="4160405"/>
            <a:ext cx="3600638" cy="2378507"/>
            <a:chOff x="5620043" y="2630106"/>
            <a:chExt cx="3212876" cy="2139250"/>
          </a:xfrm>
        </p:grpSpPr>
        <p:pic>
          <p:nvPicPr>
            <p:cNvPr id="10" name="Grafik 9"/>
            <p:cNvPicPr/>
            <p:nvPr/>
          </p:nvPicPr>
          <p:blipFill rotWithShape="1">
            <a:blip r:embed="rId3" cstate="print"/>
            <a:srcRect l="44228" t="13861"/>
            <a:stretch/>
          </p:blipFill>
          <p:spPr>
            <a:xfrm>
              <a:off x="5620043" y="2630106"/>
              <a:ext cx="3212876" cy="2139250"/>
            </a:xfrm>
            <a:prstGeom prst="rect">
              <a:avLst/>
            </a:prstGeom>
            <a:ln>
              <a:noFill/>
            </a:ln>
          </p:spPr>
        </p:pic>
        <p:grpSp>
          <p:nvGrpSpPr>
            <p:cNvPr id="11" name="Gruppieren 10"/>
            <p:cNvGrpSpPr/>
            <p:nvPr/>
          </p:nvGrpSpPr>
          <p:grpSpPr>
            <a:xfrm>
              <a:off x="5859388" y="2790825"/>
              <a:ext cx="2721047" cy="1476375"/>
              <a:chOff x="2247900" y="200025"/>
              <a:chExt cx="2721136" cy="1476375"/>
            </a:xfrm>
          </p:grpSpPr>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8461" y="532435"/>
                <a:ext cx="790575" cy="151765"/>
              </a:xfrm>
              <a:prstGeom prst="rect">
                <a:avLst/>
              </a:prstGeom>
            </p:spPr>
          </p:pic>
          <p:grpSp>
            <p:nvGrpSpPr>
              <p:cNvPr id="13" name="Gruppieren 12"/>
              <p:cNvGrpSpPr>
                <a:grpSpLocks/>
              </p:cNvGrpSpPr>
              <p:nvPr/>
            </p:nvGrpSpPr>
            <p:grpSpPr>
              <a:xfrm>
                <a:off x="2247900" y="200025"/>
                <a:ext cx="2657475" cy="1476375"/>
                <a:chOff x="2247900" y="200025"/>
                <a:chExt cx="2657475" cy="1476375"/>
              </a:xfrm>
            </p:grpSpPr>
            <p:pic>
              <p:nvPicPr>
                <p:cNvPr id="14" name="Grafik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7900" y="200025"/>
                  <a:ext cx="1866900" cy="885825"/>
                </a:xfrm>
                <a:prstGeom prst="rect">
                  <a:avLst/>
                </a:prstGeom>
              </p:spPr>
            </p:pic>
            <p:pic>
              <p:nvPicPr>
                <p:cNvPr id="15" name="Grafik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6950" y="764491"/>
                  <a:ext cx="1743075" cy="828675"/>
                </a:xfrm>
                <a:prstGeom prst="rect">
                  <a:avLst/>
                </a:prstGeom>
              </p:spPr>
            </p:pic>
            <p:pic>
              <p:nvPicPr>
                <p:cNvPr id="16" name="Grafik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8150" y="685800"/>
                  <a:ext cx="657225" cy="990600"/>
                </a:xfrm>
                <a:prstGeom prst="rect">
                  <a:avLst/>
                </a:prstGeom>
              </p:spPr>
            </p:pic>
          </p:grpSp>
        </p:grpSp>
      </p:grpSp>
      <p:sp>
        <p:nvSpPr>
          <p:cNvPr id="5" name="Foliennummernplatzhalter 4">
            <a:extLst>
              <a:ext uri="{FF2B5EF4-FFF2-40B4-BE49-F238E27FC236}">
                <a16:creationId xmlns:a16="http://schemas.microsoft.com/office/drawing/2014/main" id="{74D12EC3-7E2D-7349-9C27-68BBF55555EB}"/>
              </a:ext>
            </a:extLst>
          </p:cNvPr>
          <p:cNvSpPr>
            <a:spLocks noGrp="1"/>
          </p:cNvSpPr>
          <p:nvPr>
            <p:ph type="sldNum" sz="quarter" idx="12"/>
          </p:nvPr>
        </p:nvSpPr>
        <p:spPr/>
        <p:txBody>
          <a:bodyPr/>
          <a:lstStyle/>
          <a:p>
            <a:fld id="{C28E1489-D732-4896-A53E-DB97F645CDF5}" type="slidenum">
              <a:rPr lang="de-DE" smtClean="0"/>
              <a:t>67</a:t>
            </a:fld>
            <a:endParaRPr lang="de-DE"/>
          </a:p>
        </p:txBody>
      </p:sp>
    </p:spTree>
    <p:extLst>
      <p:ext uri="{BB962C8B-B14F-4D97-AF65-F5344CB8AC3E}">
        <p14:creationId xmlns:p14="http://schemas.microsoft.com/office/powerpoint/2010/main" val="8804557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1591" y="1263368"/>
            <a:ext cx="10685628" cy="695845"/>
          </a:xfrm>
        </p:spPr>
        <p:txBody>
          <a:bodyPr/>
          <a:lstStyle/>
          <a:p>
            <a:r>
              <a:rPr lang="de-DE" dirty="0"/>
              <a:t>Lernziele</a:t>
            </a:r>
          </a:p>
        </p:txBody>
      </p:sp>
      <p:sp>
        <p:nvSpPr>
          <p:cNvPr id="3" name="Inhaltsplatzhalter 2"/>
          <p:cNvSpPr>
            <a:spLocks noGrp="1"/>
          </p:cNvSpPr>
          <p:nvPr>
            <p:ph idx="1"/>
          </p:nvPr>
        </p:nvSpPr>
        <p:spPr>
          <a:xfrm>
            <a:off x="851591" y="2078226"/>
            <a:ext cx="5459618" cy="4893172"/>
          </a:xfrm>
        </p:spPr>
        <p:txBody>
          <a:bodyPr>
            <a:normAutofit/>
          </a:bodyPr>
          <a:lstStyle/>
          <a:p>
            <a:r>
              <a:rPr lang="de-DE" sz="2600" dirty="0"/>
              <a:t>Vermitteln eines umfassenden Überblicks über den Klimawandel</a:t>
            </a:r>
          </a:p>
          <a:p>
            <a:r>
              <a:rPr lang="de-DE" sz="2600" dirty="0"/>
              <a:t>Vermittlung von Grundwissen</a:t>
            </a:r>
          </a:p>
          <a:p>
            <a:r>
              <a:rPr lang="de-DE" sz="2600" dirty="0"/>
              <a:t>Veranschaulichung grundlegender Prozesse und des interdisziplinären Charakters des Problems</a:t>
            </a:r>
          </a:p>
          <a:p>
            <a:r>
              <a:rPr lang="de-DE" sz="2600" dirty="0"/>
              <a:t>Erleben zentraler Herausforderungen (wie Trittbrettfahrerproblematik, Machtverhältnisse)</a:t>
            </a:r>
          </a:p>
        </p:txBody>
      </p:sp>
      <p:sp>
        <p:nvSpPr>
          <p:cNvPr id="6" name="Date Placeholder 3"/>
          <p:cNvSpPr>
            <a:spLocks noGrp="1"/>
          </p:cNvSpPr>
          <p:nvPr>
            <p:ph type="dt" sz="half" idx="10"/>
          </p:nvPr>
        </p:nvSpPr>
        <p:spPr/>
        <p:txBody>
          <a:bodyPr/>
          <a:lstStyle>
            <a:lvl1pPr>
              <a:defRPr sz="1050"/>
            </a:lvl1pPr>
          </a:lstStyle>
          <a:p>
            <a:fld id="{0A58BB1E-ED49-4052-8166-C14ACE97D453}" type="datetime1">
              <a:rPr lang="de-DE" smtClean="0"/>
              <a:t>04.06.2025</a:t>
            </a:fld>
            <a:endParaRPr lang="de-DE" dirty="0"/>
          </a:p>
        </p:txBody>
      </p:sp>
      <p:pic>
        <p:nvPicPr>
          <p:cNvPr id="1026" name="Picture 2" descr="https://www.climate-game.net/wp-content/uploads/2021/11/KCE2_COP26_Flickr-e16376895946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9517" y="2664672"/>
            <a:ext cx="4793585" cy="2456537"/>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A29406C9-D3C4-55F9-3F52-86D133381838}"/>
              </a:ext>
            </a:extLst>
          </p:cNvPr>
          <p:cNvSpPr>
            <a:spLocks noGrp="1"/>
          </p:cNvSpPr>
          <p:nvPr>
            <p:ph type="sldNum" sz="quarter" idx="12"/>
          </p:nvPr>
        </p:nvSpPr>
        <p:spPr/>
        <p:txBody>
          <a:bodyPr/>
          <a:lstStyle/>
          <a:p>
            <a:fld id="{C28E1489-D732-4896-A53E-DB97F645CDF5}" type="slidenum">
              <a:rPr lang="de-DE" smtClean="0"/>
              <a:t>68</a:t>
            </a:fld>
            <a:endParaRPr lang="de-DE"/>
          </a:p>
        </p:txBody>
      </p:sp>
    </p:spTree>
    <p:extLst>
      <p:ext uri="{BB962C8B-B14F-4D97-AF65-F5344CB8AC3E}">
        <p14:creationId xmlns:p14="http://schemas.microsoft.com/office/powerpoint/2010/main" val="29611746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0776" y="1207246"/>
            <a:ext cx="10685628" cy="695845"/>
          </a:xfrm>
        </p:spPr>
        <p:txBody>
          <a:bodyPr/>
          <a:lstStyle/>
          <a:p>
            <a:r>
              <a:rPr lang="de-DE" dirty="0"/>
              <a:t>Der Spielplan</a:t>
            </a:r>
          </a:p>
        </p:txBody>
      </p:sp>
      <p:sp>
        <p:nvSpPr>
          <p:cNvPr id="3" name="Inhaltsplatzhalter 2"/>
          <p:cNvSpPr>
            <a:spLocks noGrp="1"/>
          </p:cNvSpPr>
          <p:nvPr>
            <p:ph idx="1"/>
          </p:nvPr>
        </p:nvSpPr>
        <p:spPr>
          <a:xfrm>
            <a:off x="680776" y="1903091"/>
            <a:ext cx="5501336" cy="4893172"/>
          </a:xfrm>
        </p:spPr>
        <p:txBody>
          <a:bodyPr>
            <a:normAutofit/>
          </a:bodyPr>
          <a:lstStyle/>
          <a:p>
            <a:r>
              <a:rPr lang="de-DE" sz="2600" b="1" dirty="0"/>
              <a:t>Ziel: Ein wirtschaftliches und ein politisches Ziel erreichen</a:t>
            </a:r>
          </a:p>
          <a:p>
            <a:r>
              <a:rPr lang="de-DE" sz="2600" dirty="0"/>
              <a:t>Aufteilung nach Ländergruppen im Spiel entspricht den Hauptfraktionen in Klimaverhandlungen</a:t>
            </a:r>
          </a:p>
          <a:p>
            <a:r>
              <a:rPr lang="de-DE" sz="2600" dirty="0"/>
              <a:t>Felder zum Abstellen gebauter Fabriken und Schutzsteine</a:t>
            </a:r>
          </a:p>
          <a:p>
            <a:r>
              <a:rPr lang="de-DE" sz="2600" dirty="0"/>
              <a:t>Fabriken generieren Einkommen </a:t>
            </a:r>
          </a:p>
          <a:p>
            <a:r>
              <a:rPr lang="de-DE" sz="2600" dirty="0"/>
              <a:t>Schutzsteine schützen vor Klimaschäden</a:t>
            </a:r>
          </a:p>
        </p:txBody>
      </p:sp>
      <p:sp>
        <p:nvSpPr>
          <p:cNvPr id="6" name="Date Placeholder 3"/>
          <p:cNvSpPr>
            <a:spLocks noGrp="1"/>
          </p:cNvSpPr>
          <p:nvPr>
            <p:ph type="dt" sz="half" idx="10"/>
          </p:nvPr>
        </p:nvSpPr>
        <p:spPr/>
        <p:txBody>
          <a:bodyPr/>
          <a:lstStyle>
            <a:lvl1pPr>
              <a:defRPr sz="1050"/>
            </a:lvl1pPr>
          </a:lstStyle>
          <a:p>
            <a:fld id="{BCDB8761-5EE3-4F92-B3D4-63E55A42B0B5}" type="datetime1">
              <a:rPr lang="de-DE" smtClean="0"/>
              <a:t>04.06.2025</a:t>
            </a:fld>
            <a:endParaRPr lang="de-DE" dirty="0"/>
          </a:p>
        </p:txBody>
      </p:sp>
      <p:pic>
        <p:nvPicPr>
          <p:cNvPr id="9" name="Picture 5" descr="plan">
            <a:extLst>
              <a:ext uri="{FF2B5EF4-FFF2-40B4-BE49-F238E27FC236}">
                <a16:creationId xmlns:a16="http://schemas.microsoft.com/office/drawing/2014/main" id="{0F0271EA-45AE-4643-A3E0-246B15756A0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a:off x="6023590" y="2263721"/>
            <a:ext cx="5739512" cy="3836697"/>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liennummernplatzhalter 3">
            <a:extLst>
              <a:ext uri="{FF2B5EF4-FFF2-40B4-BE49-F238E27FC236}">
                <a16:creationId xmlns:a16="http://schemas.microsoft.com/office/drawing/2014/main" id="{330581E1-B6A4-368A-80BF-53E8FC598900}"/>
              </a:ext>
            </a:extLst>
          </p:cNvPr>
          <p:cNvSpPr>
            <a:spLocks noGrp="1"/>
          </p:cNvSpPr>
          <p:nvPr>
            <p:ph type="sldNum" sz="quarter" idx="12"/>
          </p:nvPr>
        </p:nvSpPr>
        <p:spPr/>
        <p:txBody>
          <a:bodyPr/>
          <a:lstStyle/>
          <a:p>
            <a:fld id="{C28E1489-D732-4896-A53E-DB97F645CDF5}" type="slidenum">
              <a:rPr lang="de-DE" smtClean="0"/>
              <a:t>69</a:t>
            </a:fld>
            <a:endParaRPr lang="de-DE"/>
          </a:p>
        </p:txBody>
      </p:sp>
    </p:spTree>
    <p:extLst>
      <p:ext uri="{BB962C8B-B14F-4D97-AF65-F5344CB8AC3E}">
        <p14:creationId xmlns:p14="http://schemas.microsoft.com/office/powerpoint/2010/main" val="10720497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318497"/>
            <a:ext cx="10685628" cy="695845"/>
          </a:xfrm>
        </p:spPr>
        <p:txBody>
          <a:bodyPr/>
          <a:lstStyle/>
          <a:p>
            <a:r>
              <a:rPr lang="de-DE" dirty="0"/>
              <a:t>Das </a:t>
            </a:r>
            <a:r>
              <a:rPr lang="de-DE" dirty="0" err="1"/>
              <a:t>Karbometer</a:t>
            </a:r>
            <a:endParaRPr lang="de-DE" dirty="0"/>
          </a:p>
        </p:txBody>
      </p:sp>
      <p:sp>
        <p:nvSpPr>
          <p:cNvPr id="3" name="Inhaltsplatzhalter 2"/>
          <p:cNvSpPr>
            <a:spLocks noGrp="1"/>
          </p:cNvSpPr>
          <p:nvPr>
            <p:ph idx="1"/>
          </p:nvPr>
        </p:nvSpPr>
        <p:spPr/>
        <p:txBody>
          <a:bodyPr>
            <a:normAutofit/>
          </a:bodyPr>
          <a:lstStyle/>
          <a:p>
            <a:r>
              <a:rPr lang="de-DE" sz="2600" dirty="0"/>
              <a:t>Zeigt die Welttemperatur an</a:t>
            </a:r>
          </a:p>
          <a:p>
            <a:r>
              <a:rPr lang="de-DE" sz="2600" dirty="0"/>
              <a:t>Ist gleichzeitig Quelle des Einkommens aus schwarzen Fabriken</a:t>
            </a:r>
          </a:p>
          <a:p>
            <a:r>
              <a:rPr lang="de-DE" sz="2600" dirty="0"/>
              <a:t>Farbintervalle kennzeichnen die Änderung der Welttemperatur </a:t>
            </a:r>
          </a:p>
          <a:p>
            <a:r>
              <a:rPr lang="de-DE" sz="2600" dirty="0"/>
              <a:t>Klimaerholung nach jedem Spielzug</a:t>
            </a:r>
          </a:p>
          <a:p>
            <a:pPr lvl="1"/>
            <a:r>
              <a:rPr lang="de-DE" sz="2600" dirty="0"/>
              <a:t>Kohlenstoffsenken: Ozeanen, Landvegetation</a:t>
            </a:r>
          </a:p>
          <a:p>
            <a:pPr lvl="1"/>
            <a:r>
              <a:rPr lang="de-DE" sz="2600" dirty="0"/>
              <a:t>Kohlechips werden auf das </a:t>
            </a:r>
            <a:r>
              <a:rPr lang="de-DE" sz="2600" dirty="0" err="1"/>
              <a:t>Karbometer</a:t>
            </a:r>
            <a:r>
              <a:rPr lang="de-DE" sz="2600" dirty="0"/>
              <a:t> zurückgelegt, je nach Welttemperatur</a:t>
            </a:r>
          </a:p>
        </p:txBody>
      </p:sp>
      <p:sp>
        <p:nvSpPr>
          <p:cNvPr id="6" name="Date Placeholder 3"/>
          <p:cNvSpPr>
            <a:spLocks noGrp="1"/>
          </p:cNvSpPr>
          <p:nvPr>
            <p:ph type="dt" sz="half" idx="10"/>
          </p:nvPr>
        </p:nvSpPr>
        <p:spPr/>
        <p:txBody>
          <a:bodyPr/>
          <a:lstStyle>
            <a:lvl1pPr>
              <a:defRPr sz="1050"/>
            </a:lvl1pPr>
          </a:lstStyle>
          <a:p>
            <a:fld id="{7FB8D1E6-D650-4D12-9901-0B760A578021}" type="datetime1">
              <a:rPr lang="de-DE" smtClean="0"/>
              <a:t>04.06.2025</a:t>
            </a:fld>
            <a:endParaRPr lang="de-DE" dirty="0"/>
          </a:p>
        </p:txBody>
      </p:sp>
      <p:sp>
        <p:nvSpPr>
          <p:cNvPr id="4" name="Foliennummernplatzhalter 3">
            <a:extLst>
              <a:ext uri="{FF2B5EF4-FFF2-40B4-BE49-F238E27FC236}">
                <a16:creationId xmlns:a16="http://schemas.microsoft.com/office/drawing/2014/main" id="{6E06A98F-A821-BB32-6075-9355D6F1954F}"/>
              </a:ext>
            </a:extLst>
          </p:cNvPr>
          <p:cNvSpPr>
            <a:spLocks noGrp="1"/>
          </p:cNvSpPr>
          <p:nvPr>
            <p:ph type="sldNum" sz="quarter" idx="12"/>
          </p:nvPr>
        </p:nvSpPr>
        <p:spPr/>
        <p:txBody>
          <a:bodyPr/>
          <a:lstStyle/>
          <a:p>
            <a:fld id="{C28E1489-D732-4896-A53E-DB97F645CDF5}" type="slidenum">
              <a:rPr lang="de-DE" smtClean="0"/>
              <a:t>70</a:t>
            </a:fld>
            <a:endParaRPr lang="de-DE"/>
          </a:p>
        </p:txBody>
      </p:sp>
    </p:spTree>
    <p:extLst>
      <p:ext uri="{BB962C8B-B14F-4D97-AF65-F5344CB8AC3E}">
        <p14:creationId xmlns:p14="http://schemas.microsoft.com/office/powerpoint/2010/main" val="4230784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941905"/>
            <a:ext cx="10685628" cy="695845"/>
          </a:xfrm>
        </p:spPr>
        <p:txBody>
          <a:bodyPr/>
          <a:lstStyle/>
          <a:p>
            <a:r>
              <a:rPr lang="de-DE" dirty="0"/>
              <a:t>Länderkarten</a:t>
            </a:r>
          </a:p>
        </p:txBody>
      </p:sp>
      <p:sp>
        <p:nvSpPr>
          <p:cNvPr id="3" name="Inhaltsplatzhalter 2"/>
          <p:cNvSpPr>
            <a:spLocks noGrp="1"/>
          </p:cNvSpPr>
          <p:nvPr>
            <p:ph idx="1"/>
          </p:nvPr>
        </p:nvSpPr>
        <p:spPr>
          <a:xfrm>
            <a:off x="723900" y="1749174"/>
            <a:ext cx="6146458" cy="4893172"/>
          </a:xfrm>
        </p:spPr>
        <p:txBody>
          <a:bodyPr>
            <a:normAutofit/>
          </a:bodyPr>
          <a:lstStyle/>
          <a:p>
            <a:r>
              <a:rPr lang="de-DE" sz="2600" dirty="0"/>
              <a:t>Zeigen </a:t>
            </a:r>
            <a:r>
              <a:rPr lang="de-DE" sz="2600" b="1" dirty="0"/>
              <a:t>wirtschaftliches Ziel </a:t>
            </a:r>
            <a:r>
              <a:rPr lang="de-DE" sz="2600" dirty="0"/>
              <a:t>und Sonderregeln (nur bei OPEC, Entwicklungsländern und Ehemaliger Sowjetunion)</a:t>
            </a:r>
          </a:p>
          <a:p>
            <a:r>
              <a:rPr lang="de-DE" sz="2600" dirty="0"/>
              <a:t>Skalen mit den Preisen zum Bau schwarzer oder grüner Fabriken sowie von Schutzsteinen</a:t>
            </a:r>
          </a:p>
          <a:p>
            <a:r>
              <a:rPr lang="de-DE" sz="2600" dirty="0"/>
              <a:t>Preis von Fabriken kann durch Innovation reduziert werden: 7 Chips für zwei „Schritte“</a:t>
            </a:r>
          </a:p>
          <a:p>
            <a:r>
              <a:rPr lang="de-DE" sz="2600" dirty="0"/>
              <a:t>Oberhalb der jeweiligen Skala ist auch die Startausstattung vermerkt</a:t>
            </a:r>
          </a:p>
        </p:txBody>
      </p:sp>
      <p:sp>
        <p:nvSpPr>
          <p:cNvPr id="6" name="Date Placeholder 3"/>
          <p:cNvSpPr>
            <a:spLocks noGrp="1"/>
          </p:cNvSpPr>
          <p:nvPr>
            <p:ph type="dt" sz="half" idx="10"/>
          </p:nvPr>
        </p:nvSpPr>
        <p:spPr/>
        <p:txBody>
          <a:bodyPr/>
          <a:lstStyle>
            <a:lvl1pPr>
              <a:defRPr sz="1050"/>
            </a:lvl1pPr>
          </a:lstStyle>
          <a:p>
            <a:fld id="{B9C318CD-665F-4332-B8F7-63C160D4B4E3}" type="datetime1">
              <a:rPr lang="de-DE" smtClean="0"/>
              <a:t>04.06.2025</a:t>
            </a:fld>
            <a:endParaRPr lang="de-DE" dirty="0"/>
          </a:p>
        </p:txBody>
      </p:sp>
      <p:pic>
        <p:nvPicPr>
          <p:cNvPr id="7" name="Picture 8" descr="devel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188922" y="1686788"/>
            <a:ext cx="4434160" cy="2150568"/>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9" descr="russ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188921" y="4060203"/>
            <a:ext cx="4434161" cy="2150568"/>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Foliennummernplatzhalter 3">
            <a:extLst>
              <a:ext uri="{FF2B5EF4-FFF2-40B4-BE49-F238E27FC236}">
                <a16:creationId xmlns:a16="http://schemas.microsoft.com/office/drawing/2014/main" id="{ADD98106-DD02-44F9-7F19-EBA94F1E74FB}"/>
              </a:ext>
            </a:extLst>
          </p:cNvPr>
          <p:cNvSpPr>
            <a:spLocks noGrp="1"/>
          </p:cNvSpPr>
          <p:nvPr>
            <p:ph type="sldNum" sz="quarter" idx="12"/>
          </p:nvPr>
        </p:nvSpPr>
        <p:spPr/>
        <p:txBody>
          <a:bodyPr/>
          <a:lstStyle/>
          <a:p>
            <a:fld id="{C28E1489-D732-4896-A53E-DB97F645CDF5}" type="slidenum">
              <a:rPr lang="de-DE" smtClean="0"/>
              <a:t>71</a:t>
            </a:fld>
            <a:endParaRPr lang="de-DE"/>
          </a:p>
        </p:txBody>
      </p:sp>
    </p:spTree>
    <p:extLst>
      <p:ext uri="{BB962C8B-B14F-4D97-AF65-F5344CB8AC3E}">
        <p14:creationId xmlns:p14="http://schemas.microsoft.com/office/powerpoint/2010/main" val="20899246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37403" y="1235892"/>
            <a:ext cx="10685628" cy="695845"/>
          </a:xfrm>
        </p:spPr>
        <p:txBody>
          <a:bodyPr/>
          <a:lstStyle/>
          <a:p>
            <a:r>
              <a:rPr lang="de-DE" dirty="0"/>
              <a:t>Fabriken &amp; Schutzsteine</a:t>
            </a:r>
          </a:p>
        </p:txBody>
      </p:sp>
      <p:sp>
        <p:nvSpPr>
          <p:cNvPr id="3" name="Inhaltsplatzhalter 2"/>
          <p:cNvSpPr>
            <a:spLocks noGrp="1"/>
          </p:cNvSpPr>
          <p:nvPr>
            <p:ph idx="1"/>
          </p:nvPr>
        </p:nvSpPr>
        <p:spPr>
          <a:xfrm>
            <a:off x="774093" y="2176846"/>
            <a:ext cx="10548938" cy="4893172"/>
          </a:xfrm>
        </p:spPr>
        <p:txBody>
          <a:bodyPr>
            <a:normAutofit/>
          </a:bodyPr>
          <a:lstStyle/>
          <a:p>
            <a:r>
              <a:rPr lang="de-DE" sz="2600" dirty="0"/>
              <a:t>Fabriken generieren Einkommen: 2 Chips pro Spielrunde und Fabrik</a:t>
            </a:r>
          </a:p>
          <a:p>
            <a:r>
              <a:rPr lang="de-DE" sz="2600" dirty="0"/>
              <a:t>Schwarze Fabriken haben Einfluss auf das Klima</a:t>
            </a:r>
          </a:p>
          <a:p>
            <a:r>
              <a:rPr lang="de-DE" sz="2600" dirty="0"/>
              <a:t>Einkommen aus grünen Fabriken wird dem Vorrat entnommen</a:t>
            </a:r>
          </a:p>
          <a:p>
            <a:r>
              <a:rPr lang="de-DE" sz="2600" dirty="0"/>
              <a:t>Schutzsteine verringern Klimaschäden: Je Schutzstein ein Chip weniger</a:t>
            </a:r>
          </a:p>
        </p:txBody>
      </p:sp>
      <p:sp>
        <p:nvSpPr>
          <p:cNvPr id="6" name="Date Placeholder 3"/>
          <p:cNvSpPr>
            <a:spLocks noGrp="1"/>
          </p:cNvSpPr>
          <p:nvPr>
            <p:ph type="dt" sz="half" idx="10"/>
          </p:nvPr>
        </p:nvSpPr>
        <p:spPr/>
        <p:txBody>
          <a:bodyPr/>
          <a:lstStyle>
            <a:lvl1pPr>
              <a:defRPr sz="1050"/>
            </a:lvl1pPr>
          </a:lstStyle>
          <a:p>
            <a:fld id="{A7FA1EE0-B252-4E3E-A9D5-517065F4E791}" type="datetime1">
              <a:rPr lang="de-DE" smtClean="0"/>
              <a:t>04.06.2025</a:t>
            </a:fld>
            <a:endParaRPr lang="de-DE" dirty="0"/>
          </a:p>
        </p:txBody>
      </p:sp>
      <p:pic>
        <p:nvPicPr>
          <p:cNvPr id="10" name="Picture 7" descr="bf">
            <a:extLst>
              <a:ext uri="{FF2B5EF4-FFF2-40B4-BE49-F238E27FC236}">
                <a16:creationId xmlns:a16="http://schemas.microsoft.com/office/drawing/2014/main" id="{A81D5C5C-FDDD-4142-B969-579824F55E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a:off x="2742684" y="4482282"/>
            <a:ext cx="1968718" cy="1874068"/>
          </a:xfrm>
          <a:prstGeom prst="rect">
            <a:avLst/>
          </a:prstGeom>
        </p:spPr>
      </p:pic>
      <p:pic>
        <p:nvPicPr>
          <p:cNvPr id="11" name="Picture 8" descr="greenfact">
            <a:extLst>
              <a:ext uri="{FF2B5EF4-FFF2-40B4-BE49-F238E27FC236}">
                <a16:creationId xmlns:a16="http://schemas.microsoft.com/office/drawing/2014/main" id="{D4D9FDF1-96EF-4B42-90BB-CE5767F4D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862" y="4611053"/>
            <a:ext cx="2419817" cy="1745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descr="protec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4139" y="4732492"/>
            <a:ext cx="1655763"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liennummernplatzhalter 3">
            <a:extLst>
              <a:ext uri="{FF2B5EF4-FFF2-40B4-BE49-F238E27FC236}">
                <a16:creationId xmlns:a16="http://schemas.microsoft.com/office/drawing/2014/main" id="{3E2ABF8E-AC6B-F03C-4132-4C0571195900}"/>
              </a:ext>
            </a:extLst>
          </p:cNvPr>
          <p:cNvSpPr>
            <a:spLocks noGrp="1"/>
          </p:cNvSpPr>
          <p:nvPr>
            <p:ph type="sldNum" sz="quarter" idx="12"/>
          </p:nvPr>
        </p:nvSpPr>
        <p:spPr/>
        <p:txBody>
          <a:bodyPr/>
          <a:lstStyle/>
          <a:p>
            <a:fld id="{C28E1489-D732-4896-A53E-DB97F645CDF5}" type="slidenum">
              <a:rPr lang="de-DE" smtClean="0"/>
              <a:t>72</a:t>
            </a:fld>
            <a:endParaRPr lang="de-DE"/>
          </a:p>
        </p:txBody>
      </p:sp>
    </p:spTree>
    <p:extLst>
      <p:ext uri="{BB962C8B-B14F-4D97-AF65-F5344CB8AC3E}">
        <p14:creationId xmlns:p14="http://schemas.microsoft.com/office/powerpoint/2010/main" val="10759488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086104"/>
            <a:ext cx="10685628" cy="695845"/>
          </a:xfrm>
        </p:spPr>
        <p:txBody>
          <a:bodyPr/>
          <a:lstStyle/>
          <a:p>
            <a:r>
              <a:rPr lang="de-DE" dirty="0"/>
              <a:t>Treibhauskarten</a:t>
            </a:r>
          </a:p>
        </p:txBody>
      </p:sp>
      <p:sp>
        <p:nvSpPr>
          <p:cNvPr id="3" name="Inhaltsplatzhalter 2"/>
          <p:cNvSpPr>
            <a:spLocks noGrp="1"/>
          </p:cNvSpPr>
          <p:nvPr>
            <p:ph idx="1"/>
          </p:nvPr>
        </p:nvSpPr>
        <p:spPr>
          <a:xfrm>
            <a:off x="723900" y="1749174"/>
            <a:ext cx="10548938" cy="4893172"/>
          </a:xfrm>
        </p:spPr>
        <p:txBody>
          <a:bodyPr>
            <a:normAutofit/>
          </a:bodyPr>
          <a:lstStyle/>
          <a:p>
            <a:r>
              <a:rPr lang="de-DE" sz="2600" dirty="0"/>
              <a:t>Treibhauskarten verursachen Schäden bei den Spielern</a:t>
            </a:r>
          </a:p>
          <a:p>
            <a:r>
              <a:rPr lang="de-DE" sz="2600" dirty="0"/>
              <a:t>Wahrscheinlichkeit und Höhe des Schadens ändern sich mit der Welttemperatur</a:t>
            </a:r>
          </a:p>
          <a:p>
            <a:r>
              <a:rPr lang="de-DE" sz="2600" dirty="0"/>
              <a:t>Schutzschirme verringern die Schäden</a:t>
            </a:r>
          </a:p>
        </p:txBody>
      </p:sp>
      <p:sp>
        <p:nvSpPr>
          <p:cNvPr id="6" name="Date Placeholder 3"/>
          <p:cNvSpPr>
            <a:spLocks noGrp="1"/>
          </p:cNvSpPr>
          <p:nvPr>
            <p:ph type="dt" sz="half" idx="10"/>
          </p:nvPr>
        </p:nvSpPr>
        <p:spPr/>
        <p:txBody>
          <a:bodyPr/>
          <a:lstStyle>
            <a:lvl1pPr>
              <a:defRPr sz="1050"/>
            </a:lvl1pPr>
          </a:lstStyle>
          <a:p>
            <a:fld id="{093C7B1C-DD3C-45D7-8101-956D15969601}" type="datetime1">
              <a:rPr lang="de-DE" smtClean="0"/>
              <a:t>04.06.2025</a:t>
            </a:fld>
            <a:endParaRPr lang="de-DE" dirty="0"/>
          </a:p>
        </p:txBody>
      </p:sp>
      <p:pic>
        <p:nvPicPr>
          <p:cNvPr id="9" name="Picture 15" descr="hitzewel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691907" y="3651411"/>
            <a:ext cx="4254976" cy="2613292"/>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11" descr="tropenstu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6714" y="3651411"/>
            <a:ext cx="4254976" cy="261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liennummernplatzhalter 3">
            <a:extLst>
              <a:ext uri="{FF2B5EF4-FFF2-40B4-BE49-F238E27FC236}">
                <a16:creationId xmlns:a16="http://schemas.microsoft.com/office/drawing/2014/main" id="{1D37D3FE-BBE6-3235-4B68-3001D554CED7}"/>
              </a:ext>
            </a:extLst>
          </p:cNvPr>
          <p:cNvSpPr>
            <a:spLocks noGrp="1"/>
          </p:cNvSpPr>
          <p:nvPr>
            <p:ph type="sldNum" sz="quarter" idx="12"/>
          </p:nvPr>
        </p:nvSpPr>
        <p:spPr/>
        <p:txBody>
          <a:bodyPr/>
          <a:lstStyle/>
          <a:p>
            <a:fld id="{C28E1489-D732-4896-A53E-DB97F645CDF5}" type="slidenum">
              <a:rPr lang="de-DE" smtClean="0"/>
              <a:t>73</a:t>
            </a:fld>
            <a:endParaRPr lang="de-DE"/>
          </a:p>
        </p:txBody>
      </p:sp>
    </p:spTree>
    <p:extLst>
      <p:ext uri="{BB962C8B-B14F-4D97-AF65-F5344CB8AC3E}">
        <p14:creationId xmlns:p14="http://schemas.microsoft.com/office/powerpoint/2010/main" val="23224371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0" y="1408400"/>
            <a:ext cx="10685628" cy="695845"/>
          </a:xfrm>
        </p:spPr>
        <p:txBody>
          <a:bodyPr/>
          <a:lstStyle/>
          <a:p>
            <a:r>
              <a:rPr lang="de-DE" dirty="0"/>
              <a:t>Zielkarten</a:t>
            </a:r>
          </a:p>
        </p:txBody>
      </p:sp>
      <p:sp>
        <p:nvSpPr>
          <p:cNvPr id="3" name="Inhaltsplatzhalter 2"/>
          <p:cNvSpPr>
            <a:spLocks noGrp="1"/>
          </p:cNvSpPr>
          <p:nvPr>
            <p:ph idx="1"/>
          </p:nvPr>
        </p:nvSpPr>
        <p:spPr>
          <a:xfrm>
            <a:off x="723900" y="2147278"/>
            <a:ext cx="10548938" cy="4893172"/>
          </a:xfrm>
        </p:spPr>
        <p:txBody>
          <a:bodyPr>
            <a:normAutofit/>
          </a:bodyPr>
          <a:lstStyle/>
          <a:p>
            <a:r>
              <a:rPr lang="de-DE" dirty="0"/>
              <a:t>Eines von zwei </a:t>
            </a:r>
            <a:r>
              <a:rPr lang="de-DE" b="1" dirty="0"/>
              <a:t>politischen Zielen </a:t>
            </a:r>
            <a:r>
              <a:rPr lang="de-DE" dirty="0"/>
              <a:t>muss erreicht werden</a:t>
            </a:r>
          </a:p>
          <a:p>
            <a:endParaRPr lang="de-DE" dirty="0"/>
          </a:p>
          <a:p>
            <a:endParaRPr lang="de-DE" dirty="0"/>
          </a:p>
          <a:p>
            <a:endParaRPr lang="de-DE" dirty="0"/>
          </a:p>
          <a:p>
            <a:endParaRPr lang="de-DE" dirty="0"/>
          </a:p>
          <a:p>
            <a:pPr marL="0" indent="0">
              <a:buNone/>
            </a:pPr>
            <a:endParaRPr lang="de-DE" dirty="0"/>
          </a:p>
          <a:p>
            <a:pPr marL="0" indent="0">
              <a:buNone/>
            </a:pPr>
            <a:endParaRPr lang="de-DE" dirty="0"/>
          </a:p>
          <a:p>
            <a:r>
              <a:rPr lang="de-DE" dirty="0"/>
              <a:t>Alle Spieler verlieren, wenn die Temperatur über einen bestimmten Wert ansteigt</a:t>
            </a:r>
          </a:p>
        </p:txBody>
      </p:sp>
      <p:sp>
        <p:nvSpPr>
          <p:cNvPr id="6" name="Date Placeholder 3"/>
          <p:cNvSpPr>
            <a:spLocks noGrp="1"/>
          </p:cNvSpPr>
          <p:nvPr>
            <p:ph type="dt" sz="half" idx="10"/>
          </p:nvPr>
        </p:nvSpPr>
        <p:spPr/>
        <p:txBody>
          <a:bodyPr/>
          <a:lstStyle>
            <a:lvl1pPr>
              <a:defRPr sz="1050"/>
            </a:lvl1pPr>
          </a:lstStyle>
          <a:p>
            <a:fld id="{E6901227-C7CB-49A9-82C7-DB7B85424E93}" type="datetime1">
              <a:rPr lang="de-DE" smtClean="0"/>
              <a:t>04.06.2025</a:t>
            </a:fld>
            <a:endParaRPr lang="de-DE" dirty="0"/>
          </a:p>
        </p:txBody>
      </p:sp>
      <p:pic>
        <p:nvPicPr>
          <p:cNvPr id="9" name="Picture 6" descr="climascept">
            <a:extLst>
              <a:ext uri="{FF2B5EF4-FFF2-40B4-BE49-F238E27FC236}">
                <a16:creationId xmlns:a16="http://schemas.microsoft.com/office/drawing/2014/main" id="{97E4017B-1264-4DB9-94B4-EE1907B26B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450" y="2778522"/>
            <a:ext cx="2206777" cy="2755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econgrowth">
            <a:extLst>
              <a:ext uri="{FF2B5EF4-FFF2-40B4-BE49-F238E27FC236}">
                <a16:creationId xmlns:a16="http://schemas.microsoft.com/office/drawing/2014/main" id="{DC3CC331-8167-4178-B481-841AF3E8B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8885" y="2778522"/>
            <a:ext cx="2206777" cy="27555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environ">
            <a:extLst>
              <a:ext uri="{FF2B5EF4-FFF2-40B4-BE49-F238E27FC236}">
                <a16:creationId xmlns:a16="http://schemas.microsoft.com/office/drawing/2014/main" id="{69DCADFE-A177-4B4A-909A-D5E0F90970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687" y="2778523"/>
            <a:ext cx="2187969" cy="275550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oilindustry">
            <a:extLst>
              <a:ext uri="{FF2B5EF4-FFF2-40B4-BE49-F238E27FC236}">
                <a16:creationId xmlns:a16="http://schemas.microsoft.com/office/drawing/2014/main" id="{AAA4F1FE-0F75-4AF8-9AC2-A901757AA8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6714" y="2778522"/>
            <a:ext cx="2175607" cy="2755509"/>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a:extLst>
              <a:ext uri="{FF2B5EF4-FFF2-40B4-BE49-F238E27FC236}">
                <a16:creationId xmlns:a16="http://schemas.microsoft.com/office/drawing/2014/main" id="{013018C2-883A-1D8C-D374-D1F5B0AC85D9}"/>
              </a:ext>
            </a:extLst>
          </p:cNvPr>
          <p:cNvSpPr>
            <a:spLocks noGrp="1"/>
          </p:cNvSpPr>
          <p:nvPr>
            <p:ph type="sldNum" sz="quarter" idx="12"/>
          </p:nvPr>
        </p:nvSpPr>
        <p:spPr/>
        <p:txBody>
          <a:bodyPr/>
          <a:lstStyle/>
          <a:p>
            <a:fld id="{C28E1489-D732-4896-A53E-DB97F645CDF5}" type="slidenum">
              <a:rPr lang="de-DE" smtClean="0"/>
              <a:t>74</a:t>
            </a:fld>
            <a:endParaRPr lang="de-DE"/>
          </a:p>
        </p:txBody>
      </p:sp>
    </p:spTree>
    <p:extLst>
      <p:ext uri="{BB962C8B-B14F-4D97-AF65-F5344CB8AC3E}">
        <p14:creationId xmlns:p14="http://schemas.microsoft.com/office/powerpoint/2010/main" val="29564479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0905" y="1163702"/>
            <a:ext cx="10685628" cy="695845"/>
          </a:xfrm>
        </p:spPr>
        <p:txBody>
          <a:bodyPr/>
          <a:lstStyle/>
          <a:p>
            <a:r>
              <a:rPr lang="de-DE" dirty="0"/>
              <a:t>Bildquellen</a:t>
            </a:r>
          </a:p>
        </p:txBody>
      </p:sp>
      <p:sp>
        <p:nvSpPr>
          <p:cNvPr id="3" name="Inhaltsplatzhalter 2"/>
          <p:cNvSpPr>
            <a:spLocks noGrp="1"/>
          </p:cNvSpPr>
          <p:nvPr>
            <p:ph idx="1"/>
          </p:nvPr>
        </p:nvSpPr>
        <p:spPr>
          <a:xfrm>
            <a:off x="635919" y="1764599"/>
            <a:ext cx="10515600" cy="5060310"/>
          </a:xfrm>
        </p:spPr>
        <p:txBody>
          <a:bodyPr>
            <a:normAutofit fontScale="25000" lnSpcReduction="20000"/>
          </a:bodyPr>
          <a:lstStyle/>
          <a:p>
            <a:r>
              <a:rPr lang="de-DE" dirty="0">
                <a:hlinkClick r:id="rId2"/>
              </a:rPr>
              <a:t>https://www.diplomatic-council.org/node/296</a:t>
            </a:r>
          </a:p>
          <a:p>
            <a:r>
              <a:rPr lang="de-DE" dirty="0">
                <a:hlinkClick r:id="rId2"/>
              </a:rPr>
              <a:t>https://www.renn-netzwerk.de/west/detail/news/deutsche-nachhaltigkeitsstrategie-dialogfassung-2020</a:t>
            </a:r>
          </a:p>
          <a:p>
            <a:r>
              <a:rPr lang="de-DE" dirty="0">
                <a:hlinkClick r:id="rId2"/>
              </a:rPr>
              <a:t>https://knowhow.distrelec.com/transportation/europes-most-sustainable-transport-capital/</a:t>
            </a:r>
          </a:p>
          <a:p>
            <a:r>
              <a:rPr lang="de-DE" dirty="0">
                <a:hlinkClick r:id="rId2"/>
              </a:rPr>
              <a:t>deutsche-nachhaltigkeitsstrategie-2021-kurzfassung-bf-download-bpa-data</a:t>
            </a:r>
          </a:p>
          <a:p>
            <a:r>
              <a:rPr lang="de-DE" dirty="0">
                <a:hlinkClick r:id="rId2"/>
              </a:rPr>
              <a:t>https://www.google.com/search?sca_esv=569458463&amp;q=sdg+un&amp;tbm=isch&amp;source=lnms&amp;sa=X&amp;ved=2ahUKEwi3-t2m98-BAxXcVPEDHb4NA8IQ0pQJegQIBxAB&amp;biw=1366&amp;bih=639&amp;dpr=1#imgrc=OcKAbjwI7mZqwM</a:t>
            </a:r>
            <a:endParaRPr lang="de-DE" dirty="0"/>
          </a:p>
          <a:p>
            <a:r>
              <a:rPr lang="de-DE" dirty="0">
                <a:hlinkClick r:id="rId3"/>
              </a:rPr>
              <a:t>https://www.bmz.de/de/agenda-2030/sdg-13</a:t>
            </a:r>
            <a:endParaRPr lang="de-DE" dirty="0"/>
          </a:p>
          <a:p>
            <a:r>
              <a:rPr lang="de-DE" dirty="0"/>
              <a:t>https://www.goodnewsfinland.com/en/articles/five-from-finland/2021/energy-efficiency-in-buildings/</a:t>
            </a:r>
          </a:p>
          <a:p>
            <a:r>
              <a:rPr lang="de-DE" dirty="0">
                <a:hlinkClick r:id="rId4"/>
              </a:rPr>
              <a:t>https://www.bmz.de/resource/blob/86222/01b-sdg-13-unterziele.pdf</a:t>
            </a:r>
            <a:endParaRPr lang="de-DE" dirty="0"/>
          </a:p>
          <a:p>
            <a:r>
              <a:rPr lang="de-DE" dirty="0">
                <a:hlinkClick r:id="rId5"/>
              </a:rPr>
              <a:t>https://unric.org/en/</a:t>
            </a:r>
            <a:endParaRPr lang="de-DE" dirty="0"/>
          </a:p>
          <a:p>
            <a:r>
              <a:rPr lang="de-DE" dirty="0">
                <a:hlinkClick r:id="rId6"/>
              </a:rPr>
              <a:t>https://consult.environment-agency.gov.uk/east-midlands/lowdham/</a:t>
            </a:r>
            <a:endParaRPr lang="de-DE" dirty="0"/>
          </a:p>
          <a:p>
            <a:r>
              <a:rPr lang="de-DE" dirty="0">
                <a:hlinkClick r:id="rId7"/>
              </a:rPr>
              <a:t>https://www.citiestobe.com/cities-leading-the-fight-against-climate-change/</a:t>
            </a:r>
            <a:endParaRPr lang="de-DE" dirty="0"/>
          </a:p>
          <a:p>
            <a:r>
              <a:rPr lang="de-DE" dirty="0"/>
              <a:t>https://de.wikipedia.org/wiki/Ziele_f%C3%BCr_nachhaltige_Entwicklung</a:t>
            </a:r>
          </a:p>
          <a:p>
            <a:r>
              <a:rPr lang="de-DE" dirty="0">
                <a:hlinkClick r:id="rId8"/>
              </a:rPr>
              <a:t>https://japantoday.com/category/features/lifestyle/japanese-red-cross-society-helps-tohoku-rebuild</a:t>
            </a:r>
            <a:endParaRPr lang="de-DE" dirty="0"/>
          </a:p>
          <a:p>
            <a:r>
              <a:rPr lang="de-DE" dirty="0"/>
              <a:t>https://www.climate-game.net/keep-cool-brettspiel/</a:t>
            </a:r>
          </a:p>
          <a:p>
            <a:r>
              <a:rPr lang="de-DE" dirty="0">
                <a:hlinkClick r:id="rId9"/>
              </a:rPr>
              <a:t>https://context.capp.ca/infographics/2021/what-is-carbon-capture-utilization-and-storage-ccus/</a:t>
            </a:r>
            <a:endParaRPr lang="de-DE" dirty="0"/>
          </a:p>
          <a:p>
            <a:r>
              <a:rPr lang="de-DE" dirty="0">
                <a:hlinkClick r:id="rId10"/>
              </a:rPr>
              <a:t>https://www.waldwissen.net/de/waldwirtschaft/schadensmanagement/waldbrand/waldbauliche-waldbrandvorbeugung</a:t>
            </a:r>
            <a:endParaRPr lang="de-DE" dirty="0"/>
          </a:p>
          <a:p>
            <a:r>
              <a:rPr lang="de-DE" dirty="0"/>
              <a:t>https://stock.adobe.com/de/images/strichmannchen-kommunizieren-mit-sprechblasen/136425289</a:t>
            </a:r>
          </a:p>
          <a:p>
            <a:r>
              <a:rPr lang="de-DE" dirty="0">
                <a:hlinkClick r:id="rId11"/>
              </a:rPr>
              <a:t>https://www.duda.news/wissen/braunkohle-abbau-wie-warum-proteste/</a:t>
            </a:r>
            <a:endParaRPr lang="de-DE" dirty="0"/>
          </a:p>
          <a:p>
            <a:r>
              <a:rPr lang="de-DE" dirty="0">
                <a:hlinkClick r:id="rId12"/>
              </a:rPr>
              <a:t>https://www.oekom.de/beitrag/eine-erde-wie-wir-sie-nicht-kennen-wollen-351</a:t>
            </a:r>
            <a:endParaRPr lang="de-DE" dirty="0"/>
          </a:p>
          <a:p>
            <a:r>
              <a:rPr lang="de-DE" dirty="0">
                <a:hlinkClick r:id="rId13"/>
              </a:rPr>
              <a:t>https://www.br.de/nachrichten/deutschland-welt/44-grad-extreme-hitze-im-sueden-spaniens,Tjd1jy0</a:t>
            </a:r>
            <a:endParaRPr lang="de-DE" dirty="0"/>
          </a:p>
          <a:p>
            <a:r>
              <a:rPr lang="de-DE" dirty="0">
                <a:hlinkClick r:id="rId14"/>
              </a:rPr>
              <a:t>https://www.op-marburg.de/beruf-und-bildung/regional/die-flutkatastrophe-2021-im-ahrtal-YUPEYBD3K7EPOL4AMJW2T7Q6SA.html</a:t>
            </a:r>
            <a:endParaRPr lang="de-DE" dirty="0"/>
          </a:p>
          <a:p>
            <a:r>
              <a:rPr lang="de-DE" dirty="0">
                <a:hlinkClick r:id="rId15"/>
              </a:rPr>
              <a:t>https://www.plantcelltechnology.com/blog/good-agricultural-practices-gap-definition-and-importance/</a:t>
            </a:r>
            <a:endParaRPr lang="de-DE" dirty="0"/>
          </a:p>
          <a:p>
            <a:r>
              <a:rPr lang="de-DE" dirty="0">
                <a:hlinkClick r:id="rId16"/>
              </a:rPr>
              <a:t>https://www.faz.net/aktuell/wirtschaft/wohnen/nimbys-protestieren-immer-haeufiger-nur-aus-eigennutz-16599174.html</a:t>
            </a:r>
            <a:endParaRPr lang="de-DE" dirty="0"/>
          </a:p>
          <a:p>
            <a:r>
              <a:rPr lang="de-DE" dirty="0"/>
              <a:t>https://www.climate-game.net/keep-cool-brettspiel/</a:t>
            </a:r>
          </a:p>
          <a:p>
            <a:r>
              <a:rPr lang="de-DE" dirty="0">
                <a:hlinkClick r:id="rId17"/>
              </a:rPr>
              <a:t>https://www.wir-leben-nachhaltig.at/aktuell/sdg-13-massnahmen-zum-klimaschutz/</a:t>
            </a:r>
            <a:endParaRPr lang="de-DE" dirty="0"/>
          </a:p>
          <a:p>
            <a:r>
              <a:rPr lang="de-DE" dirty="0">
                <a:hlinkClick r:id="rId18"/>
              </a:rPr>
              <a:t>https://www.hollandlandofwater.com/de/deltawerken/</a:t>
            </a:r>
            <a:endParaRPr lang="de-DE" dirty="0"/>
          </a:p>
          <a:p>
            <a:r>
              <a:rPr lang="de-DE" dirty="0">
                <a:hlinkClick r:id="rId19"/>
              </a:rPr>
              <a:t>https://www.washingtonpost.com/climate-solutions/2022/04/21/climate-change-policy-examples-list/</a:t>
            </a:r>
            <a:endParaRPr lang="de-DE" dirty="0"/>
          </a:p>
          <a:p>
            <a:r>
              <a:rPr lang="de-DE" dirty="0"/>
              <a:t>https://www.ecolandscaping.org/01/developing-healthy-landscapes/climate-change/gardening-healthy-soil-carbon-sequestration/</a:t>
            </a:r>
          </a:p>
          <a:p>
            <a:r>
              <a:rPr lang="de-DE" dirty="0"/>
              <a:t>sustainabilitycommunity.springernature.com/</a:t>
            </a:r>
            <a:r>
              <a:rPr lang="de-DE" dirty="0" err="1"/>
              <a:t>users</a:t>
            </a:r>
            <a:r>
              <a:rPr lang="de-DE" dirty="0"/>
              <a:t>/</a:t>
            </a:r>
            <a:r>
              <a:rPr lang="de-DE" dirty="0" err="1"/>
              <a:t>sign_in</a:t>
            </a:r>
            <a:endParaRPr lang="de-DE" dirty="0"/>
          </a:p>
          <a:p>
            <a:r>
              <a:rPr lang="de-DE" dirty="0">
                <a:hlinkClick r:id="rId20"/>
              </a:rPr>
              <a:t>https://web.de/magazine/wissen/klima/klimabildung-erwachsene-38431876</a:t>
            </a:r>
            <a:endParaRPr lang="de-DE" dirty="0"/>
          </a:p>
          <a:p>
            <a:r>
              <a:rPr lang="de-DE" dirty="0">
                <a:hlinkClick r:id="rId21"/>
              </a:rPr>
              <a:t>https://www.aa.com.tr/en/environment/island-nations-experiencing-climate-change-firsthand-/1800607</a:t>
            </a:r>
            <a:endParaRPr lang="de-DE" dirty="0"/>
          </a:p>
          <a:p>
            <a:r>
              <a:rPr lang="de-DE" dirty="0"/>
              <a:t>https://en.wikipedia.org/wiki/File:Green_Climate_Fund.svg</a:t>
            </a:r>
          </a:p>
          <a:p>
            <a:r>
              <a:rPr lang="de-DE" dirty="0">
                <a:hlinkClick r:id="rId22"/>
              </a:rPr>
              <a:t>https://climatewise.org/press-room/news/adaptation-and-mitigation-two-halves-of-the-solution/</a:t>
            </a:r>
            <a:endParaRPr lang="de-DE" dirty="0"/>
          </a:p>
          <a:p>
            <a:r>
              <a:rPr lang="de-DE" dirty="0">
                <a:hlinkClick r:id="rId23"/>
              </a:rPr>
              <a:t>https://www.dekra.de/de/infrarot-thermografie-und-thermische-simulationen/</a:t>
            </a:r>
            <a:endParaRPr lang="de-DE" dirty="0"/>
          </a:p>
          <a:p>
            <a:r>
              <a:rPr lang="de-DE" dirty="0">
                <a:hlinkClick r:id="rId24"/>
              </a:rPr>
              <a:t>https://www.geo.de/natur/nachhaltigkeit/19353-rtkl-teufelskreis-wie-klimaanlagen-das-klima-aufheizen</a:t>
            </a:r>
            <a:endParaRPr lang="de-DE" dirty="0"/>
          </a:p>
          <a:p>
            <a:r>
              <a:rPr lang="de-DE" dirty="0"/>
              <a:t>https://www.green.earth/blog/the-top-10-green-cities-in-the-world</a:t>
            </a:r>
          </a:p>
          <a:p>
            <a:r>
              <a:rPr lang="de-DE" dirty="0"/>
              <a:t>https://www.spektrum.de/kolumne/die-uebertriebene-hoffnung-namens-aufforstung/1680194</a:t>
            </a:r>
          </a:p>
          <a:p>
            <a:endParaRPr lang="de-DE" dirty="0"/>
          </a:p>
          <a:p>
            <a:endParaRPr lang="de-DE" dirty="0"/>
          </a:p>
          <a:p>
            <a:endParaRPr lang="de-DE" dirty="0"/>
          </a:p>
        </p:txBody>
      </p:sp>
      <p:sp>
        <p:nvSpPr>
          <p:cNvPr id="6" name="Date Placeholder 3"/>
          <p:cNvSpPr>
            <a:spLocks noGrp="1"/>
          </p:cNvSpPr>
          <p:nvPr>
            <p:ph type="dt" sz="half" idx="10"/>
          </p:nvPr>
        </p:nvSpPr>
        <p:spPr/>
        <p:txBody>
          <a:bodyPr/>
          <a:lstStyle>
            <a:lvl1pPr>
              <a:defRPr sz="1050"/>
            </a:lvl1pPr>
          </a:lstStyle>
          <a:p>
            <a:fld id="{B2878F99-B5C8-477B-AEEC-10C1CFDD0A26}" type="datetime1">
              <a:rPr lang="de-DE" smtClean="0"/>
              <a:t>04.06.2025</a:t>
            </a:fld>
            <a:endParaRPr lang="de-DE" dirty="0"/>
          </a:p>
        </p:txBody>
      </p:sp>
      <p:sp>
        <p:nvSpPr>
          <p:cNvPr id="4" name="Foliennummernplatzhalter 3">
            <a:extLst>
              <a:ext uri="{FF2B5EF4-FFF2-40B4-BE49-F238E27FC236}">
                <a16:creationId xmlns:a16="http://schemas.microsoft.com/office/drawing/2014/main" id="{F4B6EF79-41E0-0E48-9D25-6B32C9F448B4}"/>
              </a:ext>
            </a:extLst>
          </p:cNvPr>
          <p:cNvSpPr>
            <a:spLocks noGrp="1"/>
          </p:cNvSpPr>
          <p:nvPr>
            <p:ph type="sldNum" sz="quarter" idx="12"/>
          </p:nvPr>
        </p:nvSpPr>
        <p:spPr/>
        <p:txBody>
          <a:bodyPr/>
          <a:lstStyle/>
          <a:p>
            <a:fld id="{C28E1489-D732-4896-A53E-DB97F645CDF5}" type="slidenum">
              <a:rPr lang="de-DE" smtClean="0"/>
              <a:t>75</a:t>
            </a:fld>
            <a:endParaRPr lang="de-DE"/>
          </a:p>
        </p:txBody>
      </p:sp>
    </p:spTree>
    <p:extLst>
      <p:ext uri="{BB962C8B-B14F-4D97-AF65-F5344CB8AC3E}">
        <p14:creationId xmlns:p14="http://schemas.microsoft.com/office/powerpoint/2010/main" val="3048896540"/>
      </p:ext>
    </p:extLst>
  </p:cSld>
  <p:clrMapOvr>
    <a:masterClrMapping/>
  </p:clrMapOvr>
</p:sld>
</file>

<file path=ppt/theme/theme1.xml><?xml version="1.0" encoding="utf-8"?>
<a:theme xmlns:a="http://schemas.openxmlformats.org/drawingml/2006/main" name="Design1">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1" id="{CEF6D136-5599-4869-9BBB-59568D28D54E}" vid="{9F13973C-84A9-4DAF-AC67-14871C0AF405}"/>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Design1</Template>
  <TotalTime>0</TotalTime>
  <Words>4028</Words>
  <Application>Microsoft Office PowerPoint</Application>
  <PresentationFormat>Breitbild</PresentationFormat>
  <Paragraphs>659</Paragraphs>
  <Slides>75</Slides>
  <Notes>19</Notes>
  <HiddenSlides>2</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75</vt:i4>
      </vt:variant>
    </vt:vector>
  </HeadingPairs>
  <TitlesOfParts>
    <vt:vector size="79" baseType="lpstr">
      <vt:lpstr>Arial</vt:lpstr>
      <vt:lpstr>Calibri</vt:lpstr>
      <vt:lpstr>Calibri Light</vt:lpstr>
      <vt:lpstr>Design1</vt:lpstr>
      <vt:lpstr>Grundlagen zu Klimawandel und Klimawandelanpassung</vt:lpstr>
      <vt:lpstr>PowerPoint-Präsentation</vt:lpstr>
      <vt:lpstr>PowerPoint-Präsentation</vt:lpstr>
      <vt:lpstr>PowerPoint-Präsentation</vt:lpstr>
      <vt:lpstr>Über mich</vt:lpstr>
      <vt:lpstr>Über mich</vt:lpstr>
      <vt:lpstr>Über mich</vt:lpstr>
      <vt:lpstr>Kurze Vorstellungsrunde</vt:lpstr>
      <vt:lpstr>Lernziele und Zeitplan</vt:lpstr>
      <vt:lpstr>Die globalen Nachhaltigkeitsziele (SDGs): Fragen</vt:lpstr>
      <vt:lpstr>Die globalen Nachhaltigkeitsziele (SDGs): Hintergrund</vt:lpstr>
      <vt:lpstr>Die globalen Nachhaltigkeitsziele (SDGs): Hintergrund</vt:lpstr>
      <vt:lpstr>Die globalen Nachhaltigkeitsziele (SDGs): Fakten</vt:lpstr>
      <vt:lpstr>PowerPoint-Präsentation</vt:lpstr>
      <vt:lpstr>SDG 1: Keine Armut</vt:lpstr>
      <vt:lpstr>SDG 2: Kein Hunger</vt:lpstr>
      <vt:lpstr>SDG 3: Gesundheit und Wohlergehen</vt:lpstr>
      <vt:lpstr>SDG 4: Hochwertige Bildung</vt:lpstr>
      <vt:lpstr>SDG 5: Geschlechter-Gleichheit</vt:lpstr>
      <vt:lpstr>SDG 6: Sauberes Wasser und Sanitär-Einrichtungen</vt:lpstr>
      <vt:lpstr>SDG 7: Bezahlbare und saubere Energie</vt:lpstr>
      <vt:lpstr>SDG 8: Menschenwürdige Arbeit und Wirtschaftswachstum</vt:lpstr>
      <vt:lpstr>SDG 9: Industrie, Innovation und Infrastruktur</vt:lpstr>
      <vt:lpstr>SDG 10: Weniger Ungleichheiten</vt:lpstr>
      <vt:lpstr>SDG 11: Nachhaltige Städte und Gemeinden</vt:lpstr>
      <vt:lpstr>SDG 12: Nachhaltiger Konsum und Produktion</vt:lpstr>
      <vt:lpstr>SDG 13: Maßnahmen zum Klimaschutz</vt:lpstr>
      <vt:lpstr>SDG 14: Leben unter Wasser</vt:lpstr>
      <vt:lpstr>SDG 15: Leben an Land</vt:lpstr>
      <vt:lpstr>SDG 16: Frieden, Gerechtigkeit und starke Institutionen</vt:lpstr>
      <vt:lpstr>SDG 17: Partnerschaften zur Erreichung der Ziele</vt:lpstr>
      <vt:lpstr>Inhalte und Teilziele (Targets) des SDG 13</vt:lpstr>
      <vt:lpstr>Hintergrund SDG 13: Globale Erderwärmung</vt:lpstr>
      <vt:lpstr>Hintergrund SDG 13: Lokale Erwärmung in Deutschland</vt:lpstr>
      <vt:lpstr>Hintergrund SDG 13: Folgen des Klimawandels</vt:lpstr>
      <vt:lpstr>SDG 13: Maßnahmen zum Klimaschutz</vt:lpstr>
      <vt:lpstr>SDG 13: Inhalt und Teilziele</vt:lpstr>
      <vt:lpstr>SDG 13: Inhalt und Teilziele</vt:lpstr>
      <vt:lpstr>SDG 13: Inhalt und Teilziele</vt:lpstr>
      <vt:lpstr>SDG 13: Inhalt und Teilziele</vt:lpstr>
      <vt:lpstr>SDG 13: Inhalt und Teilziele</vt:lpstr>
      <vt:lpstr>SDG 13: Inhalt und Teilziele</vt:lpstr>
      <vt:lpstr>SDG 13: Inhalt und Teilziele</vt:lpstr>
      <vt:lpstr>SDG 13: Inhalt und Teilziele</vt:lpstr>
      <vt:lpstr>SDG 13: Inhalt und Teilziele</vt:lpstr>
      <vt:lpstr>SDG 13: Inhalt und Teilziele</vt:lpstr>
      <vt:lpstr>Verknüpfung von SDG 13 zu anderen SGDs</vt:lpstr>
      <vt:lpstr>Die globalen Nachhaltigkeitsziele (SDGs) in Deutschland</vt:lpstr>
      <vt:lpstr>Die globalen Nachhaltigkeitsziele (SDGs) in Deutschland</vt:lpstr>
      <vt:lpstr>Lernziele und Zeitplan</vt:lpstr>
      <vt:lpstr>Mitigation und Adaption</vt:lpstr>
      <vt:lpstr>Mitigation und Adaption: Lernziele</vt:lpstr>
      <vt:lpstr>Mitigation und Adaption: Definitionen</vt:lpstr>
      <vt:lpstr>Gruppenarbeit: Finden Sie Beispiele für Mitigation/Adaptation</vt:lpstr>
      <vt:lpstr>Mitigation</vt:lpstr>
      <vt:lpstr>Adaption</vt:lpstr>
      <vt:lpstr>Mitigation und Adaption: Synergien</vt:lpstr>
      <vt:lpstr>Mitigation und Adaption: Konflikte</vt:lpstr>
      <vt:lpstr>Mitigation und Adaption: Zusammenfassung</vt:lpstr>
      <vt:lpstr>Lernziele und Zeitplan</vt:lpstr>
      <vt:lpstr>Klimaanpassung in Siedlungsgemeinschaften</vt:lpstr>
      <vt:lpstr>Klimaanpassung in Siedlungsgemeinschaften: Optionen</vt:lpstr>
      <vt:lpstr>Klimaanpassung in Siedlungsgemeinschaften</vt:lpstr>
      <vt:lpstr>Herausforderungen für Siedlungsgemeinschaften</vt:lpstr>
      <vt:lpstr>Lernziele und Zeitplan</vt:lpstr>
      <vt:lpstr>KEEP COOL! Das Klimaspiel</vt:lpstr>
      <vt:lpstr>Gründe für ein Klimaspiel</vt:lpstr>
      <vt:lpstr>Lernziele</vt:lpstr>
      <vt:lpstr>Der Spielplan</vt:lpstr>
      <vt:lpstr>Das Karbometer</vt:lpstr>
      <vt:lpstr>Länderkarten</vt:lpstr>
      <vt:lpstr>Fabriken &amp; Schutzsteine</vt:lpstr>
      <vt:lpstr>Treibhauskarten</vt:lpstr>
      <vt:lpstr>Zielkarten</vt:lpstr>
      <vt:lpstr>Bildquellen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and Resource Economics II (ERE II)</dc:title>
  <dc:creator>Eisenack</dc:creator>
  <cp:lastModifiedBy>Giulia Timmich</cp:lastModifiedBy>
  <cp:revision>314</cp:revision>
  <cp:lastPrinted>2023-10-31T11:39:49Z</cp:lastPrinted>
  <dcterms:created xsi:type="dcterms:W3CDTF">2016-02-12T12:50:45Z</dcterms:created>
  <dcterms:modified xsi:type="dcterms:W3CDTF">2025-06-04T08:48:10Z</dcterms:modified>
</cp:coreProperties>
</file>