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 id="2147483982" r:id="rId2"/>
  </p:sldMasterIdLst>
  <p:notesMasterIdLst>
    <p:notesMasterId r:id="rId43"/>
  </p:notesMasterIdLst>
  <p:handoutMasterIdLst>
    <p:handoutMasterId r:id="rId44"/>
  </p:handoutMasterIdLst>
  <p:sldIdLst>
    <p:sldId id="605" r:id="rId3"/>
    <p:sldId id="4083" r:id="rId4"/>
    <p:sldId id="4062" r:id="rId5"/>
    <p:sldId id="4064" r:id="rId6"/>
    <p:sldId id="4070" r:id="rId7"/>
    <p:sldId id="257" r:id="rId8"/>
    <p:sldId id="258" r:id="rId9"/>
    <p:sldId id="4073" r:id="rId10"/>
    <p:sldId id="293" r:id="rId11"/>
    <p:sldId id="4066" r:id="rId12"/>
    <p:sldId id="262" r:id="rId13"/>
    <p:sldId id="4072" r:id="rId14"/>
    <p:sldId id="264" r:id="rId15"/>
    <p:sldId id="602" r:id="rId16"/>
    <p:sldId id="609" r:id="rId17"/>
    <p:sldId id="3991" r:id="rId18"/>
    <p:sldId id="4019" r:id="rId19"/>
    <p:sldId id="4020" r:id="rId20"/>
    <p:sldId id="4021" r:id="rId21"/>
    <p:sldId id="4074" r:id="rId22"/>
    <p:sldId id="4075" r:id="rId23"/>
    <p:sldId id="4077" r:id="rId24"/>
    <p:sldId id="4078" r:id="rId25"/>
    <p:sldId id="4076" r:id="rId26"/>
    <p:sldId id="4079" r:id="rId27"/>
    <p:sldId id="4067" r:id="rId28"/>
    <p:sldId id="260" r:id="rId29"/>
    <p:sldId id="4025" r:id="rId30"/>
    <p:sldId id="610" r:id="rId31"/>
    <p:sldId id="4023" r:id="rId32"/>
    <p:sldId id="268" r:id="rId33"/>
    <p:sldId id="4026" r:id="rId34"/>
    <p:sldId id="4029" r:id="rId35"/>
    <p:sldId id="4030" r:id="rId36"/>
    <p:sldId id="4031" r:id="rId37"/>
    <p:sldId id="4082" r:id="rId38"/>
    <p:sldId id="4060" r:id="rId39"/>
    <p:sldId id="4080" r:id="rId40"/>
    <p:sldId id="4061" r:id="rId41"/>
    <p:sldId id="278" r:id="rId4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ne aka" initials="ta" lastIdx="1" clrIdx="0">
    <p:extLst>
      <p:ext uri="{19B8F6BF-5375-455C-9EA6-DF929625EA0E}">
        <p15:presenceInfo xmlns:p15="http://schemas.microsoft.com/office/powerpoint/2012/main" userId="4d158e5532e5b8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A7C7"/>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84B44E-A95E-416D-A010-D564AABDAF42}" v="18" dt="2024-02-26T11:15:49.81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76293" autoAdjust="0"/>
  </p:normalViewPr>
  <p:slideViewPr>
    <p:cSldViewPr snapToGrid="0">
      <p:cViewPr varScale="1">
        <p:scale>
          <a:sx n="63" d="100"/>
          <a:sy n="63" d="100"/>
        </p:scale>
        <p:origin x="542" y="53"/>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E2C5E0-FA50-4170-B954-EEC83B7F58BD}"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de-DE"/>
        </a:p>
      </dgm:t>
    </dgm:pt>
    <dgm:pt modelId="{F2031BA3-D092-4749-B606-3FB2E753D35F}">
      <dgm:prSet phldrT="[Text]"/>
      <dgm:spPr/>
      <dgm:t>
        <a:bodyPr/>
        <a:lstStyle/>
        <a:p>
          <a:r>
            <a:rPr lang="de-DE" b="1" dirty="0"/>
            <a:t>Maßnahmen während einer Hitzewelle</a:t>
          </a:r>
          <a:endParaRPr lang="de-DE" dirty="0"/>
        </a:p>
      </dgm:t>
    </dgm:pt>
    <dgm:pt modelId="{908DA010-522C-484C-BDA5-8BD7C660CD98}" type="parTrans" cxnId="{5B67B909-30FD-49E3-A27C-46CE24F77499}">
      <dgm:prSet/>
      <dgm:spPr/>
      <dgm:t>
        <a:bodyPr/>
        <a:lstStyle/>
        <a:p>
          <a:endParaRPr lang="de-DE"/>
        </a:p>
      </dgm:t>
    </dgm:pt>
    <dgm:pt modelId="{1776D372-4658-4802-91EA-A0755008BFC5}" type="sibTrans" cxnId="{5B67B909-30FD-49E3-A27C-46CE24F77499}">
      <dgm:prSet/>
      <dgm:spPr/>
      <dgm:t>
        <a:bodyPr/>
        <a:lstStyle/>
        <a:p>
          <a:endParaRPr lang="de-DE"/>
        </a:p>
      </dgm:t>
    </dgm:pt>
    <dgm:pt modelId="{082A21A0-D8D2-430F-BD17-D4DA87BD5B98}">
      <dgm:prSet phldrT="[Text]"/>
      <dgm:spPr/>
      <dgm:t>
        <a:bodyPr/>
        <a:lstStyle/>
        <a:p>
          <a:r>
            <a:rPr lang="de-DE" b="1" dirty="0"/>
            <a:t>Maßnahmen zur mittel- und langfristigen Anpassung planen</a:t>
          </a:r>
          <a:endParaRPr lang="de-DE" dirty="0"/>
        </a:p>
      </dgm:t>
    </dgm:pt>
    <dgm:pt modelId="{F706F309-1E31-437F-89E6-1A0A198EA0C8}" type="parTrans" cxnId="{F763A827-CCF2-4A47-BECC-CC4CE568BB83}">
      <dgm:prSet/>
      <dgm:spPr/>
      <dgm:t>
        <a:bodyPr/>
        <a:lstStyle/>
        <a:p>
          <a:endParaRPr lang="de-DE"/>
        </a:p>
      </dgm:t>
    </dgm:pt>
    <dgm:pt modelId="{7E5909BB-C5EF-44CE-A41B-3D4B014EBBDC}" type="sibTrans" cxnId="{F763A827-CCF2-4A47-BECC-CC4CE568BB83}">
      <dgm:prSet/>
      <dgm:spPr/>
      <dgm:t>
        <a:bodyPr/>
        <a:lstStyle/>
        <a:p>
          <a:endParaRPr lang="de-DE"/>
        </a:p>
      </dgm:t>
    </dgm:pt>
    <dgm:pt modelId="{FC12A5A7-A695-43DE-B4A7-C5CBC3CED60E}">
      <dgm:prSet/>
      <dgm:spPr/>
      <dgm:t>
        <a:bodyPr/>
        <a:lstStyle/>
        <a:p>
          <a:r>
            <a:rPr lang="de-DE" b="1" dirty="0"/>
            <a:t>Vorbereitende Maßnahmen festlegen und koordinieren</a:t>
          </a:r>
          <a:endParaRPr lang="de-DE" dirty="0"/>
        </a:p>
      </dgm:t>
    </dgm:pt>
    <dgm:pt modelId="{9D8ABA60-1963-48E7-AD6C-A95607E6E175}" type="parTrans" cxnId="{A57338C0-5F54-488C-B796-BF7C914C00DF}">
      <dgm:prSet/>
      <dgm:spPr/>
      <dgm:t>
        <a:bodyPr/>
        <a:lstStyle/>
        <a:p>
          <a:endParaRPr lang="de-DE"/>
        </a:p>
      </dgm:t>
    </dgm:pt>
    <dgm:pt modelId="{5DFDE4BB-D1FC-4C92-BE94-36E948B96D42}" type="sibTrans" cxnId="{A57338C0-5F54-488C-B796-BF7C914C00DF}">
      <dgm:prSet/>
      <dgm:spPr/>
      <dgm:t>
        <a:bodyPr/>
        <a:lstStyle/>
        <a:p>
          <a:endParaRPr lang="de-DE"/>
        </a:p>
      </dgm:t>
    </dgm:pt>
    <dgm:pt modelId="{AE9E09EC-866F-46B2-9C21-2C9A2BD10262}" type="pres">
      <dgm:prSet presAssocID="{17E2C5E0-FA50-4170-B954-EEC83B7F58BD}" presName="outerComposite" presStyleCnt="0">
        <dgm:presLayoutVars>
          <dgm:chMax val="5"/>
          <dgm:dir/>
          <dgm:resizeHandles val="exact"/>
        </dgm:presLayoutVars>
      </dgm:prSet>
      <dgm:spPr/>
    </dgm:pt>
    <dgm:pt modelId="{626552D0-FA73-4AE8-B61D-66526D8A9771}" type="pres">
      <dgm:prSet presAssocID="{17E2C5E0-FA50-4170-B954-EEC83B7F58BD}" presName="dummyMaxCanvas" presStyleCnt="0">
        <dgm:presLayoutVars/>
      </dgm:prSet>
      <dgm:spPr/>
    </dgm:pt>
    <dgm:pt modelId="{5B35D944-A6F4-4688-A30D-24BB2E7CB606}" type="pres">
      <dgm:prSet presAssocID="{17E2C5E0-FA50-4170-B954-EEC83B7F58BD}" presName="ThreeNodes_1" presStyleLbl="node1" presStyleIdx="0" presStyleCnt="3">
        <dgm:presLayoutVars>
          <dgm:bulletEnabled val="1"/>
        </dgm:presLayoutVars>
      </dgm:prSet>
      <dgm:spPr/>
    </dgm:pt>
    <dgm:pt modelId="{2D99819E-A99B-4837-ABEA-CE34F4C34A1F}" type="pres">
      <dgm:prSet presAssocID="{17E2C5E0-FA50-4170-B954-EEC83B7F58BD}" presName="ThreeNodes_2" presStyleLbl="node1" presStyleIdx="1" presStyleCnt="3">
        <dgm:presLayoutVars>
          <dgm:bulletEnabled val="1"/>
        </dgm:presLayoutVars>
      </dgm:prSet>
      <dgm:spPr/>
    </dgm:pt>
    <dgm:pt modelId="{5D28F671-E04D-4554-8C68-F5E3E212C76A}" type="pres">
      <dgm:prSet presAssocID="{17E2C5E0-FA50-4170-B954-EEC83B7F58BD}" presName="ThreeNodes_3" presStyleLbl="node1" presStyleIdx="2" presStyleCnt="3">
        <dgm:presLayoutVars>
          <dgm:bulletEnabled val="1"/>
        </dgm:presLayoutVars>
      </dgm:prSet>
      <dgm:spPr/>
    </dgm:pt>
    <dgm:pt modelId="{41B6C28F-91C2-473D-8864-AD65940F3DE9}" type="pres">
      <dgm:prSet presAssocID="{17E2C5E0-FA50-4170-B954-EEC83B7F58BD}" presName="ThreeConn_1-2" presStyleLbl="fgAccFollowNode1" presStyleIdx="0" presStyleCnt="2">
        <dgm:presLayoutVars>
          <dgm:bulletEnabled val="1"/>
        </dgm:presLayoutVars>
      </dgm:prSet>
      <dgm:spPr/>
    </dgm:pt>
    <dgm:pt modelId="{982BFD8A-D8E2-4897-892D-1A5E125B5CC9}" type="pres">
      <dgm:prSet presAssocID="{17E2C5E0-FA50-4170-B954-EEC83B7F58BD}" presName="ThreeConn_2-3" presStyleLbl="fgAccFollowNode1" presStyleIdx="1" presStyleCnt="2">
        <dgm:presLayoutVars>
          <dgm:bulletEnabled val="1"/>
        </dgm:presLayoutVars>
      </dgm:prSet>
      <dgm:spPr/>
    </dgm:pt>
    <dgm:pt modelId="{B5213DC3-E1A8-45A9-BE50-B2A7A8601EDD}" type="pres">
      <dgm:prSet presAssocID="{17E2C5E0-FA50-4170-B954-EEC83B7F58BD}" presName="ThreeNodes_1_text" presStyleLbl="node1" presStyleIdx="2" presStyleCnt="3">
        <dgm:presLayoutVars>
          <dgm:bulletEnabled val="1"/>
        </dgm:presLayoutVars>
      </dgm:prSet>
      <dgm:spPr/>
    </dgm:pt>
    <dgm:pt modelId="{09130258-8BFB-43EF-90FE-F8C1FFFA4E1E}" type="pres">
      <dgm:prSet presAssocID="{17E2C5E0-FA50-4170-B954-EEC83B7F58BD}" presName="ThreeNodes_2_text" presStyleLbl="node1" presStyleIdx="2" presStyleCnt="3">
        <dgm:presLayoutVars>
          <dgm:bulletEnabled val="1"/>
        </dgm:presLayoutVars>
      </dgm:prSet>
      <dgm:spPr/>
    </dgm:pt>
    <dgm:pt modelId="{D2B6AFC0-23E0-426D-9E14-D20AEEE46C8B}" type="pres">
      <dgm:prSet presAssocID="{17E2C5E0-FA50-4170-B954-EEC83B7F58BD}" presName="ThreeNodes_3_text" presStyleLbl="node1" presStyleIdx="2" presStyleCnt="3">
        <dgm:presLayoutVars>
          <dgm:bulletEnabled val="1"/>
        </dgm:presLayoutVars>
      </dgm:prSet>
      <dgm:spPr/>
    </dgm:pt>
  </dgm:ptLst>
  <dgm:cxnLst>
    <dgm:cxn modelId="{5B67B909-30FD-49E3-A27C-46CE24F77499}" srcId="{17E2C5E0-FA50-4170-B954-EEC83B7F58BD}" destId="{F2031BA3-D092-4749-B606-3FB2E753D35F}" srcOrd="1" destOrd="0" parTransId="{908DA010-522C-484C-BDA5-8BD7C660CD98}" sibTransId="{1776D372-4658-4802-91EA-A0755008BFC5}"/>
    <dgm:cxn modelId="{F763A827-CCF2-4A47-BECC-CC4CE568BB83}" srcId="{17E2C5E0-FA50-4170-B954-EEC83B7F58BD}" destId="{082A21A0-D8D2-430F-BD17-D4DA87BD5B98}" srcOrd="2" destOrd="0" parTransId="{F706F309-1E31-437F-89E6-1A0A198EA0C8}" sibTransId="{7E5909BB-C5EF-44CE-A41B-3D4B014EBBDC}"/>
    <dgm:cxn modelId="{9975432C-C14C-4692-8045-30166EF422F3}" type="presOf" srcId="{F2031BA3-D092-4749-B606-3FB2E753D35F}" destId="{2D99819E-A99B-4837-ABEA-CE34F4C34A1F}" srcOrd="0" destOrd="0" presId="urn:microsoft.com/office/officeart/2005/8/layout/vProcess5"/>
    <dgm:cxn modelId="{2BBB325F-36CD-4A4B-9D28-BBED8F64ECB9}" type="presOf" srcId="{5DFDE4BB-D1FC-4C92-BE94-36E948B96D42}" destId="{41B6C28F-91C2-473D-8864-AD65940F3DE9}" srcOrd="0" destOrd="0" presId="urn:microsoft.com/office/officeart/2005/8/layout/vProcess5"/>
    <dgm:cxn modelId="{7B22D04A-455A-40B3-AB32-1722AC462445}" type="presOf" srcId="{082A21A0-D8D2-430F-BD17-D4DA87BD5B98}" destId="{D2B6AFC0-23E0-426D-9E14-D20AEEE46C8B}" srcOrd="1" destOrd="0" presId="urn:microsoft.com/office/officeart/2005/8/layout/vProcess5"/>
    <dgm:cxn modelId="{0144BE6E-3635-4E42-BBF9-6572D84F476E}" type="presOf" srcId="{1776D372-4658-4802-91EA-A0755008BFC5}" destId="{982BFD8A-D8E2-4897-892D-1A5E125B5CC9}" srcOrd="0" destOrd="0" presId="urn:microsoft.com/office/officeart/2005/8/layout/vProcess5"/>
    <dgm:cxn modelId="{0F6A974F-7D02-4EDB-80F2-D62DF96E5700}" type="presOf" srcId="{F2031BA3-D092-4749-B606-3FB2E753D35F}" destId="{09130258-8BFB-43EF-90FE-F8C1FFFA4E1E}" srcOrd="1" destOrd="0" presId="urn:microsoft.com/office/officeart/2005/8/layout/vProcess5"/>
    <dgm:cxn modelId="{0BA051A3-E9F0-46AE-BFE4-0178BB6151E2}" type="presOf" srcId="{17E2C5E0-FA50-4170-B954-EEC83B7F58BD}" destId="{AE9E09EC-866F-46B2-9C21-2C9A2BD10262}" srcOrd="0" destOrd="0" presId="urn:microsoft.com/office/officeart/2005/8/layout/vProcess5"/>
    <dgm:cxn modelId="{A442CFA5-CCD8-4159-BC5C-BDF67A2AACEB}" type="presOf" srcId="{FC12A5A7-A695-43DE-B4A7-C5CBC3CED60E}" destId="{B5213DC3-E1A8-45A9-BE50-B2A7A8601EDD}" srcOrd="1" destOrd="0" presId="urn:microsoft.com/office/officeart/2005/8/layout/vProcess5"/>
    <dgm:cxn modelId="{A57338C0-5F54-488C-B796-BF7C914C00DF}" srcId="{17E2C5E0-FA50-4170-B954-EEC83B7F58BD}" destId="{FC12A5A7-A695-43DE-B4A7-C5CBC3CED60E}" srcOrd="0" destOrd="0" parTransId="{9D8ABA60-1963-48E7-AD6C-A95607E6E175}" sibTransId="{5DFDE4BB-D1FC-4C92-BE94-36E948B96D42}"/>
    <dgm:cxn modelId="{5B3206FF-81E8-4898-A24A-0EA42755B47D}" type="presOf" srcId="{FC12A5A7-A695-43DE-B4A7-C5CBC3CED60E}" destId="{5B35D944-A6F4-4688-A30D-24BB2E7CB606}" srcOrd="0" destOrd="0" presId="urn:microsoft.com/office/officeart/2005/8/layout/vProcess5"/>
    <dgm:cxn modelId="{76C791FF-BCAE-44CE-81BE-9B7A347F2A07}" type="presOf" srcId="{082A21A0-D8D2-430F-BD17-D4DA87BD5B98}" destId="{5D28F671-E04D-4554-8C68-F5E3E212C76A}" srcOrd="0" destOrd="0" presId="urn:microsoft.com/office/officeart/2005/8/layout/vProcess5"/>
    <dgm:cxn modelId="{53AB6407-6BE2-4C3F-AC65-1ECEAD44990D}" type="presParOf" srcId="{AE9E09EC-866F-46B2-9C21-2C9A2BD10262}" destId="{626552D0-FA73-4AE8-B61D-66526D8A9771}" srcOrd="0" destOrd="0" presId="urn:microsoft.com/office/officeart/2005/8/layout/vProcess5"/>
    <dgm:cxn modelId="{2F328F8A-3E9B-4AE4-96F0-62101FAE7F60}" type="presParOf" srcId="{AE9E09EC-866F-46B2-9C21-2C9A2BD10262}" destId="{5B35D944-A6F4-4688-A30D-24BB2E7CB606}" srcOrd="1" destOrd="0" presId="urn:microsoft.com/office/officeart/2005/8/layout/vProcess5"/>
    <dgm:cxn modelId="{FFC005CA-4C1E-4B91-B5B5-CA553CC165D6}" type="presParOf" srcId="{AE9E09EC-866F-46B2-9C21-2C9A2BD10262}" destId="{2D99819E-A99B-4837-ABEA-CE34F4C34A1F}" srcOrd="2" destOrd="0" presId="urn:microsoft.com/office/officeart/2005/8/layout/vProcess5"/>
    <dgm:cxn modelId="{129EF9D0-1D0F-414D-8E6A-B620A4D21B3C}" type="presParOf" srcId="{AE9E09EC-866F-46B2-9C21-2C9A2BD10262}" destId="{5D28F671-E04D-4554-8C68-F5E3E212C76A}" srcOrd="3" destOrd="0" presId="urn:microsoft.com/office/officeart/2005/8/layout/vProcess5"/>
    <dgm:cxn modelId="{53785271-DAFE-4CB2-98C6-D732705F3389}" type="presParOf" srcId="{AE9E09EC-866F-46B2-9C21-2C9A2BD10262}" destId="{41B6C28F-91C2-473D-8864-AD65940F3DE9}" srcOrd="4" destOrd="0" presId="urn:microsoft.com/office/officeart/2005/8/layout/vProcess5"/>
    <dgm:cxn modelId="{C2896A02-F562-4F79-B761-FD1035EC7003}" type="presParOf" srcId="{AE9E09EC-866F-46B2-9C21-2C9A2BD10262}" destId="{982BFD8A-D8E2-4897-892D-1A5E125B5CC9}" srcOrd="5" destOrd="0" presId="urn:microsoft.com/office/officeart/2005/8/layout/vProcess5"/>
    <dgm:cxn modelId="{94EA26A4-712E-4A82-A63E-CE531B3E8A5F}" type="presParOf" srcId="{AE9E09EC-866F-46B2-9C21-2C9A2BD10262}" destId="{B5213DC3-E1A8-45A9-BE50-B2A7A8601EDD}" srcOrd="6" destOrd="0" presId="urn:microsoft.com/office/officeart/2005/8/layout/vProcess5"/>
    <dgm:cxn modelId="{AB52C002-1E04-40D0-A89B-A0605A4F993A}" type="presParOf" srcId="{AE9E09EC-866F-46B2-9C21-2C9A2BD10262}" destId="{09130258-8BFB-43EF-90FE-F8C1FFFA4E1E}" srcOrd="7" destOrd="0" presId="urn:microsoft.com/office/officeart/2005/8/layout/vProcess5"/>
    <dgm:cxn modelId="{9732F789-746B-4490-8FE5-8835040C96A6}" type="presParOf" srcId="{AE9E09EC-866F-46B2-9C21-2C9A2BD10262}" destId="{D2B6AFC0-23E0-426D-9E14-D20AEEE46C8B}"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35D944-A6F4-4688-A30D-24BB2E7CB606}">
      <dsp:nvSpPr>
        <dsp:cNvPr id="0" name=""/>
        <dsp:cNvSpPr/>
      </dsp:nvSpPr>
      <dsp:spPr>
        <a:xfrm>
          <a:off x="0" y="0"/>
          <a:ext cx="5832972" cy="119944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de-DE" sz="2500" b="1" kern="1200" dirty="0"/>
            <a:t>Vorbereitende Maßnahmen festlegen und koordinieren</a:t>
          </a:r>
          <a:endParaRPr lang="de-DE" sz="2500" kern="1200" dirty="0"/>
        </a:p>
      </dsp:txBody>
      <dsp:txXfrm>
        <a:off x="35131" y="35131"/>
        <a:ext cx="4538673" cy="1129186"/>
      </dsp:txXfrm>
    </dsp:sp>
    <dsp:sp modelId="{2D99819E-A99B-4837-ABEA-CE34F4C34A1F}">
      <dsp:nvSpPr>
        <dsp:cNvPr id="0" name=""/>
        <dsp:cNvSpPr/>
      </dsp:nvSpPr>
      <dsp:spPr>
        <a:xfrm>
          <a:off x="514673" y="1399355"/>
          <a:ext cx="5832972" cy="1199448"/>
        </a:xfrm>
        <a:prstGeom prst="roundRect">
          <a:avLst>
            <a:gd name="adj" fmla="val 10000"/>
          </a:avLst>
        </a:prstGeom>
        <a:solidFill>
          <a:schemeClr val="accent2">
            <a:hueOff val="-441348"/>
            <a:satOff val="2109"/>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de-DE" sz="2500" b="1" kern="1200" dirty="0"/>
            <a:t>Maßnahmen während einer Hitzewelle</a:t>
          </a:r>
          <a:endParaRPr lang="de-DE" sz="2500" kern="1200" dirty="0"/>
        </a:p>
      </dsp:txBody>
      <dsp:txXfrm>
        <a:off x="549804" y="1434486"/>
        <a:ext cx="4468394" cy="1129186"/>
      </dsp:txXfrm>
    </dsp:sp>
    <dsp:sp modelId="{5D28F671-E04D-4554-8C68-F5E3E212C76A}">
      <dsp:nvSpPr>
        <dsp:cNvPr id="0" name=""/>
        <dsp:cNvSpPr/>
      </dsp:nvSpPr>
      <dsp:spPr>
        <a:xfrm>
          <a:off x="1029347" y="2798711"/>
          <a:ext cx="5832972" cy="1199448"/>
        </a:xfrm>
        <a:prstGeom prst="roundRect">
          <a:avLst>
            <a:gd name="adj" fmla="val 10000"/>
          </a:avLst>
        </a:prstGeom>
        <a:solidFill>
          <a:schemeClr val="accent2">
            <a:hueOff val="-882696"/>
            <a:satOff val="4218"/>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de-DE" sz="2500" b="1" kern="1200" dirty="0"/>
            <a:t>Maßnahmen zur mittel- und langfristigen Anpassung planen</a:t>
          </a:r>
          <a:endParaRPr lang="de-DE" sz="2500" kern="1200" dirty="0"/>
        </a:p>
      </dsp:txBody>
      <dsp:txXfrm>
        <a:off x="1064478" y="2833842"/>
        <a:ext cx="4468394" cy="1129186"/>
      </dsp:txXfrm>
    </dsp:sp>
    <dsp:sp modelId="{41B6C28F-91C2-473D-8864-AD65940F3DE9}">
      <dsp:nvSpPr>
        <dsp:cNvPr id="0" name=""/>
        <dsp:cNvSpPr/>
      </dsp:nvSpPr>
      <dsp:spPr>
        <a:xfrm>
          <a:off x="5053330" y="909581"/>
          <a:ext cx="779641" cy="77964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de-DE" sz="3500" kern="1200"/>
        </a:p>
      </dsp:txBody>
      <dsp:txXfrm>
        <a:off x="5228749" y="909581"/>
        <a:ext cx="428803" cy="586680"/>
      </dsp:txXfrm>
    </dsp:sp>
    <dsp:sp modelId="{982BFD8A-D8E2-4897-892D-1A5E125B5CC9}">
      <dsp:nvSpPr>
        <dsp:cNvPr id="0" name=""/>
        <dsp:cNvSpPr/>
      </dsp:nvSpPr>
      <dsp:spPr>
        <a:xfrm>
          <a:off x="5568004" y="2300941"/>
          <a:ext cx="779641" cy="779641"/>
        </a:xfrm>
        <a:prstGeom prst="downArrow">
          <a:avLst>
            <a:gd name="adj1" fmla="val 55000"/>
            <a:gd name="adj2" fmla="val 45000"/>
          </a:avLst>
        </a:prstGeom>
        <a:solidFill>
          <a:schemeClr val="accent2">
            <a:tint val="40000"/>
            <a:alpha val="90000"/>
            <a:hueOff val="-1194440"/>
            <a:satOff val="13969"/>
            <a:lumOff val="1535"/>
            <a:alphaOff val="0"/>
          </a:schemeClr>
        </a:solidFill>
        <a:ln w="12700" cap="flat" cmpd="sng" algn="ctr">
          <a:solidFill>
            <a:schemeClr val="accent2">
              <a:tint val="40000"/>
              <a:alpha val="90000"/>
              <a:hueOff val="-1194440"/>
              <a:satOff val="13969"/>
              <a:lumOff val="153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de-DE" sz="3500" kern="1200"/>
        </a:p>
      </dsp:txBody>
      <dsp:txXfrm>
        <a:off x="5743423" y="2300941"/>
        <a:ext cx="428803" cy="58668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D5EB0A2-D6FA-41AC-BBB3-47E0BF61D5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A1054813-A5BD-4E66-AEA2-1DB5C6D64D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de-DE"/>
          </a:p>
        </p:txBody>
      </p:sp>
      <p:sp>
        <p:nvSpPr>
          <p:cNvPr id="4" name="Fußzeilenplatzhalter 3">
            <a:extLst>
              <a:ext uri="{FF2B5EF4-FFF2-40B4-BE49-F238E27FC236}">
                <a16:creationId xmlns:a16="http://schemas.microsoft.com/office/drawing/2014/main" id="{83F85F1C-722A-4C4D-B41B-3BB8FCB5FF9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C49C099-4877-49BF-B681-D6BB82347C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01D9270-E23B-49E1-A051-EBD2EBCCED61}" type="slidenum">
              <a:rPr lang="de-DE" smtClean="0"/>
              <a:t>‹Nr.›</a:t>
            </a:fld>
            <a:endParaRPr lang="de-DE"/>
          </a:p>
        </p:txBody>
      </p:sp>
    </p:spTree>
    <p:extLst>
      <p:ext uri="{BB962C8B-B14F-4D97-AF65-F5344CB8AC3E}">
        <p14:creationId xmlns:p14="http://schemas.microsoft.com/office/powerpoint/2010/main" val="227518649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30"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de-DE" sz="4400" b="0" strike="noStrike" spc="-1" dirty="0">
                <a:solidFill>
                  <a:srgbClr val="000000"/>
                </a:solidFill>
                <a:latin typeface="Calibri"/>
              </a:rPr>
              <a:t>Click </a:t>
            </a:r>
            <a:r>
              <a:rPr lang="de-DE" sz="4400" b="0" strike="noStrike" spc="-1" dirty="0" err="1">
                <a:solidFill>
                  <a:srgbClr val="000000"/>
                </a:solidFill>
                <a:latin typeface="Calibri"/>
              </a:rPr>
              <a:t>to</a:t>
            </a:r>
            <a:r>
              <a:rPr lang="de-DE" sz="4400" b="0" strike="noStrike" spc="-1" dirty="0">
                <a:solidFill>
                  <a:srgbClr val="000000"/>
                </a:solidFill>
                <a:latin typeface="Calibri"/>
              </a:rPr>
              <a:t> </a:t>
            </a:r>
            <a:r>
              <a:rPr lang="de-DE" sz="4400" b="0" strike="noStrike" spc="-1" dirty="0" err="1">
                <a:solidFill>
                  <a:srgbClr val="000000"/>
                </a:solidFill>
                <a:latin typeface="Calibri"/>
              </a:rPr>
              <a:t>move</a:t>
            </a:r>
            <a:r>
              <a:rPr lang="de-DE" sz="4400" b="0" strike="noStrike" spc="-1" dirty="0">
                <a:solidFill>
                  <a:srgbClr val="000000"/>
                </a:solidFill>
                <a:latin typeface="Calibri"/>
              </a:rPr>
              <a:t> </a:t>
            </a:r>
            <a:r>
              <a:rPr lang="de-DE" sz="4400" b="0" strike="noStrike" spc="-1" dirty="0" err="1">
                <a:solidFill>
                  <a:srgbClr val="000000"/>
                </a:solidFill>
                <a:latin typeface="Calibri"/>
              </a:rPr>
              <a:t>the</a:t>
            </a:r>
            <a:r>
              <a:rPr lang="de-DE" sz="4400" b="0" strike="noStrike" spc="-1" dirty="0">
                <a:solidFill>
                  <a:srgbClr val="000000"/>
                </a:solidFill>
                <a:latin typeface="Calibri"/>
              </a:rPr>
              <a:t> </a:t>
            </a:r>
            <a:r>
              <a:rPr lang="de-DE" sz="4400" b="0" strike="noStrike" spc="-1" dirty="0" err="1">
                <a:solidFill>
                  <a:srgbClr val="000000"/>
                </a:solidFill>
                <a:latin typeface="Calibri"/>
              </a:rPr>
              <a:t>slide</a:t>
            </a:r>
            <a:endParaRPr lang="de-DE" sz="4400" b="0" strike="noStrike" spc="-1" dirty="0">
              <a:solidFill>
                <a:srgbClr val="000000"/>
              </a:solidFill>
              <a:latin typeface="Calibri"/>
            </a:endParaRPr>
          </a:p>
        </p:txBody>
      </p:sp>
      <p:sp>
        <p:nvSpPr>
          <p:cNvPr id="531"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de-DE" sz="2000" b="0" strike="noStrike" spc="-1" dirty="0">
                <a:solidFill>
                  <a:srgbClr val="000000"/>
                </a:solidFill>
                <a:latin typeface="Calibri"/>
              </a:rPr>
              <a:t>Click </a:t>
            </a:r>
            <a:r>
              <a:rPr lang="de-DE" sz="2000" b="0" strike="noStrike" spc="-1" dirty="0" err="1">
                <a:solidFill>
                  <a:srgbClr val="000000"/>
                </a:solidFill>
                <a:latin typeface="Calibri"/>
              </a:rPr>
              <a:t>to</a:t>
            </a:r>
            <a:r>
              <a:rPr lang="de-DE" sz="2000" b="0" strike="noStrike" spc="-1" dirty="0">
                <a:solidFill>
                  <a:srgbClr val="000000"/>
                </a:solidFill>
                <a:latin typeface="Calibri"/>
              </a:rPr>
              <a:t> </a:t>
            </a:r>
            <a:r>
              <a:rPr lang="de-DE" sz="2000" b="0" strike="noStrike" spc="-1" dirty="0" err="1">
                <a:solidFill>
                  <a:srgbClr val="000000"/>
                </a:solidFill>
                <a:latin typeface="Calibri"/>
              </a:rPr>
              <a:t>edit</a:t>
            </a:r>
            <a:r>
              <a:rPr lang="de-DE" sz="2000" b="0" strike="noStrike" spc="-1" dirty="0">
                <a:solidFill>
                  <a:srgbClr val="000000"/>
                </a:solidFill>
                <a:latin typeface="Calibri"/>
              </a:rPr>
              <a:t> </a:t>
            </a:r>
            <a:r>
              <a:rPr lang="de-DE" sz="2000" b="0" strike="noStrike" spc="-1" dirty="0" err="1">
                <a:solidFill>
                  <a:srgbClr val="000000"/>
                </a:solidFill>
                <a:latin typeface="Calibri"/>
              </a:rPr>
              <a:t>the</a:t>
            </a:r>
            <a:r>
              <a:rPr lang="de-DE" sz="2000" b="0" strike="noStrike" spc="-1" dirty="0">
                <a:solidFill>
                  <a:srgbClr val="000000"/>
                </a:solidFill>
                <a:latin typeface="Calibri"/>
              </a:rPr>
              <a:t> </a:t>
            </a:r>
            <a:r>
              <a:rPr lang="de-DE" sz="2000" b="0" strike="noStrike" spc="-1" dirty="0" err="1">
                <a:solidFill>
                  <a:srgbClr val="000000"/>
                </a:solidFill>
                <a:latin typeface="Calibri"/>
              </a:rPr>
              <a:t>notes</a:t>
            </a:r>
            <a:r>
              <a:rPr lang="de-DE" sz="2000" b="0" strike="noStrike" spc="-1" dirty="0">
                <a:solidFill>
                  <a:srgbClr val="000000"/>
                </a:solidFill>
                <a:latin typeface="Calibri"/>
              </a:rPr>
              <a:t> </a:t>
            </a:r>
            <a:r>
              <a:rPr lang="de-DE" sz="2000" b="0" strike="noStrike" spc="-1" dirty="0" err="1">
                <a:solidFill>
                  <a:srgbClr val="000000"/>
                </a:solidFill>
                <a:latin typeface="Calibri"/>
              </a:rPr>
              <a:t>format</a:t>
            </a:r>
            <a:endParaRPr lang="de-DE" sz="2000" b="0" strike="noStrike" spc="-1" dirty="0">
              <a:solidFill>
                <a:srgbClr val="000000"/>
              </a:solidFill>
              <a:latin typeface="Calibri"/>
            </a:endParaRPr>
          </a:p>
        </p:txBody>
      </p:sp>
      <p:sp>
        <p:nvSpPr>
          <p:cNvPr id="532"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lvl1pPr>
              <a:defRPr>
                <a:cs typeface="Arial" panose="020B0604020202020204" pitchFamily="34" charset="0"/>
              </a:defRPr>
            </a:lvl1pPr>
          </a:lstStyle>
          <a:p>
            <a:r>
              <a:rPr lang="de-DE" sz="1400" spc="-1" dirty="0">
                <a:solidFill>
                  <a:srgbClr val="000000"/>
                </a:solidFill>
              </a:rPr>
              <a:t>&lt;</a:t>
            </a:r>
            <a:r>
              <a:rPr lang="de-DE" sz="1400" spc="-1">
                <a:solidFill>
                  <a:srgbClr val="000000"/>
                </a:solidFill>
              </a:rPr>
              <a:t>header&gt;</a:t>
            </a:r>
            <a:endParaRPr lang="de-DE" sz="1400" spc="-1" dirty="0">
              <a:solidFill>
                <a:srgbClr val="000000"/>
              </a:solidFill>
            </a:endParaRPr>
          </a:p>
        </p:txBody>
      </p:sp>
      <p:sp>
        <p:nvSpPr>
          <p:cNvPr id="533" name="PlaceHolder 4"/>
          <p:cNvSpPr>
            <a:spLocks noGrp="1"/>
          </p:cNvSpPr>
          <p:nvPr>
            <p:ph type="dt" idx="35"/>
          </p:nvPr>
        </p:nvSpPr>
        <p:spPr>
          <a:xfrm>
            <a:off x="4278960" y="0"/>
            <a:ext cx="3280680" cy="534240"/>
          </a:xfrm>
          <a:prstGeom prst="rect">
            <a:avLst/>
          </a:prstGeom>
          <a:noFill/>
          <a:ln w="0">
            <a:noFill/>
          </a:ln>
        </p:spPr>
        <p:txBody>
          <a:bodyPr lIns="0" tIns="0" rIns="0" bIns="0" anchor="t">
            <a:noAutofit/>
          </a:bodyPr>
          <a:lstStyle>
            <a:lvl1pPr indent="0" algn="r">
              <a:buNone/>
              <a:defRPr lang="de-DE" sz="1400" b="0" strike="noStrike" spc="-1">
                <a:solidFill>
                  <a:srgbClr val="000000"/>
                </a:solidFill>
                <a:latin typeface="Arial" panose="020B0604020202020204" pitchFamily="34" charset="0"/>
                <a:cs typeface="Arial" panose="020B0604020202020204" pitchFamily="34" charset="0"/>
              </a:defRPr>
            </a:lvl1pPr>
          </a:lstStyle>
          <a:p>
            <a:endParaRPr lang="de-DE" dirty="0"/>
          </a:p>
        </p:txBody>
      </p:sp>
      <p:sp>
        <p:nvSpPr>
          <p:cNvPr id="534" name="PlaceHolder 5"/>
          <p:cNvSpPr>
            <a:spLocks noGrp="1"/>
          </p:cNvSpPr>
          <p:nvPr>
            <p:ph type="ftr" idx="36"/>
          </p:nvPr>
        </p:nvSpPr>
        <p:spPr>
          <a:xfrm>
            <a:off x="0" y="10157400"/>
            <a:ext cx="3280680" cy="534240"/>
          </a:xfrm>
          <a:prstGeom prst="rect">
            <a:avLst/>
          </a:prstGeom>
          <a:noFill/>
          <a:ln w="0">
            <a:noFill/>
          </a:ln>
        </p:spPr>
        <p:txBody>
          <a:bodyPr lIns="0" tIns="0" rIns="0" bIns="0" anchor="b">
            <a:noAutofit/>
          </a:bodyPr>
          <a:lstStyle>
            <a:lvl1pPr indent="0">
              <a:buNone/>
              <a:defRPr lang="de-DE" sz="1400" b="0" strike="noStrike" spc="-1">
                <a:solidFill>
                  <a:srgbClr val="000000"/>
                </a:solidFill>
                <a:latin typeface="Calibri"/>
                <a:cs typeface="Arial" panose="020B0604020202020204" pitchFamily="34" charset="0"/>
              </a:defRPr>
            </a:lvl1pPr>
          </a:lstStyle>
          <a:p>
            <a:r>
              <a:rPr lang="de-DE" dirty="0">
                <a:latin typeface="Arial" panose="020B0604020202020204" pitchFamily="34" charset="0"/>
              </a:rPr>
              <a:t>&lt;</a:t>
            </a:r>
            <a:r>
              <a:rPr lang="de-DE">
                <a:latin typeface="Arial" panose="020B0604020202020204" pitchFamily="34" charset="0"/>
              </a:rPr>
              <a:t>footer&gt;</a:t>
            </a:r>
            <a:endParaRPr lang="de-DE" dirty="0">
              <a:latin typeface="Arial" panose="020B0604020202020204" pitchFamily="34" charset="0"/>
            </a:endParaRPr>
          </a:p>
        </p:txBody>
      </p:sp>
      <p:sp>
        <p:nvSpPr>
          <p:cNvPr id="535" name="PlaceHolder 6"/>
          <p:cNvSpPr>
            <a:spLocks noGrp="1"/>
          </p:cNvSpPr>
          <p:nvPr>
            <p:ph type="sldNum" idx="37"/>
          </p:nvPr>
        </p:nvSpPr>
        <p:spPr>
          <a:xfrm>
            <a:off x="4278960" y="10157400"/>
            <a:ext cx="3280680" cy="534240"/>
          </a:xfrm>
          <a:prstGeom prst="rect">
            <a:avLst/>
          </a:prstGeom>
          <a:noFill/>
          <a:ln w="0">
            <a:noFill/>
          </a:ln>
        </p:spPr>
        <p:txBody>
          <a:bodyPr lIns="0" tIns="0" rIns="0" bIns="0" anchor="b">
            <a:noAutofit/>
          </a:bodyPr>
          <a:lstStyle>
            <a:lvl1pPr indent="0" algn="r">
              <a:buNone/>
              <a:defRPr lang="de-DE" sz="1400" b="0" strike="noStrike" spc="-1">
                <a:solidFill>
                  <a:srgbClr val="000000"/>
                </a:solidFill>
                <a:latin typeface="Arial" panose="020B0604020202020204" pitchFamily="34" charset="0"/>
                <a:cs typeface="Arial" panose="020B0604020202020204" pitchFamily="34" charset="0"/>
              </a:defRPr>
            </a:lvl1pPr>
          </a:lstStyle>
          <a:p>
            <a:fld id="{BEAF595A-AA14-4CBF-BEF4-16E957B417D9}" type="slidenum">
              <a:rPr lang="de-DE" smtClean="0"/>
              <a:pPr/>
              <a:t>‹Nr.›</a:t>
            </a:fld>
            <a:endParaRPr lang="de-DE" dirty="0"/>
          </a:p>
        </p:txBody>
      </p:sp>
    </p:spTree>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a:p>
            <a:r>
              <a:rPr lang="de-DE" dirty="0"/>
              <a:t>Guten Tag, können Sie mich laut und deutlich versehen?</a:t>
            </a:r>
          </a:p>
          <a:p>
            <a:r>
              <a:rPr lang="de-DE" dirty="0"/>
              <a:t>ich begrüße Sie herzlich zu unserem Workshop : Hitze Resilienz und Hitzeschutz in Siedlungsgemeinschaften. Dort werde ich immer öfter mit dem Auswirkungen von Hitze auf die Gesundheit konfrontiert. Aber auch im persönlichen Bereich nehme ich eine zunehmende Bedeutung diesen Themas war. </a:t>
            </a:r>
          </a:p>
        </p:txBody>
      </p:sp>
      <p:sp>
        <p:nvSpPr>
          <p:cNvPr id="4" name="Datumsplatzhalter 3">
            <a:extLst>
              <a:ext uri="{FF2B5EF4-FFF2-40B4-BE49-F238E27FC236}">
                <a16:creationId xmlns:a16="http://schemas.microsoft.com/office/drawing/2014/main" id="{D37A6E00-249B-A484-C6E1-79984ADEAE17}"/>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450616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In diesem Workshop möchte ich zusammen mit Ihnen das Thema Hitzeschutz näher beleuchten. Dieser Workshop ist in zwei Onlineveranstaltungen a 4 h(16-19:30) und einen Präsenzworkshop in Bonn a 8 h eingeteilt. In den Onlineseminaren wollen wir uns mit Grundlagen und verhaltensbezogenen Maßnahmen des Hitzeschutzes beschäftigen. Im zweiten Teil wird es etwas praktischer und wir nehmen uns die gesundheitlichen Maßnahmen vor und lernen wie wir uns und anderen Menschen besser helfen können. Sie sehen hier eine grobe Planung der Workshops. </a:t>
            </a:r>
          </a:p>
          <a:p>
            <a:r>
              <a:rPr lang="de-DE" dirty="0"/>
              <a:t>Fragen?</a:t>
            </a:r>
          </a:p>
        </p:txBody>
      </p:sp>
      <p:sp>
        <p:nvSpPr>
          <p:cNvPr id="4" name="Datumsplatzhalter 3">
            <a:extLst>
              <a:ext uri="{FF2B5EF4-FFF2-40B4-BE49-F238E27FC236}">
                <a16:creationId xmlns:a16="http://schemas.microsoft.com/office/drawing/2014/main" id="{F70E17C4-F3E5-B17B-08DB-6B821D3261F6}"/>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2369573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Nun möchte ich gern etwas von Ihnen erfahren: </a:t>
            </a:r>
          </a:p>
          <a:p>
            <a:r>
              <a:rPr lang="de-DE" dirty="0"/>
              <a:t>Wie heißen Sie? Woher kommen Sie? In welcher Siedlungsgemeinschaft arbeiten Sie?</a:t>
            </a:r>
          </a:p>
          <a:p>
            <a:r>
              <a:rPr lang="de-DE" dirty="0"/>
              <a:t>Haben Sie fragen an mich? Wenn ja einfach fragen, dann versuche ich sofort oder im Verlauf zu antworten.</a:t>
            </a:r>
          </a:p>
          <a:p>
            <a:r>
              <a:rPr lang="de-DE" dirty="0"/>
              <a:t>Im Allgemeinen werde ich versuchen, Sie so oft wie möglich einzubeziehen, wenn es für Sie in Ordnung ist.</a:t>
            </a:r>
          </a:p>
        </p:txBody>
      </p:sp>
      <p:sp>
        <p:nvSpPr>
          <p:cNvPr id="4" name="Datumsplatzhalter 3"/>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1532280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Erster Block 1,5h</a:t>
            </a:r>
          </a:p>
          <a:p>
            <a:endParaRPr lang="de-DE" dirty="0"/>
          </a:p>
        </p:txBody>
      </p:sp>
      <p:sp>
        <p:nvSpPr>
          <p:cNvPr id="4" name="Datumsplatzhalter 3">
            <a:extLst>
              <a:ext uri="{FF2B5EF4-FFF2-40B4-BE49-F238E27FC236}">
                <a16:creationId xmlns:a16="http://schemas.microsoft.com/office/drawing/2014/main" id="{F915C557-F74F-B287-F831-71825157894A}"/>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727814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r>
              <a:rPr lang="de-DE" dirty="0"/>
              <a:t>Wir verbrauchen auf der Erde täglich Ressourcen, die 1000 Jahre benötigten um gebildet zu werden. </a:t>
            </a:r>
          </a:p>
          <a:p>
            <a:pPr indent="0" defTabSz="914400">
              <a:lnSpc>
                <a:spcPct val="90000"/>
              </a:lnSpc>
              <a:spcBef>
                <a:spcPts val="1001"/>
              </a:spcBef>
              <a:buNone/>
              <a:tabLst>
                <a:tab pos="0" algn="l"/>
              </a:tabLst>
            </a:pPr>
            <a:r>
              <a:rPr lang="de-DE" sz="1200" b="0" strike="noStrike" spc="-1" dirty="0">
                <a:solidFill>
                  <a:schemeClr val="accent2"/>
                </a:solidFill>
                <a:latin typeface="Open Sans Condensed Bold"/>
              </a:rPr>
              <a:t>Gerade erst vor zwei Wochen gab es eine erschreckende Meldung in den Nachrichten: </a:t>
            </a:r>
            <a:r>
              <a:rPr lang="de-DE" dirty="0"/>
              <a:t>Laut dem EU-Erdbeobachtungs-Programm Copernicus lag die Temperatur 1,6 Grad höher als der geschätzte Mittelwert von 1850 bis 1900.</a:t>
            </a:r>
          </a:p>
          <a:p>
            <a:pPr indent="0" defTabSz="914400">
              <a:lnSpc>
                <a:spcPct val="90000"/>
              </a:lnSpc>
              <a:spcBef>
                <a:spcPts val="1001"/>
              </a:spcBef>
              <a:buNone/>
              <a:tabLst>
                <a:tab pos="0" algn="l"/>
              </a:tabLst>
            </a:pPr>
            <a:r>
              <a:rPr lang="de-DE" sz="1200" b="0" strike="noStrike" spc="-1" dirty="0">
                <a:solidFill>
                  <a:schemeClr val="accent2"/>
                </a:solidFill>
                <a:latin typeface="Open Sans Condensed Bold"/>
              </a:rPr>
              <a:t>In </a:t>
            </a:r>
            <a:r>
              <a:rPr lang="de-DE" dirty="0"/>
              <a:t> dem Pariser Klimaabkommen sollte die Erderwärmung möglichst auf 1,5 Grad über dem vorindustriellen Niveau begrenzt werden. Dieses Ziel haben wir leider jetzt schon überschritten mit verehrenden Ausmaßen: allein im Jahr 2024 gab es über 3000 Hitzetote in Deutschland. Zum Vergleich: im gleichen Zeitraum gab es ca.2800 Verkehrstote. In den Medien wird leider sehr wenig darüber berichtet, denn diese Zahl ist nicht unerheblich und steigert die Sterblichkeit in den Sommermonaten enorm. </a:t>
            </a:r>
          </a:p>
          <a:p>
            <a:pPr indent="0" defTabSz="914400">
              <a:lnSpc>
                <a:spcPct val="90000"/>
              </a:lnSpc>
              <a:spcBef>
                <a:spcPts val="1001"/>
              </a:spcBef>
              <a:buNone/>
              <a:tabLst>
                <a:tab pos="0" algn="l"/>
              </a:tabLst>
            </a:pPr>
            <a:r>
              <a:rPr lang="de-DE" sz="1200" b="0" strike="noStrike" spc="-1" dirty="0">
                <a:solidFill>
                  <a:schemeClr val="accent2"/>
                </a:solidFill>
                <a:latin typeface="Open Sans Condensed Bold"/>
              </a:rPr>
              <a:t>Sind Sie erschrocken über diese Zahlen? Wie gehen Sie mit der medialen Berichterstattung um? Verändert dies ihr Verhalten/ Denken über den Klimawandel privat und im Beruf? Denken Sie, dass das Ruder noch umgerissen werden kann?</a:t>
            </a:r>
          </a:p>
          <a:p>
            <a:pPr indent="0" defTabSz="914400">
              <a:lnSpc>
                <a:spcPct val="90000"/>
              </a:lnSpc>
              <a:spcBef>
                <a:spcPts val="1001"/>
              </a:spcBef>
              <a:buNone/>
              <a:tabLst>
                <a:tab pos="0" algn="l"/>
              </a:tabLst>
            </a:pPr>
            <a:endParaRPr lang="de-DE" sz="1200" b="0" strike="noStrike" spc="-1" dirty="0">
              <a:solidFill>
                <a:schemeClr val="accent2"/>
              </a:solidFill>
              <a:latin typeface="Open Sans Condensed Bold"/>
            </a:endParaRPr>
          </a:p>
        </p:txBody>
      </p:sp>
      <p:sp>
        <p:nvSpPr>
          <p:cNvPr id="4" name="Datumsplatzhalter 3">
            <a:extLst>
              <a:ext uri="{FF2B5EF4-FFF2-40B4-BE49-F238E27FC236}">
                <a16:creationId xmlns:a16="http://schemas.microsoft.com/office/drawing/2014/main" id="{E93B16C0-B8B2-AC46-4DE2-1F8236E4D3A2}"/>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008591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u="none" dirty="0"/>
              <a:t>In meiner Arbeit sehe ich, wie der Klimawandel die Gesundheit beeinträchtigen kann. Die heißen Tage nehmen weltweit von Jahr zu Jahr zu, ich möchte Ihnen mit meinem Aussagen nicht die Laune verderben, aber leider liegen die Fakten auf der Hand und es ist Zeit zu handeln, um größere Schäden abzuwenden. </a:t>
            </a:r>
          </a:p>
          <a:p>
            <a:r>
              <a:rPr lang="de-DE" u="none" dirty="0"/>
              <a:t>Ich denke, jeder von uns hat die Hitze schon am eigenen Leib gespürt, wie kräfteraubend es sein kann, ihr längere Zeit ausgesetzt zu sein. Kennen Sie selbst Personen in Ihren Siedlungsgemeinschaften, die sich wegen Hitze an Sie gewendet haben und wenn ja weshalb?</a:t>
            </a:r>
          </a:p>
        </p:txBody>
      </p:sp>
      <p:sp>
        <p:nvSpPr>
          <p:cNvPr id="4" name="Datumsplatzhalter 3">
            <a:extLst>
              <a:ext uri="{FF2B5EF4-FFF2-40B4-BE49-F238E27FC236}">
                <a16:creationId xmlns:a16="http://schemas.microsoft.com/office/drawing/2014/main" id="{D703EE49-AF57-FE58-C28D-31287F5676E8}"/>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791056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Frage 1: B ist richtig, da wir durch unsere CO2 Emissionen den Klimawandel aktiv beschleunigen</a:t>
            </a:r>
          </a:p>
          <a:p>
            <a:r>
              <a:rPr lang="de-DE" dirty="0"/>
              <a:t>Frage 2 : B ist richtig, ich werde es Ihnen in der nächsten Grafik zeigen, wie schnell sich die Temperaturen erhöhen</a:t>
            </a:r>
          </a:p>
          <a:p>
            <a:r>
              <a:rPr lang="de-DE" dirty="0"/>
              <a:t>Frage 3 : Vulkane:</a:t>
            </a:r>
            <a:r>
              <a:rPr lang="de-DE" b="1" dirty="0"/>
              <a:t>150 bis 260 Millionen Tonnen CO₂ pro Jahr; Menschen: 36.000 bis 40.000 Millionen Tonnen CO₂ pro Jahr</a:t>
            </a:r>
          </a:p>
          <a:p>
            <a:r>
              <a:rPr lang="de-DE" b="1" dirty="0"/>
              <a:t>Frage 4</a:t>
            </a:r>
            <a:r>
              <a:rPr lang="de-DE" b="0" dirty="0"/>
              <a:t>: a ist richtig: </a:t>
            </a:r>
            <a:r>
              <a:rPr lang="de-DE" dirty="0"/>
              <a:t>Typische natürliche Erwärmungsraten lagen bei etwa </a:t>
            </a:r>
            <a:r>
              <a:rPr lang="de-DE" b="1" dirty="0"/>
              <a:t>0,01 bis 0,02°C pro Jahrhundert</a:t>
            </a:r>
            <a:r>
              <a:rPr lang="de-DE" dirty="0"/>
              <a:t> (10.000 bis 100.000 Jahre für einen Temperaturanstieg von 1°C). Der aktuelle Erwärmungstrend liegt bei </a:t>
            </a:r>
            <a:r>
              <a:rPr lang="de-DE" b="1" dirty="0"/>
              <a:t>2°C pro Jahrhundert)</a:t>
            </a:r>
            <a:r>
              <a:rPr lang="de-DE" dirty="0"/>
              <a:t> – das ist </a:t>
            </a:r>
            <a:r>
              <a:rPr lang="de-DE" b="1" dirty="0"/>
              <a:t>mindestens 10-mal schneller</a:t>
            </a:r>
            <a:r>
              <a:rPr lang="de-DE" dirty="0"/>
              <a:t> als natürliche Klimaveränderungen.</a:t>
            </a:r>
          </a:p>
          <a:p>
            <a:r>
              <a:rPr lang="de-DE" dirty="0"/>
              <a:t>Frage 5: b </a:t>
            </a:r>
            <a:r>
              <a:rPr lang="de-DE" dirty="0" err="1"/>
              <a:t>isr</a:t>
            </a:r>
            <a:r>
              <a:rPr lang="de-DE" dirty="0"/>
              <a:t> richtig Laut dem (Weltklimarat) müssten wir die globalen </a:t>
            </a:r>
            <a:r>
              <a:rPr lang="de-DE" b="1" dirty="0"/>
              <a:t>CO₂-Emissionen bis 2030 etwa halbieren</a:t>
            </a:r>
            <a:r>
              <a:rPr lang="de-DE" dirty="0"/>
              <a:t> und bis </a:t>
            </a:r>
            <a:r>
              <a:rPr lang="de-DE" b="1" dirty="0"/>
              <a:t>2050 netto auf null bringen</a:t>
            </a:r>
            <a:r>
              <a:rPr lang="de-DE" dirty="0"/>
              <a:t>, um die Erwärmung auf </a:t>
            </a:r>
            <a:r>
              <a:rPr lang="de-DE" b="1" dirty="0"/>
              <a:t>maximal 1,5°C</a:t>
            </a:r>
            <a:r>
              <a:rPr lang="de-DE" dirty="0"/>
              <a:t> zu begrenzen. Auch dann würde es noch 50-100 Jahre dauern, bis sich das Klima stabilisiert. </a:t>
            </a:r>
          </a:p>
        </p:txBody>
      </p:sp>
      <p:sp>
        <p:nvSpPr>
          <p:cNvPr id="4" name="Datumsplatzhalter 3"/>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4131744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a:lnSpc>
                <a:spcPct val="107000"/>
              </a:lnSpc>
              <a:spcAft>
                <a:spcPts val="800"/>
              </a:spcAft>
            </a:pPr>
            <a:r>
              <a:rPr lang="de-DE" sz="1800" dirty="0">
                <a:effectLst/>
                <a:latin typeface="Arial" panose="020B0604020202020204" pitchFamily="34" charset="0"/>
                <a:ea typeface="Calibri" panose="020F0502020204030204" pitchFamily="34" charset="0"/>
              </a:rPr>
              <a:t>An dieser Grafik des Deutschen Wetterdienstes sehen Sie die Temperaturentwicklung der mittleren Temperatur in Deutschland von 1881-2020. Sie sehen hier die Entwicklung der letzten 140 Jahre. Durch die industrielle Revolution und den vermehrten Ausstoß von Kohlenstoff in die Atmosphäre gab es die ersten relevanten Temperaturanstiegen. Zwischen 1941 und 1950 gab es einen weiteren signifikanten Anstieg der mittleren Temperatur. Womit könnte das zusammen gehangen haben? Haben Sie eine Idee.</a:t>
            </a:r>
          </a:p>
          <a:p>
            <a:pPr>
              <a:lnSpc>
                <a:spcPct val="107000"/>
              </a:lnSpc>
              <a:spcAft>
                <a:spcPts val="800"/>
              </a:spcAft>
            </a:pPr>
            <a:r>
              <a:rPr lang="de-DE" sz="1800" dirty="0">
                <a:effectLst/>
                <a:latin typeface="Arial" panose="020B0604020202020204" pitchFamily="34" charset="0"/>
                <a:ea typeface="Calibri" panose="020F0502020204030204" pitchFamily="34" charset="0"/>
              </a:rPr>
              <a:t>Ja genau, der Ausstoß war während der Kriegsjahre einerseits durch die Rüstungsindustrie und später auch durch den Ausstoß, den die Munitionen und Bomben verursachten größer. Es kam vielerorts zu vermehrten Bränden, was auch eine Ursache gewesen sein könnte. </a:t>
            </a:r>
          </a:p>
        </p:txBody>
      </p:sp>
      <p:sp>
        <p:nvSpPr>
          <p:cNvPr id="4" name="Datumsplatzhalter 3">
            <a:extLst>
              <a:ext uri="{FF2B5EF4-FFF2-40B4-BE49-F238E27FC236}">
                <a16:creationId xmlns:a16="http://schemas.microsoft.com/office/drawing/2014/main" id="{F08D819E-585D-1783-FFEE-23E3CF71AA82}"/>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1678778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720" marR="0" lvl="0" indent="0" algn="l" defTabSz="914400" rtl="0" eaLnBrk="1" fontAlgn="auto" latinLnBrk="0" hangingPunct="1">
              <a:lnSpc>
                <a:spcPct val="100000"/>
              </a:lnSpc>
              <a:spcBef>
                <a:spcPts val="0"/>
              </a:spcBef>
              <a:spcAft>
                <a:spcPts val="0"/>
              </a:spcAft>
              <a:buClr>
                <a:srgbClr val="000000"/>
              </a:buClr>
              <a:buSzTx/>
              <a:buFont typeface="StarSymbol"/>
              <a:buNone/>
              <a:tabLst/>
              <a:defRPr/>
            </a:pPr>
            <a:r>
              <a:rPr lang="de-DE" sz="1200" dirty="0"/>
              <a:t>Wir beobachten, dass besonders seit 10 Jahren, die Hitzetage enorm ansteigen. Ein Hitzetag ist ein Tag an dem die Temperatur über 30°C steigt. Durch die ansteigende Häufigkeit der Hitzetage entstehen Hitzewellen, die besonders gesundheitsgefährdend sind. Wir sehen, dass es an den Küsten und in den Gebirgen etwas weniger Hitzetage gibt. In den Ballungsräumen oder Städten wie z.B. Berlin gibt es einen sog. Hitzeinseleffekt, in denen die Umgebung ca. 10-20 Grad wärmer ist als die Umgebung darum. Dort gibt es viele Bauten aus Beton und Straßen aus Asphalt, die Hitze speichern, große Glasflächen, die das Licht reflektieren. Zudem gibt weniger Bäume und Flächen, die Wasser aufnehmen können und es durch Verdunstung wieder abgeben. Ein großer Baum hat eine Kühlleitung wie 10 Klimaanlagen.</a:t>
            </a:r>
          </a:p>
        </p:txBody>
      </p:sp>
      <p:sp>
        <p:nvSpPr>
          <p:cNvPr id="4" name="Datumsplatzhalter 3">
            <a:extLst>
              <a:ext uri="{FF2B5EF4-FFF2-40B4-BE49-F238E27FC236}">
                <a16:creationId xmlns:a16="http://schemas.microsoft.com/office/drawing/2014/main" id="{0E1CFBDB-F349-FBCB-95CD-72AAE3F719FC}"/>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82101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 name="PlaceHolder 1"/>
          <p:cNvSpPr>
            <a:spLocks noGrp="1" noRot="1" noChangeAspect="1"/>
          </p:cNvSpPr>
          <p:nvPr>
            <p:ph type="sldImg"/>
          </p:nvPr>
        </p:nvSpPr>
        <p:spPr>
          <a:xfrm>
            <a:off x="685800" y="1143000"/>
            <a:ext cx="5484813" cy="3084513"/>
          </a:xfrm>
          <a:prstGeom prst="rect">
            <a:avLst/>
          </a:prstGeom>
          <a:ln w="0">
            <a:noFill/>
          </a:ln>
        </p:spPr>
      </p:sp>
      <p:sp>
        <p:nvSpPr>
          <p:cNvPr id="747" name="PlaceHolder 2"/>
          <p:cNvSpPr>
            <a:spLocks noGrp="1"/>
          </p:cNvSpPr>
          <p:nvPr>
            <p:ph type="body"/>
          </p:nvPr>
        </p:nvSpPr>
        <p:spPr>
          <a:xfrm>
            <a:off x="685800" y="4400640"/>
            <a:ext cx="5485320" cy="3599280"/>
          </a:xfrm>
          <a:prstGeom prst="rect">
            <a:avLst/>
          </a:prstGeom>
          <a:noFill/>
          <a:ln w="0">
            <a:noFill/>
          </a:ln>
        </p:spPr>
        <p:txBody>
          <a:bodyPr lIns="0" tIns="0" rIns="0" bIns="0" anchor="t">
            <a:noAutofit/>
          </a:bodyPr>
          <a:lstStyle/>
          <a:p>
            <a:pPr marL="360" marR="0" lvl="0" indent="0" algn="l" defTabSz="914400" rtl="0" eaLnBrk="1" fontAlgn="auto" latinLnBrk="0" hangingPunct="1">
              <a:lnSpc>
                <a:spcPct val="100000"/>
              </a:lnSpc>
              <a:spcBef>
                <a:spcPts val="0"/>
              </a:spcBef>
              <a:spcAft>
                <a:spcPts val="0"/>
              </a:spcAft>
              <a:buClr>
                <a:srgbClr val="000000"/>
              </a:buClr>
              <a:buSzTx/>
              <a:buFont typeface="StarSymbol"/>
              <a:buNone/>
              <a:tabLst/>
              <a:defRPr/>
            </a:pPr>
            <a:endParaRPr lang="de-DE" dirty="0"/>
          </a:p>
        </p:txBody>
      </p:sp>
      <p:sp>
        <p:nvSpPr>
          <p:cNvPr id="748" name="TextShape 3"/>
          <p:cNvSpPr/>
          <p:nvPr/>
        </p:nvSpPr>
        <p:spPr>
          <a:xfrm>
            <a:off x="3884760" y="8685360"/>
            <a:ext cx="2970720" cy="457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265BB-3F28-4651-BB63-8EA6AFAE6944}" type="slidenum">
              <a:rPr kumimoji="0" lang="de-DE" sz="1200" b="0" i="0" u="none" strike="noStrike" kern="1200" cap="none" spc="-1"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1" normalizeH="0" baseline="0" noProof="0">
              <a:ln>
                <a:noFill/>
              </a:ln>
              <a:solidFill>
                <a:srgbClr val="000000"/>
              </a:solidFill>
              <a:effectLst/>
              <a:uLnTx/>
              <a:uFillTx/>
              <a:latin typeface="Calibri"/>
              <a:ea typeface="+mn-ea"/>
              <a:cs typeface="+mn-cs"/>
            </a:endParaRPr>
          </a:p>
        </p:txBody>
      </p:sp>
      <p:sp>
        <p:nvSpPr>
          <p:cNvPr id="2" name="Datumsplatzhalter 1">
            <a:extLst>
              <a:ext uri="{FF2B5EF4-FFF2-40B4-BE49-F238E27FC236}">
                <a16:creationId xmlns:a16="http://schemas.microsoft.com/office/drawing/2014/main" id="{441E8D76-1341-9628-F267-588FBA3899F3}"/>
              </a:ext>
            </a:extLst>
          </p:cNvPr>
          <p:cNvSpPr>
            <a:spLocks noGrp="1"/>
          </p:cNvSpPr>
          <p:nvPr>
            <p:ph type="dt" idx="35"/>
          </p:nvPr>
        </p:nvSpPr>
        <p:spPr/>
        <p:txBody>
          <a:bodyPr/>
          <a:lstStyle/>
          <a:p>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Bei einer kleinen Änderung der Temperatur nach kälter oder wärmer, bekommt der Körper Probleme. Unter 36°C kommt es zu einer Unterkühlung, über 37,4 kommt es zum Fieber. Ab 42 Grad werden die Eiweiße im Körper zerstört, das heißt sie denaturieren. Dies kann im Schlimmsten fall zum Tod führen. </a:t>
            </a:r>
          </a:p>
        </p:txBody>
      </p:sp>
      <p:sp>
        <p:nvSpPr>
          <p:cNvPr id="4" name="Datumsplatzhalter 3"/>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1617055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 name="PlaceHolder 1"/>
          <p:cNvSpPr>
            <a:spLocks noGrp="1" noRot="1" noChangeAspect="1"/>
          </p:cNvSpPr>
          <p:nvPr>
            <p:ph type="sldImg"/>
          </p:nvPr>
        </p:nvSpPr>
        <p:spPr>
          <a:xfrm>
            <a:off x="685800" y="1143000"/>
            <a:ext cx="5484813" cy="3084513"/>
          </a:xfrm>
          <a:prstGeom prst="rect">
            <a:avLst/>
          </a:prstGeom>
          <a:ln w="0">
            <a:noFill/>
          </a:ln>
        </p:spPr>
      </p:sp>
      <p:sp>
        <p:nvSpPr>
          <p:cNvPr id="765" name="PlaceHolder 2"/>
          <p:cNvSpPr>
            <a:spLocks noGrp="1"/>
          </p:cNvSpPr>
          <p:nvPr>
            <p:ph type="body"/>
          </p:nvPr>
        </p:nvSpPr>
        <p:spPr>
          <a:xfrm>
            <a:off x="685800" y="4400640"/>
            <a:ext cx="5485320" cy="3599280"/>
          </a:xfrm>
          <a:prstGeom prst="rect">
            <a:avLst/>
          </a:prstGeom>
          <a:noFill/>
          <a:ln w="0">
            <a:noFill/>
          </a:ln>
        </p:spPr>
        <p:txBody>
          <a:bodyPr lIns="0" tIns="0" rIns="0" bIns="0" anchor="t">
            <a:noAutofit/>
          </a:bodyPr>
          <a:lstStyle/>
          <a:p>
            <a:endParaRPr lang="de-DE" sz="1200" kern="1200" dirty="0">
              <a:solidFill>
                <a:schemeClr val="tx1"/>
              </a:solidFill>
              <a:effectLst/>
              <a:latin typeface="+mn-lt"/>
            </a:endParaRPr>
          </a:p>
        </p:txBody>
      </p:sp>
      <p:sp>
        <p:nvSpPr>
          <p:cNvPr id="766" name="TextShape 3"/>
          <p:cNvSpPr/>
          <p:nvPr/>
        </p:nvSpPr>
        <p:spPr>
          <a:xfrm>
            <a:off x="3884760" y="8685360"/>
            <a:ext cx="2970720" cy="457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47429-2CDB-4B6B-AD23-02645415D656}" type="slidenum">
              <a:rPr kumimoji="0" lang="de-DE" sz="1200" b="0" i="0" u="none" strike="noStrike" kern="1200" cap="none" spc="-1" normalizeH="0" baseline="0" noProof="0">
                <a:ln>
                  <a:noFill/>
                </a:ln>
                <a:solidFill>
                  <a:srgbClr val="000000"/>
                </a:solidFill>
                <a:effectLst/>
                <a:uLnTx/>
                <a:uFillTx/>
                <a:latin typeface="Arial" panose="020B0604020202020204" pitchFamily="34"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1"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 name="Datumsplatzhalter 1">
            <a:extLst>
              <a:ext uri="{FF2B5EF4-FFF2-40B4-BE49-F238E27FC236}">
                <a16:creationId xmlns:a16="http://schemas.microsoft.com/office/drawing/2014/main" id="{B8A57F34-172F-9226-8125-9F8F19792FB6}"/>
              </a:ext>
            </a:extLst>
          </p:cNvPr>
          <p:cNvSpPr>
            <a:spLocks noGrp="1"/>
          </p:cNvSpPr>
          <p:nvPr>
            <p:ph type="dt" idx="35"/>
          </p:nvPr>
        </p:nvSpPr>
        <p:spPr/>
        <p:txBody>
          <a:bodyPr/>
          <a:lstStyle/>
          <a:p>
            <a:endParaRPr lang="de-D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sz="1200" b="1" kern="1200" dirty="0">
                <a:solidFill>
                  <a:schemeClr val="tx1"/>
                </a:solidFill>
                <a:effectLst/>
                <a:highlight>
                  <a:srgbClr val="C0C0C0"/>
                </a:highlight>
                <a:latin typeface="+mn-lt"/>
              </a:rPr>
              <a:t>Gehirn</a:t>
            </a:r>
            <a:r>
              <a:rPr lang="de-DE" sz="1200" kern="1200" dirty="0">
                <a:solidFill>
                  <a:schemeClr val="tx1"/>
                </a:solidFill>
                <a:effectLst/>
                <a:highlight>
                  <a:srgbClr val="C0C0C0"/>
                </a:highlight>
                <a:latin typeface="+mn-lt"/>
              </a:rPr>
              <a:t>: erhöht das Risiko für Gefäßerkrankungen und Hirnblutungen, verschlechtert mentale </a:t>
            </a:r>
            <a:r>
              <a:rPr lang="de-DE" sz="1200" kern="1200" dirty="0" err="1">
                <a:solidFill>
                  <a:schemeClr val="tx1"/>
                </a:solidFill>
                <a:effectLst/>
                <a:highlight>
                  <a:srgbClr val="C0C0C0"/>
                </a:highlight>
                <a:latin typeface="+mn-lt"/>
              </a:rPr>
              <a:t>Gesundh</a:t>
            </a:r>
            <a:r>
              <a:rPr lang="de-DE" sz="1200" kern="1200" dirty="0">
                <a:solidFill>
                  <a:schemeClr val="tx1"/>
                </a:solidFill>
                <a:effectLst/>
                <a:highlight>
                  <a:srgbClr val="C0C0C0"/>
                </a:highlight>
                <a:latin typeface="+mn-lt"/>
              </a:rPr>
              <a:t>., erhöht Aggressivität und Gewaltbereitschaft</a:t>
            </a:r>
          </a:p>
          <a:p>
            <a:r>
              <a:rPr lang="de-DE" sz="1200" b="1" kern="1200" dirty="0">
                <a:solidFill>
                  <a:schemeClr val="tx1"/>
                </a:solidFill>
                <a:effectLst/>
                <a:highlight>
                  <a:srgbClr val="C0C0C0"/>
                </a:highlight>
                <a:latin typeface="+mn-lt"/>
              </a:rPr>
              <a:t>Herz: </a:t>
            </a:r>
            <a:r>
              <a:rPr lang="de-DE" sz="1200" kern="1200" dirty="0">
                <a:solidFill>
                  <a:schemeClr val="tx1"/>
                </a:solidFill>
                <a:effectLst/>
                <a:highlight>
                  <a:srgbClr val="C0C0C0"/>
                </a:highlight>
                <a:latin typeface="+mn-lt"/>
              </a:rPr>
              <a:t>belastet das Herz um bis das 10-fache, verschlimmert </a:t>
            </a:r>
            <a:r>
              <a:rPr lang="de-DE" sz="1200" kern="1200" dirty="0" err="1">
                <a:solidFill>
                  <a:schemeClr val="tx1"/>
                </a:solidFill>
                <a:effectLst/>
                <a:highlight>
                  <a:srgbClr val="C0C0C0"/>
                </a:highlight>
                <a:latin typeface="+mn-lt"/>
              </a:rPr>
              <a:t>kardiovas</a:t>
            </a:r>
            <a:r>
              <a:rPr lang="de-DE" sz="1200" kern="1200" dirty="0">
                <a:solidFill>
                  <a:schemeClr val="tx1"/>
                </a:solidFill>
                <a:effectLst/>
                <a:highlight>
                  <a:srgbClr val="C0C0C0"/>
                </a:highlight>
                <a:latin typeface="+mn-lt"/>
              </a:rPr>
              <a:t>. Erkrankungen, </a:t>
            </a:r>
            <a:r>
              <a:rPr lang="de-DE" sz="1200" kern="1200" dirty="0" err="1">
                <a:solidFill>
                  <a:schemeClr val="tx1"/>
                </a:solidFill>
                <a:effectLst/>
                <a:highlight>
                  <a:srgbClr val="C0C0C0"/>
                </a:highlight>
                <a:latin typeface="+mn-lt"/>
              </a:rPr>
              <a:t>risiko</a:t>
            </a:r>
            <a:r>
              <a:rPr lang="de-DE" sz="1200" kern="1200" dirty="0">
                <a:solidFill>
                  <a:schemeClr val="tx1"/>
                </a:solidFill>
                <a:effectLst/>
                <a:highlight>
                  <a:srgbClr val="C0C0C0"/>
                </a:highlight>
                <a:latin typeface="+mn-lt"/>
              </a:rPr>
              <a:t> für MI steigt</a:t>
            </a:r>
          </a:p>
          <a:p>
            <a:r>
              <a:rPr lang="de-DE" sz="1200" b="1" kern="1200" dirty="0">
                <a:solidFill>
                  <a:schemeClr val="tx1"/>
                </a:solidFill>
                <a:effectLst/>
                <a:highlight>
                  <a:srgbClr val="C0C0C0"/>
                </a:highlight>
                <a:latin typeface="+mn-lt"/>
              </a:rPr>
              <a:t>Lunge</a:t>
            </a:r>
            <a:r>
              <a:rPr lang="de-DE" sz="1200" kern="1200" dirty="0">
                <a:solidFill>
                  <a:schemeClr val="tx1"/>
                </a:solidFill>
                <a:effectLst/>
                <a:highlight>
                  <a:srgbClr val="C0C0C0"/>
                </a:highlight>
                <a:latin typeface="+mn-lt"/>
              </a:rPr>
              <a:t>: erhöht die Belastung durch </a:t>
            </a:r>
            <a:r>
              <a:rPr lang="de-DE" sz="1200" kern="1200" dirty="0" err="1">
                <a:solidFill>
                  <a:schemeClr val="tx1"/>
                </a:solidFill>
                <a:effectLst/>
                <a:highlight>
                  <a:srgbClr val="C0C0C0"/>
                </a:highlight>
                <a:latin typeface="+mn-lt"/>
              </a:rPr>
              <a:t>Atemwegserkrankungen:Asthma</a:t>
            </a:r>
            <a:r>
              <a:rPr lang="de-DE" sz="1200" kern="1200" dirty="0">
                <a:solidFill>
                  <a:schemeClr val="tx1"/>
                </a:solidFill>
                <a:effectLst/>
                <a:highlight>
                  <a:srgbClr val="C0C0C0"/>
                </a:highlight>
                <a:latin typeface="+mn-lt"/>
              </a:rPr>
              <a:t>, hohe </a:t>
            </a:r>
            <a:r>
              <a:rPr lang="de-DE" sz="1200" kern="1200" dirty="0" err="1">
                <a:solidFill>
                  <a:schemeClr val="tx1"/>
                </a:solidFill>
                <a:effectLst/>
                <a:highlight>
                  <a:srgbClr val="C0C0C0"/>
                </a:highlight>
                <a:latin typeface="+mn-lt"/>
              </a:rPr>
              <a:t>Ozonkonz</a:t>
            </a:r>
            <a:r>
              <a:rPr lang="de-DE" sz="1200" kern="1200" dirty="0">
                <a:solidFill>
                  <a:schemeClr val="tx1"/>
                </a:solidFill>
                <a:effectLst/>
                <a:highlight>
                  <a:srgbClr val="C0C0C0"/>
                </a:highlight>
                <a:latin typeface="+mn-lt"/>
              </a:rPr>
              <a:t>.</a:t>
            </a:r>
          </a:p>
          <a:p>
            <a:r>
              <a:rPr lang="de-DE" sz="1200" b="1" kern="1200" dirty="0" err="1">
                <a:solidFill>
                  <a:schemeClr val="tx1"/>
                </a:solidFill>
                <a:effectLst/>
                <a:highlight>
                  <a:srgbClr val="C0C0C0"/>
                </a:highlight>
                <a:latin typeface="+mn-lt"/>
              </a:rPr>
              <a:t>Nieren</a:t>
            </a:r>
            <a:r>
              <a:rPr lang="de-DE" sz="1200" kern="1200" dirty="0" err="1">
                <a:solidFill>
                  <a:schemeClr val="tx1"/>
                </a:solidFill>
                <a:effectLst/>
                <a:highlight>
                  <a:srgbClr val="C0C0C0"/>
                </a:highlight>
                <a:latin typeface="+mn-lt"/>
              </a:rPr>
              <a:t>:erhöht</a:t>
            </a:r>
            <a:r>
              <a:rPr lang="de-DE" sz="1200" kern="1200" dirty="0">
                <a:solidFill>
                  <a:schemeClr val="tx1"/>
                </a:solidFill>
                <a:effectLst/>
                <a:highlight>
                  <a:srgbClr val="C0C0C0"/>
                </a:highlight>
                <a:latin typeface="+mn-lt"/>
              </a:rPr>
              <a:t> die Wahrscheinlichkeit für </a:t>
            </a:r>
            <a:r>
              <a:rPr lang="de-DE" sz="1200" kern="1200" dirty="0" err="1">
                <a:solidFill>
                  <a:schemeClr val="tx1"/>
                </a:solidFill>
                <a:effectLst/>
                <a:highlight>
                  <a:srgbClr val="C0C0C0"/>
                </a:highlight>
                <a:latin typeface="+mn-lt"/>
              </a:rPr>
              <a:t>Nierenerkrankungen:chr.o</a:t>
            </a:r>
            <a:r>
              <a:rPr lang="de-DE" sz="1200" kern="1200" dirty="0">
                <a:solidFill>
                  <a:schemeClr val="tx1"/>
                </a:solidFill>
                <a:effectLst/>
                <a:highlight>
                  <a:srgbClr val="C0C0C0"/>
                </a:highlight>
                <a:latin typeface="+mn-lt"/>
              </a:rPr>
              <a:t> </a:t>
            </a:r>
            <a:r>
              <a:rPr lang="de-DE" sz="1200" kern="1200" dirty="0" err="1">
                <a:solidFill>
                  <a:schemeClr val="tx1"/>
                </a:solidFill>
                <a:effectLst/>
                <a:highlight>
                  <a:srgbClr val="C0C0C0"/>
                </a:highlight>
                <a:latin typeface="+mn-lt"/>
              </a:rPr>
              <a:t>aNI</a:t>
            </a:r>
            <a:endParaRPr lang="de-DE" sz="1200" kern="1200" dirty="0">
              <a:solidFill>
                <a:schemeClr val="tx1"/>
              </a:solidFill>
              <a:effectLst/>
              <a:highlight>
                <a:srgbClr val="C0C0C0"/>
              </a:highlight>
              <a:latin typeface="+mn-lt"/>
            </a:endParaRPr>
          </a:p>
          <a:p>
            <a:r>
              <a:rPr lang="de-DE" sz="1200" kern="1200" dirty="0">
                <a:solidFill>
                  <a:schemeClr val="tx1"/>
                </a:solidFill>
                <a:effectLst/>
                <a:highlight>
                  <a:srgbClr val="C0C0C0"/>
                </a:highlight>
                <a:latin typeface="+mn-lt"/>
              </a:rPr>
              <a:t>Schwangerschaft: erhöhte Frühgeburt, ungünstige Geburtsereignisse, Geburtsgewicht, Kindstod</a:t>
            </a:r>
          </a:p>
        </p:txBody>
      </p:sp>
      <p:sp>
        <p:nvSpPr>
          <p:cNvPr id="4" name="Datumsplatzhalter 3">
            <a:extLst>
              <a:ext uri="{FF2B5EF4-FFF2-40B4-BE49-F238E27FC236}">
                <a16:creationId xmlns:a16="http://schemas.microsoft.com/office/drawing/2014/main" id="{C57A8F62-5006-F94C-F84D-CA58BC60EE36}"/>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557423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PlaceHolder 1"/>
          <p:cNvSpPr>
            <a:spLocks noGrp="1" noRot="1" noChangeAspect="1"/>
          </p:cNvSpPr>
          <p:nvPr>
            <p:ph type="sldImg"/>
          </p:nvPr>
        </p:nvSpPr>
        <p:spPr>
          <a:xfrm>
            <a:off x="685800" y="1143000"/>
            <a:ext cx="5486400" cy="3086100"/>
          </a:xfrm>
          <a:prstGeom prst="rect">
            <a:avLst/>
          </a:prstGeom>
          <a:ln w="0">
            <a:noFill/>
          </a:ln>
        </p:spPr>
      </p:sp>
      <p:sp>
        <p:nvSpPr>
          <p:cNvPr id="41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r>
              <a:rPr lang="de-DE" sz="1800" b="0" strike="noStrike" spc="-1" dirty="0">
                <a:solidFill>
                  <a:srgbClr val="000000"/>
                </a:solidFill>
              </a:rPr>
              <a:t>Keine Beschwerden</a:t>
            </a:r>
          </a:p>
          <a:p>
            <a:pPr marL="216000" indent="0">
              <a:buNone/>
            </a:pPr>
            <a:r>
              <a:rPr lang="de-DE" sz="1800" b="0" strike="noStrike" spc="-1" dirty="0">
                <a:solidFill>
                  <a:srgbClr val="000000"/>
                </a:solidFill>
              </a:rPr>
              <a:t>Leichte </a:t>
            </a:r>
            <a:r>
              <a:rPr lang="de-DE" sz="1800" b="0" strike="noStrike" spc="-1" dirty="0" err="1">
                <a:solidFill>
                  <a:srgbClr val="000000"/>
                </a:solidFill>
              </a:rPr>
              <a:t>beschwerden</a:t>
            </a:r>
            <a:endParaRPr lang="de-DE" sz="1800" b="0" strike="noStrike" spc="-1" dirty="0">
              <a:solidFill>
                <a:srgbClr val="000000"/>
              </a:solidFill>
            </a:endParaRPr>
          </a:p>
          <a:p>
            <a:pPr marL="216000" indent="0">
              <a:buNone/>
            </a:pPr>
            <a:r>
              <a:rPr lang="de-DE" sz="1800" b="0" strike="noStrike" spc="-1" dirty="0">
                <a:solidFill>
                  <a:srgbClr val="000000"/>
                </a:solidFill>
              </a:rPr>
              <a:t>Starken </a:t>
            </a:r>
            <a:r>
              <a:rPr lang="de-DE" sz="1800" b="0" strike="noStrike" spc="-1" dirty="0" err="1">
                <a:solidFill>
                  <a:srgbClr val="000000"/>
                </a:solidFill>
              </a:rPr>
              <a:t>unbehagen</a:t>
            </a:r>
            <a:r>
              <a:rPr lang="de-DE" sz="1800" b="0" strike="noStrike" spc="-1" dirty="0">
                <a:solidFill>
                  <a:srgbClr val="000000"/>
                </a:solidFill>
              </a:rPr>
              <a:t> körperliche Arbeit vermeiden</a:t>
            </a:r>
          </a:p>
          <a:p>
            <a:pPr marL="216000" indent="0">
              <a:buNone/>
            </a:pPr>
            <a:r>
              <a:rPr lang="de-DE" sz="1800" b="0" strike="noStrike" spc="-1" dirty="0">
                <a:solidFill>
                  <a:srgbClr val="000000"/>
                </a:solidFill>
              </a:rPr>
              <a:t>Starkes </a:t>
            </a:r>
            <a:r>
              <a:rPr lang="de-DE" sz="1800" b="0" strike="noStrike" spc="-1" dirty="0" err="1">
                <a:solidFill>
                  <a:srgbClr val="000000"/>
                </a:solidFill>
              </a:rPr>
              <a:t>unwohlsein:Anstrengungen</a:t>
            </a:r>
            <a:r>
              <a:rPr lang="de-DE" sz="1800" b="0" strike="noStrike" spc="-1" dirty="0">
                <a:solidFill>
                  <a:srgbClr val="000000"/>
                </a:solidFill>
              </a:rPr>
              <a:t> vermeiden, </a:t>
            </a:r>
            <a:r>
              <a:rPr lang="de-DE" sz="1800" b="0" strike="noStrike" spc="-1" dirty="0" err="1">
                <a:solidFill>
                  <a:srgbClr val="000000"/>
                </a:solidFill>
              </a:rPr>
              <a:t>hitzeschäden</a:t>
            </a:r>
            <a:r>
              <a:rPr lang="de-DE" sz="1800" b="0" strike="noStrike" spc="-1" dirty="0">
                <a:solidFill>
                  <a:srgbClr val="000000"/>
                </a:solidFill>
              </a:rPr>
              <a:t> wie </a:t>
            </a:r>
            <a:r>
              <a:rPr lang="de-DE" sz="1800" b="0" strike="noStrike" spc="-1" dirty="0" err="1">
                <a:solidFill>
                  <a:srgbClr val="000000"/>
                </a:solidFill>
              </a:rPr>
              <a:t>hitzschlag</a:t>
            </a:r>
            <a:r>
              <a:rPr lang="de-DE" sz="1800" b="0" strike="noStrike" spc="-1" dirty="0">
                <a:solidFill>
                  <a:srgbClr val="000000"/>
                </a:solidFill>
              </a:rPr>
              <a:t>, </a:t>
            </a:r>
            <a:r>
              <a:rPr lang="de-DE" sz="1800" b="0" strike="noStrike" spc="-1" dirty="0" err="1">
                <a:solidFill>
                  <a:srgbClr val="000000"/>
                </a:solidFill>
              </a:rPr>
              <a:t>hitzekrämpfe</a:t>
            </a:r>
            <a:r>
              <a:rPr lang="de-DE" sz="1800" b="0" strike="noStrike" spc="-1" dirty="0">
                <a:solidFill>
                  <a:srgbClr val="000000"/>
                </a:solidFill>
              </a:rPr>
              <a:t>, </a:t>
            </a:r>
            <a:r>
              <a:rPr lang="de-DE" sz="1800" b="0" strike="noStrike" spc="-1" dirty="0" err="1">
                <a:solidFill>
                  <a:srgbClr val="000000"/>
                </a:solidFill>
              </a:rPr>
              <a:t>sonnenstich</a:t>
            </a:r>
            <a:endParaRPr lang="de-DE" sz="1800" b="0" strike="noStrike" spc="-1" dirty="0">
              <a:solidFill>
                <a:srgbClr val="000000"/>
              </a:solidFill>
            </a:endParaRPr>
          </a:p>
          <a:p>
            <a:pPr marL="216000" indent="0">
              <a:buNone/>
            </a:pPr>
            <a:r>
              <a:rPr lang="de-DE" sz="1800" b="0" strike="noStrike" spc="-1" dirty="0">
                <a:solidFill>
                  <a:srgbClr val="000000"/>
                </a:solidFill>
              </a:rPr>
              <a:t>Erhöhte Gefahr: physische Aktivitäten stoppen</a:t>
            </a:r>
          </a:p>
          <a:p>
            <a:pPr marL="216000" indent="0">
              <a:buNone/>
            </a:pPr>
            <a:r>
              <a:rPr lang="de-DE" sz="1800" b="0" strike="noStrike" spc="-1" dirty="0">
                <a:solidFill>
                  <a:srgbClr val="000000"/>
                </a:solidFill>
              </a:rPr>
              <a:t>Sehr ernste Gefahr: hitzeschlag und </a:t>
            </a:r>
            <a:r>
              <a:rPr lang="de-DE" sz="1800" b="0" strike="noStrike" spc="-1" dirty="0" err="1">
                <a:solidFill>
                  <a:srgbClr val="000000"/>
                </a:solidFill>
              </a:rPr>
              <a:t>sonnenstich</a:t>
            </a:r>
            <a:r>
              <a:rPr lang="de-DE" sz="1800" b="0" strike="noStrike" spc="-1" dirty="0">
                <a:solidFill>
                  <a:srgbClr val="000000"/>
                </a:solidFill>
              </a:rPr>
              <a:t> sind wahrscheinlich</a:t>
            </a:r>
          </a:p>
          <a:p>
            <a:pPr marL="216000" indent="0">
              <a:buNone/>
            </a:pPr>
            <a:endParaRPr lang="de-DE" sz="1800" b="0" strike="noStrike" spc="-1" dirty="0">
              <a:solidFill>
                <a:srgbClr val="000000"/>
              </a:solidFill>
            </a:endParaRPr>
          </a:p>
        </p:txBody>
      </p:sp>
      <p:sp>
        <p:nvSpPr>
          <p:cNvPr id="2" name="Datumsplatzhalter 1">
            <a:extLst>
              <a:ext uri="{FF2B5EF4-FFF2-40B4-BE49-F238E27FC236}">
                <a16:creationId xmlns:a16="http://schemas.microsoft.com/office/drawing/2014/main" id="{7D8A447E-FA7B-2E14-9D79-BE6234F3E38F}"/>
              </a:ext>
            </a:extLst>
          </p:cNvPr>
          <p:cNvSpPr>
            <a:spLocks noGrp="1"/>
          </p:cNvSpPr>
          <p:nvPr>
            <p:ph type="dt" idx="35"/>
          </p:nvPr>
        </p:nvSpPr>
        <p:spPr/>
        <p:txBody>
          <a:bodyPr/>
          <a:lstStyle/>
          <a:p>
            <a:endParaRPr lang="de-D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mn-lt"/>
              <a:ea typeface="+mn-ea"/>
              <a:cs typeface="+mn-cs"/>
            </a:endParaRPr>
          </a:p>
        </p:txBody>
      </p:sp>
      <p:sp>
        <p:nvSpPr>
          <p:cNvPr id="4" name="Datumsplatzhalter 3">
            <a:extLst>
              <a:ext uri="{FF2B5EF4-FFF2-40B4-BE49-F238E27FC236}">
                <a16:creationId xmlns:a16="http://schemas.microsoft.com/office/drawing/2014/main" id="{0BB01B5E-6268-E2FD-C5BE-AFE09F807273}"/>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623806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mn-lt"/>
              <a:ea typeface="+mn-ea"/>
              <a:cs typeface="+mn-cs"/>
            </a:endParaRPr>
          </a:p>
          <a:p>
            <a:pPr lvl="0"/>
            <a:r>
              <a:rPr lang="de-DE" sz="1200" b="0" strike="noStrike" kern="1200" spc="-1" dirty="0">
                <a:solidFill>
                  <a:schemeClr val="tx1"/>
                </a:solidFill>
                <a:latin typeface="+mn-lt"/>
                <a:ea typeface="+mn-ea"/>
                <a:cs typeface="+mn-cs"/>
              </a:rPr>
              <a:t>Hat verschiedene Gründe: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b="0" strike="noStrike" kern="1200" spc="-1" dirty="0">
                <a:solidFill>
                  <a:schemeClr val="tx1"/>
                </a:solidFill>
                <a:latin typeface="+mn-lt"/>
                <a:ea typeface="+mn-ea"/>
                <a:cs typeface="+mn-cs"/>
              </a:rPr>
              <a:t>physiologisch schlechter an Hitze anpassbar (Ältere, Schwangere, Kinder - z.B. bei </a:t>
            </a:r>
            <a:r>
              <a:rPr lang="de-DE" dirty="0"/>
              <a:t>Kindern: </a:t>
            </a:r>
            <a:r>
              <a:rPr lang="de-DE" sz="1200" kern="1200" dirty="0">
                <a:solidFill>
                  <a:schemeClr val="tx1"/>
                </a:solidFill>
                <a:effectLst/>
                <a:latin typeface="+mn-lt"/>
                <a:ea typeface="+mn-ea"/>
                <a:cs typeface="+mn-cs"/>
              </a:rPr>
              <a:t>Das liegt unter anderem daran, dass bei ihnen die Fähigkeit zur Regulierung der Körpertemperatur noch nicht vollständig ausgereift ist, d.h. der Körper muss stärker arbeiten, um Wärme abzuleiten. Auch ist die Schweißproduktion geringer, und damit die Wärmeableitung nicht so effektiv. Zudem können Kinder die Gefahr nicht richtig einschätzen und ihr Unwohlsein nicht kommunizieren)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b="0" strike="noStrike" kern="1200" spc="-1" dirty="0">
                <a:solidFill>
                  <a:schemeClr val="tx1"/>
                </a:solidFill>
                <a:latin typeface="+mn-lt"/>
                <a:ea typeface="+mn-ea"/>
                <a:cs typeface="+mn-cs"/>
              </a:rPr>
              <a:t>Bei Vorerkrankungen: </a:t>
            </a:r>
            <a:r>
              <a:rPr lang="de-DE" sz="1200" kern="1200" dirty="0">
                <a:solidFill>
                  <a:schemeClr val="tx1"/>
                </a:solidFill>
                <a:effectLst/>
                <a:latin typeface="+mn-lt"/>
                <a:ea typeface="+mn-ea"/>
                <a:cs typeface="+mn-cs"/>
              </a:rPr>
              <a:t>Liegen bereits Vorerkrankungen oder körperliche Belastungen vor, kann der Körper sich besonders schlecht auf gesteigerte Temperaturen einstellen und reagieren. Bestimmte Medikamente machen auch anfälliger für Hitze. </a:t>
            </a:r>
            <a:endParaRPr lang="de-DE" sz="1200" b="0" strike="noStrike" kern="1200" spc="-1" dirty="0">
              <a:solidFill>
                <a:schemeClr val="tx1"/>
              </a:solidFill>
              <a:latin typeface="+mn-lt"/>
              <a:ea typeface="+mn-ea"/>
              <a:cs typeface="+mn-cs"/>
            </a:endParaRPr>
          </a:p>
          <a:p>
            <a:pPr marL="171450" lvl="0" indent="-171450">
              <a:buFontTx/>
              <a:buChar char="-"/>
            </a:pPr>
            <a:r>
              <a:rPr lang="de-DE" sz="1200" b="0" strike="noStrike" kern="1200" spc="-1" dirty="0">
                <a:solidFill>
                  <a:schemeClr val="tx1"/>
                </a:solidFill>
                <a:latin typeface="+mn-lt"/>
                <a:ea typeface="+mn-ea"/>
                <a:cs typeface="+mn-cs"/>
              </a:rPr>
              <a:t>Vermehrt Hitze exponiert  sind z.B. </a:t>
            </a:r>
            <a:r>
              <a:rPr lang="de-DE" sz="1200" b="0" strike="noStrike" kern="1200" spc="-1" dirty="0" err="1">
                <a:solidFill>
                  <a:schemeClr val="tx1"/>
                </a:solidFill>
                <a:latin typeface="+mn-lt"/>
                <a:ea typeface="+mn-ea"/>
                <a:cs typeface="+mn-cs"/>
              </a:rPr>
              <a:t>Sportler:innen</a:t>
            </a:r>
            <a:r>
              <a:rPr lang="de-DE" sz="1200" b="0" strike="noStrike" kern="1200" spc="-1" dirty="0">
                <a:solidFill>
                  <a:schemeClr val="tx1"/>
                </a:solidFill>
                <a:latin typeface="+mn-lt"/>
                <a:ea typeface="+mn-ea"/>
                <a:cs typeface="+mn-cs"/>
              </a:rPr>
              <a:t> draußen, im Freien körperlich schwer Arbeitende – produzieren durch körperliche Anstrengung auch noch selbst Körperwärme</a:t>
            </a:r>
          </a:p>
          <a:p>
            <a:pPr marL="171450" lvl="0" indent="-171450">
              <a:buFontTx/>
              <a:buChar char="-"/>
            </a:pPr>
            <a:r>
              <a:rPr lang="de-DE" sz="1200" b="0" strike="noStrike" kern="1200" spc="-1" dirty="0">
                <a:solidFill>
                  <a:schemeClr val="tx1"/>
                </a:solidFill>
                <a:latin typeface="+mn-lt"/>
                <a:ea typeface="+mn-ea"/>
                <a:cs typeface="+mn-cs"/>
              </a:rPr>
              <a:t>Aber auch sozioökonomische Komponente ist entscheidend für Hitzevulnerabilität (sozial isolierte, niedriger sozioökonomischer Status, Obdachlosigkeit, ungünstige Wohnverhältnisse)</a:t>
            </a:r>
            <a:endParaRPr lang="de-DE" sz="1200" kern="1200" dirty="0">
              <a:solidFill>
                <a:schemeClr val="tx1"/>
              </a:solidFill>
              <a:effectLst/>
              <a:latin typeface="+mn-lt"/>
              <a:ea typeface="+mn-ea"/>
              <a:cs typeface="+mn-cs"/>
            </a:endParaRPr>
          </a:p>
          <a:p>
            <a:pPr lvl="0"/>
            <a:endParaRPr lang="de-DE"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Weitere Risikogruppen:</a:t>
            </a:r>
          </a:p>
          <a:p>
            <a:pPr marL="171450" lvl="0" indent="-171450">
              <a:buFontTx/>
              <a:buChar char="-"/>
            </a:pPr>
            <a:r>
              <a:rPr lang="de-DE" sz="1200" kern="1200" dirty="0">
                <a:solidFill>
                  <a:schemeClr val="tx1"/>
                </a:solidFill>
                <a:effectLst/>
                <a:latin typeface="+mn-lt"/>
                <a:ea typeface="+mn-ea"/>
                <a:cs typeface="+mn-cs"/>
              </a:rPr>
              <a:t>Menschen mit Übergewicht, Adipositas</a:t>
            </a:r>
          </a:p>
          <a:p>
            <a:pPr marL="171450" lvl="0" indent="-171450">
              <a:buFontTx/>
              <a:buChar char="-"/>
            </a:pPr>
            <a:r>
              <a:rPr lang="de-DE" sz="1200" kern="1200" dirty="0">
                <a:solidFill>
                  <a:schemeClr val="tx1"/>
                </a:solidFill>
                <a:effectLst/>
                <a:latin typeface="+mn-lt"/>
                <a:ea typeface="+mn-ea"/>
                <a:cs typeface="+mn-cs"/>
              </a:rPr>
              <a:t>Menschen mit Unterernährung </a:t>
            </a:r>
          </a:p>
          <a:p>
            <a:pPr marL="171450" lvl="0" indent="-171450">
              <a:buFontTx/>
              <a:buChar char="-"/>
            </a:pPr>
            <a:r>
              <a:rPr lang="de-DE" sz="1200" kern="1200" dirty="0">
                <a:solidFill>
                  <a:schemeClr val="tx1"/>
                </a:solidFill>
                <a:effectLst/>
                <a:latin typeface="+mn-lt"/>
                <a:ea typeface="+mn-ea"/>
                <a:cs typeface="+mn-cs"/>
              </a:rPr>
              <a:t>Menschen mit akuten Erkrankungen (z.B. Durchfall, Fieber) </a:t>
            </a:r>
          </a:p>
          <a:p>
            <a:pPr marL="171450" lvl="0" indent="-171450">
              <a:buFontTx/>
              <a:buChar char="-"/>
            </a:pPr>
            <a:r>
              <a:rPr lang="de-DE" sz="1200" kern="1200" dirty="0">
                <a:solidFill>
                  <a:schemeClr val="tx1"/>
                </a:solidFill>
                <a:effectLst/>
                <a:latin typeface="+mn-lt"/>
                <a:ea typeface="+mn-ea"/>
                <a:cs typeface="+mn-cs"/>
              </a:rPr>
              <a:t>Menschen, die regelmäßig Alkohol oder Drogen konsumieren Ihre physiologischen Besonderheiten machen sie anfälliger für Hitzestress und hitzebedingte Erkrankungen. </a:t>
            </a:r>
          </a:p>
        </p:txBody>
      </p:sp>
      <p:sp>
        <p:nvSpPr>
          <p:cNvPr id="4" name="Datumsplatzhalter 3">
            <a:extLst>
              <a:ext uri="{FF2B5EF4-FFF2-40B4-BE49-F238E27FC236}">
                <a16:creationId xmlns:a16="http://schemas.microsoft.com/office/drawing/2014/main" id="{708D9513-4837-4B50-AFF7-C1FA29D6FD91}"/>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4224522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Hitze betrifft alle, aber vulnerablen Gruppen besonders gefährdet.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mn-lt"/>
              <a:ea typeface="+mn-ea"/>
              <a:cs typeface="+mn-cs"/>
            </a:endParaRPr>
          </a:p>
          <a:p>
            <a:pPr lvl="0"/>
            <a:r>
              <a:rPr lang="de-DE" sz="1200" b="0" strike="noStrike" kern="1200" spc="-1" dirty="0">
                <a:solidFill>
                  <a:schemeClr val="tx1"/>
                </a:solidFill>
                <a:latin typeface="+mn-lt"/>
                <a:ea typeface="+mn-ea"/>
                <a:cs typeface="+mn-cs"/>
              </a:rPr>
              <a:t>Hat verschiedene Gründe: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b="0" strike="noStrike" kern="1200" spc="-1" dirty="0">
                <a:solidFill>
                  <a:schemeClr val="tx1"/>
                </a:solidFill>
                <a:latin typeface="+mn-lt"/>
                <a:ea typeface="+mn-ea"/>
                <a:cs typeface="+mn-cs"/>
              </a:rPr>
              <a:t>physiologisch schlechter an Hitze anpassbar (Ältere, Schwangere, Kinder - z.B. bei </a:t>
            </a:r>
            <a:r>
              <a:rPr lang="de-DE" dirty="0"/>
              <a:t>Kindern: </a:t>
            </a:r>
            <a:r>
              <a:rPr lang="de-DE" sz="1200" kern="1200" dirty="0">
                <a:solidFill>
                  <a:schemeClr val="tx1"/>
                </a:solidFill>
                <a:effectLst/>
                <a:latin typeface="+mn-lt"/>
                <a:ea typeface="+mn-ea"/>
                <a:cs typeface="+mn-cs"/>
              </a:rPr>
              <a:t>Das liegt unter anderem daran, dass bei ihnen die Fähigkeit zur Regulierung der Körpertemperatur noch nicht vollständig ausgereift ist, d.h. der Körper muss stärker arbeiten, um Wärme abzuleiten. Auch ist die Schweißproduktion geringer, und damit die Wärmeableitung nicht so effektiv. Zudem können Kinder die Gefahr nicht richtig einschätzen und ihr Unwohlsein nicht kommunizieren)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b="0" strike="noStrike" kern="1200" spc="-1" dirty="0">
                <a:solidFill>
                  <a:schemeClr val="tx1"/>
                </a:solidFill>
                <a:latin typeface="+mn-lt"/>
                <a:ea typeface="+mn-ea"/>
                <a:cs typeface="+mn-cs"/>
              </a:rPr>
              <a:t>Bei Vorerkrankungen: </a:t>
            </a:r>
            <a:r>
              <a:rPr lang="de-DE" sz="1200" kern="1200" dirty="0">
                <a:solidFill>
                  <a:schemeClr val="tx1"/>
                </a:solidFill>
                <a:effectLst/>
                <a:latin typeface="+mn-lt"/>
                <a:ea typeface="+mn-ea"/>
                <a:cs typeface="+mn-cs"/>
              </a:rPr>
              <a:t>Liegen bereits Vorerkrankungen oder körperliche Belastungen vor, kann der Körper sich besonders schlecht auf gesteigerte Temperaturen einstellen und reagieren. Bestimmte Medikamente machen auch anfälliger für Hitze. </a:t>
            </a:r>
            <a:endParaRPr lang="de-DE" sz="1200" b="0" strike="noStrike" kern="1200" spc="-1" dirty="0">
              <a:solidFill>
                <a:schemeClr val="tx1"/>
              </a:solidFill>
              <a:latin typeface="+mn-lt"/>
              <a:ea typeface="+mn-ea"/>
              <a:cs typeface="+mn-cs"/>
            </a:endParaRPr>
          </a:p>
          <a:p>
            <a:pPr marL="171450" lvl="0" indent="-171450">
              <a:buFontTx/>
              <a:buChar char="-"/>
            </a:pPr>
            <a:r>
              <a:rPr lang="de-DE" sz="1200" b="0" strike="noStrike" kern="1200" spc="-1" dirty="0">
                <a:solidFill>
                  <a:schemeClr val="tx1"/>
                </a:solidFill>
                <a:latin typeface="+mn-lt"/>
                <a:ea typeface="+mn-ea"/>
                <a:cs typeface="+mn-cs"/>
              </a:rPr>
              <a:t>Vermehrt Hitze exponiert  sind z.B. </a:t>
            </a:r>
            <a:r>
              <a:rPr lang="de-DE" sz="1200" b="0" strike="noStrike" kern="1200" spc="-1" dirty="0" err="1">
                <a:solidFill>
                  <a:schemeClr val="tx1"/>
                </a:solidFill>
                <a:latin typeface="+mn-lt"/>
                <a:ea typeface="+mn-ea"/>
                <a:cs typeface="+mn-cs"/>
              </a:rPr>
              <a:t>Sportler:innen</a:t>
            </a:r>
            <a:r>
              <a:rPr lang="de-DE" sz="1200" b="0" strike="noStrike" kern="1200" spc="-1" dirty="0">
                <a:solidFill>
                  <a:schemeClr val="tx1"/>
                </a:solidFill>
                <a:latin typeface="+mn-lt"/>
                <a:ea typeface="+mn-ea"/>
                <a:cs typeface="+mn-cs"/>
              </a:rPr>
              <a:t> draußen, im Freien körperlich schwer Arbeitende – produzieren durch körperliche Anstrengung auch noch selbst Körperwärme</a:t>
            </a:r>
          </a:p>
          <a:p>
            <a:pPr marL="171450" lvl="0" indent="-171450">
              <a:buFontTx/>
              <a:buChar char="-"/>
            </a:pPr>
            <a:r>
              <a:rPr lang="de-DE" sz="1200" b="0" strike="noStrike" kern="1200" spc="-1" dirty="0">
                <a:solidFill>
                  <a:schemeClr val="tx1"/>
                </a:solidFill>
                <a:latin typeface="+mn-lt"/>
                <a:ea typeface="+mn-ea"/>
                <a:cs typeface="+mn-cs"/>
              </a:rPr>
              <a:t>Aber auch sozioökonomische Komponente ist entscheidend für Hitzevulnerabilität (sozial isolierte, niedriger sozioökonomischer Status, Obdachlosigkeit, ungünstige Wohnverhältnisse)</a:t>
            </a:r>
            <a:endParaRPr lang="de-DE" sz="1200" kern="1200" dirty="0">
              <a:solidFill>
                <a:schemeClr val="tx1"/>
              </a:solidFill>
              <a:effectLst/>
              <a:latin typeface="+mn-lt"/>
              <a:ea typeface="+mn-ea"/>
              <a:cs typeface="+mn-cs"/>
            </a:endParaRPr>
          </a:p>
          <a:p>
            <a:pPr lvl="0"/>
            <a:endParaRPr lang="de-DE"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Weitere Risikogruppen:</a:t>
            </a:r>
          </a:p>
          <a:p>
            <a:pPr marL="171450" lvl="0" indent="-171450">
              <a:buFontTx/>
              <a:buChar char="-"/>
            </a:pPr>
            <a:r>
              <a:rPr lang="de-DE" sz="1200" kern="1200" dirty="0">
                <a:solidFill>
                  <a:schemeClr val="tx1"/>
                </a:solidFill>
                <a:effectLst/>
                <a:latin typeface="+mn-lt"/>
                <a:ea typeface="+mn-ea"/>
                <a:cs typeface="+mn-cs"/>
              </a:rPr>
              <a:t>Menschen mit Übergewicht, Adipositas</a:t>
            </a:r>
          </a:p>
          <a:p>
            <a:pPr marL="171450" lvl="0" indent="-171450">
              <a:buFontTx/>
              <a:buChar char="-"/>
            </a:pPr>
            <a:r>
              <a:rPr lang="de-DE" sz="1200" kern="1200" dirty="0">
                <a:solidFill>
                  <a:schemeClr val="tx1"/>
                </a:solidFill>
                <a:effectLst/>
                <a:latin typeface="+mn-lt"/>
                <a:ea typeface="+mn-ea"/>
                <a:cs typeface="+mn-cs"/>
              </a:rPr>
              <a:t>Menschen mit Unterernährung </a:t>
            </a:r>
          </a:p>
          <a:p>
            <a:pPr marL="171450" lvl="0" indent="-171450">
              <a:buFontTx/>
              <a:buChar char="-"/>
            </a:pPr>
            <a:r>
              <a:rPr lang="de-DE" sz="1200" kern="1200" dirty="0">
                <a:solidFill>
                  <a:schemeClr val="tx1"/>
                </a:solidFill>
                <a:effectLst/>
                <a:latin typeface="+mn-lt"/>
                <a:ea typeface="+mn-ea"/>
                <a:cs typeface="+mn-cs"/>
              </a:rPr>
              <a:t>Menschen mit akuten Erkrankungen (z.B. Durchfall, Fieber) </a:t>
            </a:r>
          </a:p>
          <a:p>
            <a:pPr marL="171450" lvl="0" indent="-171450">
              <a:buFontTx/>
              <a:buChar char="-"/>
            </a:pPr>
            <a:r>
              <a:rPr lang="de-DE" sz="1200" kern="1200" dirty="0">
                <a:solidFill>
                  <a:schemeClr val="tx1"/>
                </a:solidFill>
                <a:effectLst/>
                <a:latin typeface="+mn-lt"/>
                <a:ea typeface="+mn-ea"/>
                <a:cs typeface="+mn-cs"/>
              </a:rPr>
              <a:t>Menschen, die regelmäßig Alkohol oder Drogen konsumieren Ihre physiologischen Besonderheiten machen sie anfälliger für Hitzestress und hitzebedingte Erkrankungen. </a:t>
            </a:r>
          </a:p>
        </p:txBody>
      </p:sp>
      <p:sp>
        <p:nvSpPr>
          <p:cNvPr id="4" name="Datumsplatzhalter 3">
            <a:extLst>
              <a:ext uri="{FF2B5EF4-FFF2-40B4-BE49-F238E27FC236}">
                <a16:creationId xmlns:a16="http://schemas.microsoft.com/office/drawing/2014/main" id="{480A64A7-03C8-C47C-6E3D-A971A751FE29}"/>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9558960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Hitze betrifft alle, aber vulnerablen Gruppen besonders gefährdet.</a:t>
            </a:r>
          </a:p>
          <a:p>
            <a:pPr lvl="0"/>
            <a:r>
              <a:rPr lang="de-DE" sz="1200" b="0" strike="noStrike" kern="1200" spc="-1" dirty="0">
                <a:solidFill>
                  <a:schemeClr val="tx1"/>
                </a:solidFill>
                <a:latin typeface="+mn-lt"/>
                <a:ea typeface="+mn-ea"/>
                <a:cs typeface="+mn-cs"/>
              </a:rPr>
              <a:t>Hat verschiedene Gründe: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b="0" strike="noStrike" kern="1200" spc="-1" dirty="0">
                <a:solidFill>
                  <a:schemeClr val="tx1"/>
                </a:solidFill>
                <a:latin typeface="+mn-lt"/>
                <a:ea typeface="+mn-ea"/>
                <a:cs typeface="+mn-cs"/>
              </a:rPr>
              <a:t>physiologisch schlechter an Hitze anpassbar (Ältere, Schwangere, Kinder - z.B. bei </a:t>
            </a:r>
            <a:r>
              <a:rPr lang="de-DE" dirty="0"/>
              <a:t>Kindern: </a:t>
            </a:r>
            <a:r>
              <a:rPr lang="de-DE" sz="1200" kern="1200" dirty="0">
                <a:solidFill>
                  <a:schemeClr val="tx1"/>
                </a:solidFill>
                <a:effectLst/>
                <a:latin typeface="+mn-lt"/>
                <a:ea typeface="+mn-ea"/>
                <a:cs typeface="+mn-cs"/>
              </a:rPr>
              <a:t>Das liegt unter anderem daran, dass bei ihnen die Fähigkeit zur Regulierung der Körpertemperatur noch nicht vollständig ausgereift ist, d.h. der Körper muss stärker arbeiten, um Wärme abzuleiten. Auch ist die Schweißproduktion geringer, und damit die Wärmeableitung nicht so effektiv. Zudem können Kinder die Gefahr nicht richtig einschätzen und ihr Unwohlsein nicht kommunizieren)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b="0" strike="noStrike" kern="1200" spc="-1" dirty="0">
                <a:solidFill>
                  <a:schemeClr val="tx1"/>
                </a:solidFill>
                <a:latin typeface="+mn-lt"/>
                <a:ea typeface="+mn-ea"/>
                <a:cs typeface="+mn-cs"/>
              </a:rPr>
              <a:t>Körperwärme</a:t>
            </a:r>
          </a:p>
          <a:p>
            <a:pPr marL="171450" lvl="0" indent="-171450">
              <a:buFontTx/>
              <a:buChar char="-"/>
            </a:pPr>
            <a:r>
              <a:rPr lang="de-DE" sz="1200" b="0" strike="noStrike" kern="1200" spc="-1" dirty="0">
                <a:solidFill>
                  <a:schemeClr val="tx1"/>
                </a:solidFill>
                <a:latin typeface="+mn-lt"/>
                <a:ea typeface="+mn-ea"/>
                <a:cs typeface="+mn-cs"/>
              </a:rPr>
              <a:t>Aber auch sozioökonomische Komponente ist entscheidend für Hitzevulnerabilität (sozial isolierte, niedriger sozioökonomischer Status, Obdachlosigkeit, ungünstige Wohnverhältnisse)</a:t>
            </a:r>
            <a:endParaRPr lang="de-DE" sz="1200" kern="1200" dirty="0">
              <a:solidFill>
                <a:schemeClr val="tx1"/>
              </a:solidFill>
              <a:effectLst/>
              <a:latin typeface="+mn-lt"/>
              <a:ea typeface="+mn-ea"/>
              <a:cs typeface="+mn-cs"/>
            </a:endParaRPr>
          </a:p>
          <a:p>
            <a:pPr lvl="0"/>
            <a:endParaRPr lang="de-DE"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Weitere Risikogruppen:</a:t>
            </a:r>
          </a:p>
          <a:p>
            <a:pPr marL="171450" lvl="0" indent="-171450">
              <a:buFontTx/>
              <a:buChar char="-"/>
            </a:pPr>
            <a:r>
              <a:rPr lang="de-DE" sz="1200" kern="1200" dirty="0">
                <a:solidFill>
                  <a:schemeClr val="tx1"/>
                </a:solidFill>
                <a:effectLst/>
                <a:latin typeface="+mn-lt"/>
                <a:ea typeface="+mn-ea"/>
                <a:cs typeface="+mn-cs"/>
              </a:rPr>
              <a:t>Menschen mit Übergewicht, Adipositas</a:t>
            </a:r>
          </a:p>
          <a:p>
            <a:pPr marL="171450" lvl="0" indent="-171450">
              <a:buFontTx/>
              <a:buChar char="-"/>
            </a:pPr>
            <a:r>
              <a:rPr lang="de-DE" sz="1200" kern="1200" dirty="0">
                <a:solidFill>
                  <a:schemeClr val="tx1"/>
                </a:solidFill>
                <a:effectLst/>
                <a:latin typeface="+mn-lt"/>
                <a:ea typeface="+mn-ea"/>
                <a:cs typeface="+mn-cs"/>
              </a:rPr>
              <a:t>Menschen mit Unterernährung </a:t>
            </a:r>
          </a:p>
          <a:p>
            <a:pPr marL="171450" lvl="0" indent="-171450">
              <a:buFontTx/>
              <a:buChar char="-"/>
            </a:pPr>
            <a:r>
              <a:rPr lang="de-DE" sz="1200" kern="1200" dirty="0">
                <a:solidFill>
                  <a:schemeClr val="tx1"/>
                </a:solidFill>
                <a:effectLst/>
                <a:latin typeface="+mn-lt"/>
                <a:ea typeface="+mn-ea"/>
                <a:cs typeface="+mn-cs"/>
              </a:rPr>
              <a:t>Menschen mit akuten Erkrankungen (z.B. Durchfall, Fieber) </a:t>
            </a:r>
          </a:p>
          <a:p>
            <a:pPr marL="171450" lvl="0" indent="-171450">
              <a:buFontTx/>
              <a:buChar char="-"/>
            </a:pPr>
            <a:r>
              <a:rPr lang="de-DE" sz="1200" kern="1200" dirty="0">
                <a:solidFill>
                  <a:schemeClr val="tx1"/>
                </a:solidFill>
                <a:effectLst/>
                <a:latin typeface="+mn-lt"/>
                <a:ea typeface="+mn-ea"/>
                <a:cs typeface="+mn-cs"/>
              </a:rPr>
              <a:t>Menschen, die regelmäßig Alkohol oder Drogen konsumieren Ihre physiologischen Besonderheiten machen sie anfälliger für Hitzestress und hitzebedingte Erkrankungen. </a:t>
            </a:r>
          </a:p>
        </p:txBody>
      </p:sp>
      <p:sp>
        <p:nvSpPr>
          <p:cNvPr id="4" name="Datumsplatzhalter 3">
            <a:extLst>
              <a:ext uri="{FF2B5EF4-FFF2-40B4-BE49-F238E27FC236}">
                <a16:creationId xmlns:a16="http://schemas.microsoft.com/office/drawing/2014/main" id="{775CAB32-9C5D-6A9F-98E0-BAE592E1CA07}"/>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430320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Wiederholung Präventive Maßnahmen bei Hitze</a:t>
            </a:r>
          </a:p>
        </p:txBody>
      </p:sp>
      <p:sp>
        <p:nvSpPr>
          <p:cNvPr id="4" name="Datumsplatzhalter 3"/>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977014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-heute Thema </a:t>
            </a:r>
            <a:r>
              <a:rPr lang="de-DE" dirty="0" err="1"/>
              <a:t>Hitzeresilienzmaßnahmen</a:t>
            </a:r>
            <a:r>
              <a:rPr lang="de-DE" dirty="0"/>
              <a:t> </a:t>
            </a:r>
          </a:p>
          <a:p>
            <a:r>
              <a:rPr lang="de-DE" dirty="0"/>
              <a:t>- Unterschiede Hitzschlag und Sonnenstich</a:t>
            </a:r>
          </a:p>
          <a:p>
            <a:pPr marL="0" indent="0">
              <a:buFontTx/>
              <a:buNone/>
            </a:pPr>
            <a:endParaRPr lang="de-DE" dirty="0"/>
          </a:p>
          <a:p>
            <a:endParaRPr lang="de-DE" dirty="0"/>
          </a:p>
        </p:txBody>
      </p:sp>
      <p:sp>
        <p:nvSpPr>
          <p:cNvPr id="4" name="Datumsplatzhalter 3"/>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4732303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2319147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Eigene Erfahrungen mit Sonnenstich oder Hitzschlag?</a:t>
            </a:r>
          </a:p>
        </p:txBody>
      </p:sp>
      <p:sp>
        <p:nvSpPr>
          <p:cNvPr id="4" name="Datumsplatzhalter 3"/>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111580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Gibt es </a:t>
            </a:r>
            <a:r>
              <a:rPr lang="de-DE" dirty="0" err="1"/>
              <a:t>AED´s</a:t>
            </a:r>
            <a:r>
              <a:rPr lang="de-DE" dirty="0"/>
              <a:t> in Ihrer Umgebung oder sogar in den Siedlergemeinschaften? </a:t>
            </a:r>
          </a:p>
          <a:p>
            <a:endParaRPr lang="de-DE" dirty="0"/>
          </a:p>
        </p:txBody>
      </p:sp>
      <p:sp>
        <p:nvSpPr>
          <p:cNvPr id="4" name="Datumsplatzhalter 3"/>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1777247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a:extLst>
              <a:ext uri="{FF2B5EF4-FFF2-40B4-BE49-F238E27FC236}">
                <a16:creationId xmlns:a16="http://schemas.microsoft.com/office/drawing/2014/main" id="{2CFEBB30-A232-2A9B-9D8C-CD482618045B}"/>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2193062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Vergleich objektiver und subjektiver Zugehörigkeit von Risikogruppen zu Hitzegefahren.</a:t>
            </a:r>
          </a:p>
          <a:p>
            <a:r>
              <a:rPr lang="de-DE" dirty="0"/>
              <a:t>Chronische Krankheiten: Platz 1</a:t>
            </a:r>
          </a:p>
          <a:p>
            <a:r>
              <a:rPr lang="de-DE" dirty="0"/>
              <a:t>Medikamenteneinnahme: PLatz2</a:t>
            </a:r>
          </a:p>
          <a:p>
            <a:r>
              <a:rPr lang="de-DE" dirty="0"/>
              <a:t>BMI&gt;30: Platz 3</a:t>
            </a:r>
          </a:p>
          <a:p>
            <a:endParaRPr lang="de-DE" dirty="0"/>
          </a:p>
          <a:p>
            <a:r>
              <a:rPr lang="de-DE" dirty="0"/>
              <a:t>Oft mehrere Risikofaktoren</a:t>
            </a:r>
          </a:p>
          <a:p>
            <a:r>
              <a:rPr lang="de-DE" dirty="0"/>
              <a:t>Was überrascht?</a:t>
            </a:r>
          </a:p>
          <a:p>
            <a:endParaRPr lang="de-DE" dirty="0"/>
          </a:p>
        </p:txBody>
      </p:sp>
      <p:sp>
        <p:nvSpPr>
          <p:cNvPr id="4" name="Datumsplatzhalter 3">
            <a:extLst>
              <a:ext uri="{FF2B5EF4-FFF2-40B4-BE49-F238E27FC236}">
                <a16:creationId xmlns:a16="http://schemas.microsoft.com/office/drawing/2014/main" id="{79612459-2F51-0CD5-5286-8828FDC36785}"/>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375177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Was wurde gemacht?</a:t>
            </a:r>
          </a:p>
          <a:p>
            <a:r>
              <a:rPr lang="de-DE" dirty="0"/>
              <a:t>Was wurde nicht gemacht?</a:t>
            </a:r>
          </a:p>
          <a:p>
            <a:r>
              <a:rPr lang="de-DE" dirty="0"/>
              <a:t>Warum wurde manches nicht gemacht? Nicht sinnvoll? Nicht möglicher? Welche Barrieren? Was braucht es zur Vorbereitung?</a:t>
            </a:r>
          </a:p>
          <a:p>
            <a:endParaRPr lang="de-DE" dirty="0"/>
          </a:p>
        </p:txBody>
      </p:sp>
      <p:sp>
        <p:nvSpPr>
          <p:cNvPr id="4" name="Datumsplatzhalter 3">
            <a:extLst>
              <a:ext uri="{FF2B5EF4-FFF2-40B4-BE49-F238E27FC236}">
                <a16:creationId xmlns:a16="http://schemas.microsoft.com/office/drawing/2014/main" id="{6D8FFA96-210E-70BC-BE96-C8005C4F34C8}"/>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263470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a:extLst>
              <a:ext uri="{FF2B5EF4-FFF2-40B4-BE49-F238E27FC236}">
                <a16:creationId xmlns:a16="http://schemas.microsoft.com/office/drawing/2014/main" id="{C51FE80E-3074-BA96-6E61-EBD708486A4E}"/>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27643160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Heat-Health-Action Plans, Handlungsempfehlungen des Bundes als Grundlage(2017)</a:t>
            </a:r>
          </a:p>
          <a:p>
            <a:pPr marL="171450" indent="-171450">
              <a:buFont typeface="Arial" panose="020B0604020202020204" pitchFamily="34" charset="0"/>
              <a:buChar char="•"/>
            </a:pPr>
            <a:r>
              <a:rPr lang="de-DE" dirty="0"/>
              <a:t>In den letzten Jahren immer mehr Bewusstsein dafür, dass die Gesundheit durch Hitze bedroht ist (siehe Beschluss Gesundheitsministerkonferenz)</a:t>
            </a:r>
          </a:p>
          <a:p>
            <a:pPr marL="171450" indent="-171450">
              <a:buFont typeface="Arial" panose="020B0604020202020204" pitchFamily="34" charset="0"/>
              <a:buChar char="•"/>
            </a:pPr>
            <a:r>
              <a:rPr lang="de-DE" dirty="0"/>
              <a:t>Das wurde in verschiedenen HAPs in Deutschland auch schon beachtet (Mannheim, Erfurt, Brandenburg, Thüringen)</a:t>
            </a:r>
          </a:p>
          <a:p>
            <a:pPr marL="171450" indent="-171450">
              <a:buFont typeface="Arial" panose="020B0604020202020204" pitchFamily="34" charset="0"/>
              <a:buChar char="•"/>
            </a:pPr>
            <a:r>
              <a:rPr lang="de-DE" dirty="0"/>
              <a:t>Musterhitzeschutzpläne für verschiedene Einrichtungstypen</a:t>
            </a:r>
          </a:p>
          <a:p>
            <a:pPr marL="171450" indent="-171450">
              <a:buFont typeface="Arial" panose="020B0604020202020204" pitchFamily="34" charset="0"/>
              <a:buChar char="•"/>
            </a:pPr>
            <a:r>
              <a:rPr lang="de-DE" dirty="0"/>
              <a:t>Eigene Projekterfahrungen, Austausch</a:t>
            </a:r>
          </a:p>
        </p:txBody>
      </p:sp>
      <p:sp>
        <p:nvSpPr>
          <p:cNvPr id="4" name="Datumsplatzhalter 3">
            <a:extLst>
              <a:ext uri="{FF2B5EF4-FFF2-40B4-BE49-F238E27FC236}">
                <a16:creationId xmlns:a16="http://schemas.microsoft.com/office/drawing/2014/main" id="{74A1A207-B2C8-8AA9-829C-4CB6581D7DB3}"/>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21668863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 name="PlaceHolder 1"/>
          <p:cNvSpPr>
            <a:spLocks noGrp="1" noRot="1" noChangeAspect="1"/>
          </p:cNvSpPr>
          <p:nvPr>
            <p:ph type="sldImg"/>
          </p:nvPr>
        </p:nvSpPr>
        <p:spPr>
          <a:xfrm>
            <a:off x="685800" y="1143000"/>
            <a:ext cx="5484813" cy="3084513"/>
          </a:xfrm>
          <a:prstGeom prst="rect">
            <a:avLst/>
          </a:prstGeom>
          <a:ln w="0">
            <a:noFill/>
          </a:ln>
        </p:spPr>
      </p:sp>
      <p:sp>
        <p:nvSpPr>
          <p:cNvPr id="777" name="PlaceHolder 2"/>
          <p:cNvSpPr>
            <a:spLocks noGrp="1"/>
          </p:cNvSpPr>
          <p:nvPr>
            <p:ph type="body"/>
          </p:nvPr>
        </p:nvSpPr>
        <p:spPr>
          <a:xfrm>
            <a:off x="685800" y="4400640"/>
            <a:ext cx="5485320" cy="3599280"/>
          </a:xfrm>
          <a:prstGeom prst="rect">
            <a:avLst/>
          </a:prstGeom>
          <a:noFill/>
          <a:ln w="0">
            <a:noFill/>
          </a:ln>
        </p:spPr>
        <p:txBody>
          <a:bodyPr lIns="0" tIns="0" rIns="0" bIns="0" anchor="t">
            <a:noAutofit/>
          </a:bodyPr>
          <a:lstStyle/>
          <a:p>
            <a:pPr marL="171450" indent="-171450">
              <a:buFontTx/>
              <a:buChar char="-"/>
            </a:pPr>
            <a:r>
              <a:rPr lang="de-DE" sz="1200" kern="1200" dirty="0">
                <a:solidFill>
                  <a:schemeClr val="tx1"/>
                </a:solidFill>
                <a:effectLst/>
                <a:latin typeface="+mn-lt"/>
              </a:rPr>
              <a:t>Akutmaßnahmen bei akuter Hitzebelastung, langfristige Maßnahmen zur Prävention, bei Eskalation der Temperaturentwicklung: Vorsorge ist besser als Nachsorge</a:t>
            </a:r>
          </a:p>
          <a:p>
            <a:pPr marL="171450" indent="-171450">
              <a:buFontTx/>
              <a:buChar char="-"/>
            </a:pPr>
            <a:r>
              <a:rPr lang="de-DE" sz="1200" kern="1200" dirty="0">
                <a:solidFill>
                  <a:schemeClr val="tx1"/>
                </a:solidFill>
                <a:effectLst/>
                <a:latin typeface="+mn-lt"/>
              </a:rPr>
              <a:t>Hitzeaktionsplan: Ziele festsetzen, Kommunikation, langfristige Anpassung planen</a:t>
            </a:r>
          </a:p>
          <a:p>
            <a:pPr marL="171450" indent="-171450">
              <a:buFontTx/>
              <a:buChar char="-"/>
            </a:pPr>
            <a:r>
              <a:rPr lang="de-DE" sz="1200" kern="1200" dirty="0">
                <a:solidFill>
                  <a:schemeClr val="tx1"/>
                </a:solidFill>
                <a:effectLst/>
                <a:latin typeface="+mn-lt"/>
              </a:rPr>
              <a:t>Kommunikation: Risikogruppen warnen, Auf Maßnahmen aufmerksam machen</a:t>
            </a:r>
          </a:p>
          <a:p>
            <a:pPr marL="171450" indent="-171450">
              <a:buFontTx/>
              <a:buChar char="-"/>
            </a:pPr>
            <a:r>
              <a:rPr lang="de-DE" sz="1200" kern="1200" dirty="0">
                <a:solidFill>
                  <a:schemeClr val="tx1"/>
                </a:solidFill>
                <a:effectLst/>
                <a:latin typeface="+mn-lt"/>
              </a:rPr>
              <a:t>Management: vulnerable Gruppen schützen, betreuen, unterstützen</a:t>
            </a:r>
          </a:p>
          <a:p>
            <a:pPr marL="171450" indent="-171450">
              <a:buFontTx/>
              <a:buChar char="-"/>
            </a:pPr>
            <a:r>
              <a:rPr lang="de-DE" sz="1200" kern="1200" dirty="0">
                <a:solidFill>
                  <a:schemeClr val="tx1"/>
                </a:solidFill>
                <a:effectLst/>
                <a:latin typeface="+mn-lt"/>
              </a:rPr>
              <a:t>Langfristige Anpassung: bauliche und gestalterische Maßnahmen</a:t>
            </a:r>
          </a:p>
          <a:p>
            <a:pPr marL="171450" indent="-171450">
              <a:buFontTx/>
              <a:buChar char="-"/>
            </a:pPr>
            <a:r>
              <a:rPr lang="de-DE" sz="1200" kern="1200" dirty="0">
                <a:solidFill>
                  <a:schemeClr val="tx1"/>
                </a:solidFill>
                <a:effectLst/>
                <a:latin typeface="+mn-lt"/>
              </a:rPr>
              <a:t>Ziele: Exposition vermeiden und Resilienz erhöhen</a:t>
            </a:r>
          </a:p>
          <a:p>
            <a:pPr marL="171450" indent="-171450">
              <a:buFontTx/>
              <a:buChar char="-"/>
            </a:pPr>
            <a:r>
              <a:rPr lang="de-DE" sz="1200" kern="1200" dirty="0">
                <a:solidFill>
                  <a:schemeClr val="tx1"/>
                </a:solidFill>
                <a:effectLst/>
                <a:latin typeface="+mn-lt"/>
              </a:rPr>
              <a:t>Vorbereitungen für den Sommer: z.B. Sonnensegel aufhängen, Begrünung</a:t>
            </a:r>
          </a:p>
          <a:p>
            <a:pPr marL="171450" indent="-171450">
              <a:buFontTx/>
              <a:buChar char="-"/>
            </a:pPr>
            <a:r>
              <a:rPr lang="de-DE" sz="1200" kern="1200" dirty="0">
                <a:solidFill>
                  <a:schemeClr val="tx1"/>
                </a:solidFill>
                <a:effectLst/>
                <a:latin typeface="+mn-lt"/>
              </a:rPr>
              <a:t>Während des Sommers: Sensibilisierung der vulnerablen Gruppen</a:t>
            </a:r>
          </a:p>
          <a:p>
            <a:pPr marL="171450" indent="-171450">
              <a:buFontTx/>
              <a:buChar char="-"/>
            </a:pPr>
            <a:r>
              <a:rPr lang="de-DE" sz="1200" kern="1200" dirty="0">
                <a:solidFill>
                  <a:schemeClr val="tx1"/>
                </a:solidFill>
                <a:effectLst/>
                <a:latin typeface="+mn-lt"/>
              </a:rPr>
              <a:t>Spezielle Maßnahmen: Flyer, Wasser verteilen, ..</a:t>
            </a:r>
          </a:p>
          <a:p>
            <a:pPr marL="171450" indent="-171450">
              <a:buFontTx/>
              <a:buChar char="-"/>
            </a:pPr>
            <a:r>
              <a:rPr lang="de-DE" sz="1200" kern="1200" dirty="0">
                <a:solidFill>
                  <a:schemeClr val="tx1"/>
                </a:solidFill>
                <a:effectLst/>
                <a:latin typeface="+mn-lt"/>
              </a:rPr>
              <a:t>Methoden monitoren und evaluieren: was hat gut geklappt, was nicht..</a:t>
            </a:r>
          </a:p>
        </p:txBody>
      </p:sp>
      <p:sp>
        <p:nvSpPr>
          <p:cNvPr id="778" name="TextShape 3"/>
          <p:cNvSpPr/>
          <p:nvPr/>
        </p:nvSpPr>
        <p:spPr>
          <a:xfrm>
            <a:off x="3884760" y="8685360"/>
            <a:ext cx="2970720" cy="457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84E2260F-B9A8-44A5-8C4B-9ADFB47AA0EE}" type="slidenum">
              <a:rPr lang="de-DE" sz="1200" b="0" strike="noStrike" spc="-1">
                <a:solidFill>
                  <a:srgbClr val="000000"/>
                </a:solidFill>
                <a:latin typeface="Arial" panose="020B0604020202020204" pitchFamily="34" charset="0"/>
                <a:cs typeface="Arial" panose="020B0604020202020204" pitchFamily="34" charset="0"/>
              </a:rPr>
              <a:t>31</a:t>
            </a:fld>
            <a:endParaRPr lang="de-DE" sz="1200" b="0" strike="noStrike" spc="-1" dirty="0">
              <a:solidFill>
                <a:srgbClr val="000000"/>
              </a:solidFill>
              <a:latin typeface="Arial" panose="020B0604020202020204" pitchFamily="34" charset="0"/>
              <a:cs typeface="Arial" panose="020B0604020202020204" pitchFamily="34" charset="0"/>
            </a:endParaRPr>
          </a:p>
        </p:txBody>
      </p:sp>
      <p:sp>
        <p:nvSpPr>
          <p:cNvPr id="2" name="Datumsplatzhalter 1">
            <a:extLst>
              <a:ext uri="{FF2B5EF4-FFF2-40B4-BE49-F238E27FC236}">
                <a16:creationId xmlns:a16="http://schemas.microsoft.com/office/drawing/2014/main" id="{61C5085F-E9AA-80AB-F7F8-0A41ACC95AF8}"/>
              </a:ext>
            </a:extLst>
          </p:cNvPr>
          <p:cNvSpPr>
            <a:spLocks noGrp="1"/>
          </p:cNvSpPr>
          <p:nvPr>
            <p:ph type="dt" idx="35"/>
          </p:nvPr>
        </p:nvSpPr>
        <p:spPr/>
        <p:txBody>
          <a:bodyPr/>
          <a:lstStyle/>
          <a:p>
            <a:endParaRPr lang="de-DE"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a:extLst>
              <a:ext uri="{FF2B5EF4-FFF2-40B4-BE49-F238E27FC236}">
                <a16:creationId xmlns:a16="http://schemas.microsoft.com/office/drawing/2014/main" id="{2D006D9A-97FE-C745-9DB8-A8991FD29304}"/>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14568357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Abonnieren des Newsletters des Deutschen Wetterdienstes (DWD) über Hitzewarnungen → Begünstigt die Sensibilisierung, insb. die zeitnahe Weitergabe relevanter Informationen an Risikogruppen</a:t>
            </a:r>
          </a:p>
          <a:p>
            <a:r>
              <a:rPr lang="de-DE" dirty="0"/>
              <a:t>Aufgabenverteilung ist wichtig!</a:t>
            </a:r>
          </a:p>
        </p:txBody>
      </p:sp>
      <p:sp>
        <p:nvSpPr>
          <p:cNvPr id="4" name="Datumsplatzhalter 3">
            <a:extLst>
              <a:ext uri="{FF2B5EF4-FFF2-40B4-BE49-F238E27FC236}">
                <a16:creationId xmlns:a16="http://schemas.microsoft.com/office/drawing/2014/main" id="{589E9D70-41ED-A7DA-292D-E40B0514E873}"/>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8363076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a:extLst>
              <a:ext uri="{FF2B5EF4-FFF2-40B4-BE49-F238E27FC236}">
                <a16:creationId xmlns:a16="http://schemas.microsoft.com/office/drawing/2014/main" id="{661078FB-4675-A65B-43F7-3439A7C7A8D6}"/>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6441345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a:extLst>
              <a:ext uri="{FF2B5EF4-FFF2-40B4-BE49-F238E27FC236}">
                <a16:creationId xmlns:a16="http://schemas.microsoft.com/office/drawing/2014/main" id="{7A2EB3AD-80F5-35BC-0032-2E68C3F3D1A6}"/>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26690396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Luftschneisen schaffen, Wärmeinseln verstärken sich, Bäume an großen Straßen: Problem, anders schneiden, Fassadenfarbe, begrünte Dächer und Fassaden </a:t>
            </a:r>
            <a:r>
              <a:rPr lang="de-DE"/>
              <a:t>in s</a:t>
            </a:r>
            <a:endParaRPr lang="de-DE" dirty="0"/>
          </a:p>
          <a:p>
            <a:r>
              <a:rPr lang="de-DE" dirty="0"/>
              <a:t>Wasserlauf, sehr schön..</a:t>
            </a:r>
          </a:p>
        </p:txBody>
      </p:sp>
      <p:sp>
        <p:nvSpPr>
          <p:cNvPr id="4" name="Datumsplatzhalter 3"/>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5339350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sz="1200" b="0" i="0" u="none" strike="noStrike" kern="1200" baseline="0" dirty="0">
                <a:solidFill>
                  <a:schemeClr val="tx1"/>
                </a:solidFill>
                <a:latin typeface="+mn-lt"/>
                <a:ea typeface="+mn-ea"/>
                <a:cs typeface="+mn-cs"/>
              </a:rPr>
              <a:t>Verschiedene bauliche Maßnahmen können verhindern, dass sich die Innentemperatur erhöht oder können die Innentemperatur aktiv senken. Die Maßnahmen reichen von </a:t>
            </a:r>
            <a:r>
              <a:rPr lang="de-DE" dirty="0"/>
              <a:t>relativ schnell umsetzbaren Maßnahmen wie die Beschaffung von Ventilatoren bis hin zu zeit- und kostenintensiveren Maßnahmen wie das Anbringen von Sonnenschutzvorrichtungen, den Einbau von Lüftungssystemen oder Wärmeschutzverglasung.</a:t>
            </a:r>
          </a:p>
        </p:txBody>
      </p:sp>
      <p:sp>
        <p:nvSpPr>
          <p:cNvPr id="4" name="Datumsplatzhalter 3">
            <a:extLst>
              <a:ext uri="{FF2B5EF4-FFF2-40B4-BE49-F238E27FC236}">
                <a16:creationId xmlns:a16="http://schemas.microsoft.com/office/drawing/2014/main" id="{E56AA1CB-31CB-1AE5-3BC2-BF221A6FC91D}"/>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7908119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sz="1200" b="0" i="0" u="none" strike="noStrike" kern="1200" baseline="0" dirty="0">
                <a:solidFill>
                  <a:schemeClr val="tx1"/>
                </a:solidFill>
                <a:latin typeface="+mn-lt"/>
                <a:ea typeface="+mn-ea"/>
                <a:cs typeface="+mn-cs"/>
              </a:rPr>
              <a:t>Für den Außenbereich lauten die Stichworte „grün“ und „blau“. Grün- und Wasserflächen erzeugen durch die Verdunstung von Wasser ein kühleres Mikroklima. Entsprechend gestaltete Außenbereiche können bei hohen Temperaturen als angenehme, schattige Aufenthaltsbereiche dienen und dabei helfen, die Temperatur im Einrichtungsinneren niedriger zu halten.</a:t>
            </a:r>
            <a:endParaRPr lang="de-DE" dirty="0"/>
          </a:p>
        </p:txBody>
      </p:sp>
      <p:sp>
        <p:nvSpPr>
          <p:cNvPr id="4" name="Datumsplatzhalter 3">
            <a:extLst>
              <a:ext uri="{FF2B5EF4-FFF2-40B4-BE49-F238E27FC236}">
                <a16:creationId xmlns:a16="http://schemas.microsoft.com/office/drawing/2014/main" id="{A4881AF5-58F5-043C-EE61-74F7451FF1F8}"/>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3772490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Datumsplatzhalter 3">
            <a:extLst>
              <a:ext uri="{FF2B5EF4-FFF2-40B4-BE49-F238E27FC236}">
                <a16:creationId xmlns:a16="http://schemas.microsoft.com/office/drawing/2014/main" id="{AFB0044D-0B62-A8FE-6FFC-48BC86BA5B7F}"/>
              </a:ext>
            </a:extLst>
          </p:cNvPr>
          <p:cNvSpPr>
            <a:spLocks noGrp="1"/>
          </p:cNvSpPr>
          <p:nvPr>
            <p:ph type="dt" idx="35"/>
          </p:nvPr>
        </p:nvSpPr>
        <p:spPr/>
        <p:txBody>
          <a:bodyPr/>
          <a:lstStyle/>
          <a:p>
            <a:endParaRPr lang="de-DE" dirty="0"/>
          </a:p>
        </p:txBody>
      </p:sp>
    </p:spTree>
    <p:extLst>
      <p:ext uri="{BB962C8B-B14F-4D97-AF65-F5344CB8AC3E}">
        <p14:creationId xmlns:p14="http://schemas.microsoft.com/office/powerpoint/2010/main" val="1560237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lstStyle/>
          <a:p>
            <a:endParaRPr/>
          </a:p>
        </p:txBody>
      </p:sp>
      <p:sp>
        <p:nvSpPr>
          <p:cNvPr id="3" name="PlaceHolder 2"/>
          <p:cNvSpPr>
            <a:spLocks noGrp="1"/>
          </p:cNvSpPr>
          <p:nvPr>
            <p:ph type="sldNum" idx="8"/>
          </p:nvPr>
        </p:nvSpPr>
        <p:spPr/>
        <p:txBody>
          <a:bodyPr/>
          <a:lstStyle/>
          <a:p>
            <a:fld id="{07CB76D6-93DB-4B60-940B-10E85A16EDE1}" type="slidenum">
              <a:t>‹Nr.›</a:t>
            </a:fld>
            <a:endParaRPr/>
          </a:p>
        </p:txBody>
      </p:sp>
      <p:sp>
        <p:nvSpPr>
          <p:cNvPr id="4" name="PlaceHolder 3"/>
          <p:cNvSpPr>
            <a:spLocks noGrp="1"/>
          </p:cNvSpPr>
          <p:nvPr>
            <p:ph type="dt" idx="9"/>
          </p:nvPr>
        </p:nvSpPr>
        <p:spPr/>
        <p:txBody>
          <a:bodyPr/>
          <a:lstStyle/>
          <a:p>
            <a:fld id="{3CE8C760-C616-422A-A4EF-EC3EB1780F35}" type="datetime1">
              <a:rPr lang="de-DE" smtClean="0"/>
              <a:t>04.06.2025</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95"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3200" b="0" strike="noStrike" spc="-1" dirty="0">
              <a:solidFill>
                <a:srgbClr val="000000"/>
              </a:solidFill>
              <a:latin typeface="Calibri"/>
            </a:endParaRPr>
          </a:p>
        </p:txBody>
      </p:sp>
      <p:sp>
        <p:nvSpPr>
          <p:cNvPr id="4" name="PlaceHolder 3"/>
          <p:cNvSpPr>
            <a:spLocks noGrp="1"/>
          </p:cNvSpPr>
          <p:nvPr>
            <p:ph type="ftr" idx="7"/>
          </p:nvPr>
        </p:nvSpPr>
        <p:spPr/>
        <p:txBody>
          <a:bodyPr/>
          <a:lstStyle/>
          <a:p>
            <a:endParaRPr/>
          </a:p>
        </p:txBody>
      </p:sp>
      <p:sp>
        <p:nvSpPr>
          <p:cNvPr id="5" name="PlaceHolder 4"/>
          <p:cNvSpPr>
            <a:spLocks noGrp="1"/>
          </p:cNvSpPr>
          <p:nvPr>
            <p:ph type="sldNum" idx="8"/>
          </p:nvPr>
        </p:nvSpPr>
        <p:spPr/>
        <p:txBody>
          <a:bodyPr/>
          <a:lstStyle/>
          <a:p>
            <a:fld id="{15593E18-2CBA-496C-A208-229D6C6C09E4}" type="slidenum">
              <a:t>‹Nr.›</a:t>
            </a:fld>
            <a:endParaRPr/>
          </a:p>
        </p:txBody>
      </p:sp>
      <p:sp>
        <p:nvSpPr>
          <p:cNvPr id="6" name="PlaceHolder 5"/>
          <p:cNvSpPr>
            <a:spLocks noGrp="1"/>
          </p:cNvSpPr>
          <p:nvPr>
            <p:ph type="dt" idx="9"/>
          </p:nvPr>
        </p:nvSpPr>
        <p:spPr/>
        <p:txBody>
          <a:bodyPr/>
          <a:lstStyle/>
          <a:p>
            <a:fld id="{F3586CC8-CE05-45E4-B7A8-3F3586790EED}" type="datetime1">
              <a:rPr lang="de-DE" smtClean="0"/>
              <a:t>04.06.2025</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97"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4" name="PlaceHolder 3"/>
          <p:cNvSpPr>
            <a:spLocks noGrp="1"/>
          </p:cNvSpPr>
          <p:nvPr>
            <p:ph type="ftr" idx="7"/>
          </p:nvPr>
        </p:nvSpPr>
        <p:spPr/>
        <p:txBody>
          <a:bodyPr/>
          <a:lstStyle/>
          <a:p>
            <a:endParaRPr/>
          </a:p>
        </p:txBody>
      </p:sp>
      <p:sp>
        <p:nvSpPr>
          <p:cNvPr id="5" name="PlaceHolder 4"/>
          <p:cNvSpPr>
            <a:spLocks noGrp="1"/>
          </p:cNvSpPr>
          <p:nvPr>
            <p:ph type="sldNum" idx="8"/>
          </p:nvPr>
        </p:nvSpPr>
        <p:spPr/>
        <p:txBody>
          <a:bodyPr/>
          <a:lstStyle/>
          <a:p>
            <a:fld id="{EAB9A187-60F3-4224-B1ED-435A9AC741A5}" type="slidenum">
              <a:t>‹Nr.›</a:t>
            </a:fld>
            <a:endParaRPr/>
          </a:p>
        </p:txBody>
      </p:sp>
      <p:sp>
        <p:nvSpPr>
          <p:cNvPr id="6" name="PlaceHolder 5"/>
          <p:cNvSpPr>
            <a:spLocks noGrp="1"/>
          </p:cNvSpPr>
          <p:nvPr>
            <p:ph type="dt" idx="9"/>
          </p:nvPr>
        </p:nvSpPr>
        <p:spPr/>
        <p:txBody>
          <a:bodyPr/>
          <a:lstStyle/>
          <a:p>
            <a:fld id="{B442C324-5090-4DD8-B838-7D75CB247789}" type="datetime1">
              <a:rPr lang="de-DE" smtClean="0"/>
              <a:t>04.06.2025</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99"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00"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5" name="PlaceHolder 4"/>
          <p:cNvSpPr>
            <a:spLocks noGrp="1"/>
          </p:cNvSpPr>
          <p:nvPr>
            <p:ph type="ftr" idx="7"/>
          </p:nvPr>
        </p:nvSpPr>
        <p:spPr/>
        <p:txBody>
          <a:bodyPr/>
          <a:lstStyle/>
          <a:p>
            <a:endParaRPr/>
          </a:p>
        </p:txBody>
      </p:sp>
      <p:sp>
        <p:nvSpPr>
          <p:cNvPr id="6" name="PlaceHolder 5"/>
          <p:cNvSpPr>
            <a:spLocks noGrp="1"/>
          </p:cNvSpPr>
          <p:nvPr>
            <p:ph type="sldNum" idx="8"/>
          </p:nvPr>
        </p:nvSpPr>
        <p:spPr/>
        <p:txBody>
          <a:bodyPr/>
          <a:lstStyle/>
          <a:p>
            <a:fld id="{FABB198A-8077-44AB-899B-BCF0443B93EB}" type="slidenum">
              <a:t>‹Nr.›</a:t>
            </a:fld>
            <a:endParaRPr/>
          </a:p>
        </p:txBody>
      </p:sp>
      <p:sp>
        <p:nvSpPr>
          <p:cNvPr id="7" name="PlaceHolder 6"/>
          <p:cNvSpPr>
            <a:spLocks noGrp="1"/>
          </p:cNvSpPr>
          <p:nvPr>
            <p:ph type="dt" idx="9"/>
          </p:nvPr>
        </p:nvSpPr>
        <p:spPr/>
        <p:txBody>
          <a:bodyPr/>
          <a:lstStyle/>
          <a:p>
            <a:fld id="{3BB44EFF-7028-4A77-ACF7-EE8CA21A5001}" type="datetime1">
              <a:rPr lang="de-DE" smtClean="0"/>
              <a:t>04.06.2025</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3" name="PlaceHolder 2"/>
          <p:cNvSpPr>
            <a:spLocks noGrp="1"/>
          </p:cNvSpPr>
          <p:nvPr>
            <p:ph type="ftr" idx="7"/>
          </p:nvPr>
        </p:nvSpPr>
        <p:spPr/>
        <p:txBody>
          <a:bodyPr/>
          <a:lstStyle/>
          <a:p>
            <a:endParaRPr/>
          </a:p>
        </p:txBody>
      </p:sp>
      <p:sp>
        <p:nvSpPr>
          <p:cNvPr id="4" name="PlaceHolder 3"/>
          <p:cNvSpPr>
            <a:spLocks noGrp="1"/>
          </p:cNvSpPr>
          <p:nvPr>
            <p:ph type="sldNum" idx="8"/>
          </p:nvPr>
        </p:nvSpPr>
        <p:spPr/>
        <p:txBody>
          <a:bodyPr/>
          <a:lstStyle/>
          <a:p>
            <a:fld id="{20E61B5F-8891-40BB-87A2-62A68C377E58}" type="slidenum">
              <a:t>‹Nr.›</a:t>
            </a:fld>
            <a:endParaRPr/>
          </a:p>
        </p:txBody>
      </p:sp>
      <p:sp>
        <p:nvSpPr>
          <p:cNvPr id="5" name="PlaceHolder 4"/>
          <p:cNvSpPr>
            <a:spLocks noGrp="1"/>
          </p:cNvSpPr>
          <p:nvPr>
            <p:ph type="dt" idx="9"/>
          </p:nvPr>
        </p:nvSpPr>
        <p:spPr/>
        <p:txBody>
          <a:bodyPr/>
          <a:lstStyle/>
          <a:p>
            <a:fld id="{D36C7CA8-C902-4AEA-ABC4-1170331483A9}" type="datetime1">
              <a:rPr lang="de-DE" smtClean="0"/>
              <a:t>04.06.2025</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2" name="PlaceHolder 1"/>
          <p:cNvSpPr>
            <a:spLocks noGrp="1"/>
          </p:cNvSpPr>
          <p:nvPr>
            <p:ph type="subTitle"/>
          </p:nvPr>
        </p:nvSpPr>
        <p:spPr>
          <a:xfrm>
            <a:off x="609480" y="273600"/>
            <a:ext cx="10972440" cy="5307840"/>
          </a:xfrm>
          <a:prstGeom prst="rect">
            <a:avLst/>
          </a:prstGeom>
          <a:noFill/>
          <a:ln w="0">
            <a:noFill/>
          </a:ln>
        </p:spPr>
        <p:txBody>
          <a:bodyPr lIns="0" tIns="0" rIns="0" bIns="0" anchor="ctr">
            <a:noAutofit/>
          </a:bodyPr>
          <a:lstStyle>
            <a:lvl1pPr>
              <a:defRPr>
                <a:latin typeface="Arial" panose="020B0604020202020204" pitchFamily="34" charset="0"/>
              </a:defRPr>
            </a:lvl1pPr>
          </a:lstStyle>
          <a:p>
            <a:pPr algn="ctr"/>
            <a:endParaRPr lang="de-DE" sz="3200" b="0" strike="noStrike" spc="-1" dirty="0">
              <a:solidFill>
                <a:srgbClr val="000000"/>
              </a:solidFill>
              <a:latin typeface="Calibri"/>
            </a:endParaRPr>
          </a:p>
        </p:txBody>
      </p:sp>
      <p:sp>
        <p:nvSpPr>
          <p:cNvPr id="3" name="PlaceHolder 2"/>
          <p:cNvSpPr>
            <a:spLocks noGrp="1"/>
          </p:cNvSpPr>
          <p:nvPr>
            <p:ph type="ftr" idx="7"/>
          </p:nvPr>
        </p:nvSpPr>
        <p:spPr/>
        <p:txBody>
          <a:bodyPr/>
          <a:lstStyle/>
          <a:p>
            <a:endParaRPr/>
          </a:p>
        </p:txBody>
      </p:sp>
      <p:sp>
        <p:nvSpPr>
          <p:cNvPr id="4" name="PlaceHolder 3"/>
          <p:cNvSpPr>
            <a:spLocks noGrp="1"/>
          </p:cNvSpPr>
          <p:nvPr>
            <p:ph type="sldNum" idx="8"/>
          </p:nvPr>
        </p:nvSpPr>
        <p:spPr/>
        <p:txBody>
          <a:bodyPr/>
          <a:lstStyle/>
          <a:p>
            <a:fld id="{4A693763-524D-4099-B5E8-3150F1722516}" type="slidenum">
              <a:t>‹Nr.›</a:t>
            </a:fld>
            <a:endParaRPr/>
          </a:p>
        </p:txBody>
      </p:sp>
      <p:sp>
        <p:nvSpPr>
          <p:cNvPr id="5" name="PlaceHolder 4"/>
          <p:cNvSpPr>
            <a:spLocks noGrp="1"/>
          </p:cNvSpPr>
          <p:nvPr>
            <p:ph type="dt" idx="9"/>
          </p:nvPr>
        </p:nvSpPr>
        <p:spPr/>
        <p:txBody>
          <a:bodyPr/>
          <a:lstStyle/>
          <a:p>
            <a:fld id="{F68E9474-CF23-4140-AF10-B53F04FFBAEF}" type="datetime1">
              <a:rPr lang="de-DE" smtClean="0"/>
              <a:t>04.06.2025</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04"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05"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06"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6" name="PlaceHolder 5"/>
          <p:cNvSpPr>
            <a:spLocks noGrp="1"/>
          </p:cNvSpPr>
          <p:nvPr>
            <p:ph type="ftr" idx="7"/>
          </p:nvPr>
        </p:nvSpPr>
        <p:spPr/>
        <p:txBody>
          <a:bodyPr/>
          <a:lstStyle/>
          <a:p>
            <a:endParaRPr/>
          </a:p>
        </p:txBody>
      </p:sp>
      <p:sp>
        <p:nvSpPr>
          <p:cNvPr id="7" name="PlaceHolder 6"/>
          <p:cNvSpPr>
            <a:spLocks noGrp="1"/>
          </p:cNvSpPr>
          <p:nvPr>
            <p:ph type="sldNum" idx="8"/>
          </p:nvPr>
        </p:nvSpPr>
        <p:spPr/>
        <p:txBody>
          <a:bodyPr/>
          <a:lstStyle/>
          <a:p>
            <a:fld id="{E18126FD-63C7-4C6F-B032-3A2FAF1C6AB4}" type="slidenum">
              <a:t>‹Nr.›</a:t>
            </a:fld>
            <a:endParaRPr/>
          </a:p>
        </p:txBody>
      </p:sp>
      <p:sp>
        <p:nvSpPr>
          <p:cNvPr id="8" name="PlaceHolder 7"/>
          <p:cNvSpPr>
            <a:spLocks noGrp="1"/>
          </p:cNvSpPr>
          <p:nvPr>
            <p:ph type="dt" idx="9"/>
          </p:nvPr>
        </p:nvSpPr>
        <p:spPr/>
        <p:txBody>
          <a:bodyPr/>
          <a:lstStyle/>
          <a:p>
            <a:fld id="{7C9B16CD-6EAC-4937-97C8-518C5D371118}" type="datetime1">
              <a:rPr lang="de-DE" smtClean="0"/>
              <a:t>04.06.2025</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08"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09"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10"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6" name="PlaceHolder 5"/>
          <p:cNvSpPr>
            <a:spLocks noGrp="1"/>
          </p:cNvSpPr>
          <p:nvPr>
            <p:ph type="ftr" idx="7"/>
          </p:nvPr>
        </p:nvSpPr>
        <p:spPr/>
        <p:txBody>
          <a:bodyPr/>
          <a:lstStyle/>
          <a:p>
            <a:endParaRPr/>
          </a:p>
        </p:txBody>
      </p:sp>
      <p:sp>
        <p:nvSpPr>
          <p:cNvPr id="7" name="PlaceHolder 6"/>
          <p:cNvSpPr>
            <a:spLocks noGrp="1"/>
          </p:cNvSpPr>
          <p:nvPr>
            <p:ph type="sldNum" idx="8"/>
          </p:nvPr>
        </p:nvSpPr>
        <p:spPr/>
        <p:txBody>
          <a:bodyPr/>
          <a:lstStyle/>
          <a:p>
            <a:fld id="{E2342B8A-4F26-44EF-9235-49833A75971D}" type="slidenum">
              <a:t>‹Nr.›</a:t>
            </a:fld>
            <a:endParaRPr/>
          </a:p>
        </p:txBody>
      </p:sp>
      <p:sp>
        <p:nvSpPr>
          <p:cNvPr id="8" name="PlaceHolder 7"/>
          <p:cNvSpPr>
            <a:spLocks noGrp="1"/>
          </p:cNvSpPr>
          <p:nvPr>
            <p:ph type="dt" idx="9"/>
          </p:nvPr>
        </p:nvSpPr>
        <p:spPr/>
        <p:txBody>
          <a:bodyPr/>
          <a:lstStyle/>
          <a:p>
            <a:fld id="{D6EDBE08-2047-4D57-A12D-389DFC21CFA8}" type="datetime1">
              <a:rPr lang="de-DE" smtClean="0"/>
              <a:t>04.06.2025</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12"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13"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14"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6" name="PlaceHolder 5"/>
          <p:cNvSpPr>
            <a:spLocks noGrp="1"/>
          </p:cNvSpPr>
          <p:nvPr>
            <p:ph type="ftr" idx="7"/>
          </p:nvPr>
        </p:nvSpPr>
        <p:spPr/>
        <p:txBody>
          <a:bodyPr/>
          <a:lstStyle/>
          <a:p>
            <a:endParaRPr/>
          </a:p>
        </p:txBody>
      </p:sp>
      <p:sp>
        <p:nvSpPr>
          <p:cNvPr id="7" name="PlaceHolder 6"/>
          <p:cNvSpPr>
            <a:spLocks noGrp="1"/>
          </p:cNvSpPr>
          <p:nvPr>
            <p:ph type="sldNum" idx="8"/>
          </p:nvPr>
        </p:nvSpPr>
        <p:spPr/>
        <p:txBody>
          <a:bodyPr/>
          <a:lstStyle/>
          <a:p>
            <a:fld id="{922A4EC0-687E-4BB1-907D-037A2D060AB4}" type="slidenum">
              <a:t>‹Nr.›</a:t>
            </a:fld>
            <a:endParaRPr/>
          </a:p>
        </p:txBody>
      </p:sp>
      <p:sp>
        <p:nvSpPr>
          <p:cNvPr id="8" name="PlaceHolder 7"/>
          <p:cNvSpPr>
            <a:spLocks noGrp="1"/>
          </p:cNvSpPr>
          <p:nvPr>
            <p:ph type="dt" idx="9"/>
          </p:nvPr>
        </p:nvSpPr>
        <p:spPr/>
        <p:txBody>
          <a:bodyPr/>
          <a:lstStyle/>
          <a:p>
            <a:fld id="{A6FDED4F-2270-42D6-8CC9-DB6E9A28A03D}" type="datetime1">
              <a:rPr lang="de-DE" smtClean="0"/>
              <a:t>04.06.2025</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16"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17"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5" name="PlaceHolder 4"/>
          <p:cNvSpPr>
            <a:spLocks noGrp="1"/>
          </p:cNvSpPr>
          <p:nvPr>
            <p:ph type="ftr" idx="7"/>
          </p:nvPr>
        </p:nvSpPr>
        <p:spPr/>
        <p:txBody>
          <a:bodyPr/>
          <a:lstStyle/>
          <a:p>
            <a:endParaRPr/>
          </a:p>
        </p:txBody>
      </p:sp>
      <p:sp>
        <p:nvSpPr>
          <p:cNvPr id="6" name="PlaceHolder 5"/>
          <p:cNvSpPr>
            <a:spLocks noGrp="1"/>
          </p:cNvSpPr>
          <p:nvPr>
            <p:ph type="sldNum" idx="8"/>
          </p:nvPr>
        </p:nvSpPr>
        <p:spPr/>
        <p:txBody>
          <a:bodyPr/>
          <a:lstStyle/>
          <a:p>
            <a:fld id="{65CF4EBD-6EEC-4609-A9C8-EC15B1F3D22A}" type="slidenum">
              <a:t>‹Nr.›</a:t>
            </a:fld>
            <a:endParaRPr/>
          </a:p>
        </p:txBody>
      </p:sp>
      <p:sp>
        <p:nvSpPr>
          <p:cNvPr id="7" name="PlaceHolder 6"/>
          <p:cNvSpPr>
            <a:spLocks noGrp="1"/>
          </p:cNvSpPr>
          <p:nvPr>
            <p:ph type="dt" idx="9"/>
          </p:nvPr>
        </p:nvSpPr>
        <p:spPr/>
        <p:txBody>
          <a:bodyPr/>
          <a:lstStyle/>
          <a:p>
            <a:fld id="{32E4FFBE-EB85-468C-8194-D89E99E74E80}" type="datetime1">
              <a:rPr lang="de-DE" smtClean="0"/>
              <a:t>04.06.2025</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19"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0"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1"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2"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7" name="PlaceHolder 6"/>
          <p:cNvSpPr>
            <a:spLocks noGrp="1"/>
          </p:cNvSpPr>
          <p:nvPr>
            <p:ph type="ftr" idx="7"/>
          </p:nvPr>
        </p:nvSpPr>
        <p:spPr/>
        <p:txBody>
          <a:bodyPr/>
          <a:lstStyle/>
          <a:p>
            <a:endParaRPr/>
          </a:p>
        </p:txBody>
      </p:sp>
      <p:sp>
        <p:nvSpPr>
          <p:cNvPr id="8" name="PlaceHolder 7"/>
          <p:cNvSpPr>
            <a:spLocks noGrp="1"/>
          </p:cNvSpPr>
          <p:nvPr>
            <p:ph type="sldNum" idx="8"/>
          </p:nvPr>
        </p:nvSpPr>
        <p:spPr/>
        <p:txBody>
          <a:bodyPr/>
          <a:lstStyle/>
          <a:p>
            <a:fld id="{0D600B62-34A1-4A43-A50F-724B80650FEF}" type="slidenum">
              <a:t>‹Nr.›</a:t>
            </a:fld>
            <a:endParaRPr/>
          </a:p>
        </p:txBody>
      </p:sp>
      <p:sp>
        <p:nvSpPr>
          <p:cNvPr id="9" name="PlaceHolder 8"/>
          <p:cNvSpPr>
            <a:spLocks noGrp="1"/>
          </p:cNvSpPr>
          <p:nvPr>
            <p:ph type="dt" idx="9"/>
          </p:nvPr>
        </p:nvSpPr>
        <p:spPr/>
        <p:txBody>
          <a:bodyPr/>
          <a:lstStyle/>
          <a:p>
            <a:fld id="{3F9152D0-8AE5-4BF6-A9A4-9F7934D8E55B}" type="datetime1">
              <a:rPr lang="de-DE" smtClean="0"/>
              <a:t>04.06.2025</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124"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5"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6"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7"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8"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129"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lvl1pPr>
              <a:defRPr>
                <a:latin typeface="Arial" panose="020B0604020202020204" pitchFamily="34" charset="0"/>
              </a:defRPr>
            </a:lvl1pPr>
          </a:lstStyle>
          <a:p>
            <a:pPr indent="0">
              <a:spcBef>
                <a:spcPts val="1417"/>
              </a:spcBef>
              <a:buNone/>
            </a:pPr>
            <a:endParaRPr lang="de-DE" sz="3200" b="0" strike="noStrike" spc="-1" dirty="0">
              <a:solidFill>
                <a:srgbClr val="000000"/>
              </a:solidFill>
              <a:latin typeface="Calibri"/>
            </a:endParaRPr>
          </a:p>
        </p:txBody>
      </p:sp>
      <p:sp>
        <p:nvSpPr>
          <p:cNvPr id="9" name="PlaceHolder 8"/>
          <p:cNvSpPr>
            <a:spLocks noGrp="1"/>
          </p:cNvSpPr>
          <p:nvPr>
            <p:ph type="ftr" idx="7"/>
          </p:nvPr>
        </p:nvSpPr>
        <p:spPr/>
        <p:txBody>
          <a:bodyPr/>
          <a:lstStyle/>
          <a:p>
            <a:endParaRPr/>
          </a:p>
        </p:txBody>
      </p:sp>
      <p:sp>
        <p:nvSpPr>
          <p:cNvPr id="10" name="PlaceHolder 9"/>
          <p:cNvSpPr>
            <a:spLocks noGrp="1"/>
          </p:cNvSpPr>
          <p:nvPr>
            <p:ph type="sldNum" idx="8"/>
          </p:nvPr>
        </p:nvSpPr>
        <p:spPr/>
        <p:txBody>
          <a:bodyPr/>
          <a:lstStyle/>
          <a:p>
            <a:fld id="{174CC856-AB29-4551-A4DD-0EE9AFD2B42D}" type="slidenum">
              <a:t>‹Nr.›</a:t>
            </a:fld>
            <a:endParaRPr/>
          </a:p>
        </p:txBody>
      </p:sp>
      <p:sp>
        <p:nvSpPr>
          <p:cNvPr id="11" name="PlaceHolder 10"/>
          <p:cNvSpPr>
            <a:spLocks noGrp="1"/>
          </p:cNvSpPr>
          <p:nvPr>
            <p:ph type="dt" idx="9"/>
          </p:nvPr>
        </p:nvSpPr>
        <p:spPr/>
        <p:txBody>
          <a:bodyPr/>
          <a:lstStyle/>
          <a:p>
            <a:fld id="{2B27C918-F4BA-4EBE-A0D9-FF338C7B7227}" type="datetime1">
              <a:rPr lang="de-DE" smtClean="0"/>
              <a:t>04.06.2025</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Zwei Inhalte hell_05">
    <p:bg bwMode="gray">
      <p:bgPr>
        <a:blipFill dpi="0" rotWithShape="1">
          <a:blip r:embed="rId2"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p>
        </p:txBody>
      </p:sp>
      <p:sp>
        <p:nvSpPr>
          <p:cNvPr id="5" name="Fußzeilenplatzhalter 4"/>
          <p:cNvSpPr>
            <a:spLocks noGrp="1"/>
          </p:cNvSpPr>
          <p:nvPr>
            <p:ph type="ftr" sz="quarter" idx="11"/>
          </p:nvPr>
        </p:nvSpPr>
        <p:spPr/>
        <p:txBody>
          <a:bodyPr/>
          <a:lstStyle/>
          <a:p>
            <a:endParaRPr lang="de-DE" noProof="0"/>
          </a:p>
        </p:txBody>
      </p:sp>
      <p:sp>
        <p:nvSpPr>
          <p:cNvPr id="6" name="Foliennummernplatzhalter 5"/>
          <p:cNvSpPr>
            <a:spLocks noGrp="1"/>
          </p:cNvSpPr>
          <p:nvPr>
            <p:ph type="sldNum" sz="quarter" idx="12"/>
          </p:nvPr>
        </p:nvSpPr>
        <p:spPr/>
        <p:txBody>
          <a:bodyPr/>
          <a:lstStyle/>
          <a:p>
            <a:r>
              <a:rPr lang="de-DE" noProof="0"/>
              <a:t>SEITE </a:t>
            </a:r>
            <a:fld id="{7035D381-67B0-48C1-98E1-720E08ACEF49}" type="slidenum">
              <a:rPr lang="de-DE" noProof="0" smtClean="0"/>
              <a:pPr/>
              <a:t>‹Nr.›</a:t>
            </a:fld>
            <a:endParaRPr lang="de-DE" noProof="0"/>
          </a:p>
        </p:txBody>
      </p:sp>
      <p:sp>
        <p:nvSpPr>
          <p:cNvPr id="8" name="Textplatzhalter 7"/>
          <p:cNvSpPr>
            <a:spLocks noGrp="1"/>
          </p:cNvSpPr>
          <p:nvPr>
            <p:ph type="body" sz="quarter" idx="13"/>
          </p:nvPr>
        </p:nvSpPr>
        <p:spPr>
          <a:xfrm>
            <a:off x="478367" y="1480601"/>
            <a:ext cx="5568951" cy="1832980"/>
          </a:xfrm>
        </p:spPr>
        <p:txBody>
          <a:bodyPr/>
          <a:lstStyle>
            <a:lvl5pPr>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Textplatzhalter 7"/>
          <p:cNvSpPr>
            <a:spLocks noGrp="1"/>
          </p:cNvSpPr>
          <p:nvPr>
            <p:ph type="body" sz="quarter" idx="14"/>
          </p:nvPr>
        </p:nvSpPr>
        <p:spPr>
          <a:xfrm>
            <a:off x="6288617" y="1480601"/>
            <a:ext cx="5568951" cy="1832980"/>
          </a:xfrm>
        </p:spPr>
        <p:txBody>
          <a:bodyPr/>
          <a:lstStyle>
            <a:lvl5pPr>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3470026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A4ABFB-9AF3-4B05-80CA-8A8E828B7B5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B829A45-5834-4EDD-A8DA-7DD41E01D4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98D80BB-9820-44F0-8428-77150C9BF17C}"/>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5" name="Fußzeilenplatzhalter 4">
            <a:extLst>
              <a:ext uri="{FF2B5EF4-FFF2-40B4-BE49-F238E27FC236}">
                <a16:creationId xmlns:a16="http://schemas.microsoft.com/office/drawing/2014/main" id="{8FA9687D-EDFD-4B2A-8C59-3B749117D021}"/>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6" name="Foliennummernplatzhalter 5">
            <a:extLst>
              <a:ext uri="{FF2B5EF4-FFF2-40B4-BE49-F238E27FC236}">
                <a16:creationId xmlns:a16="http://schemas.microsoft.com/office/drawing/2014/main" id="{282B93E0-5DFB-4154-9AD9-120A72528930}"/>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171118523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E4B0A0-B51F-43AC-B91B-73F1BB520F2E}"/>
              </a:ext>
            </a:extLst>
          </p:cNvPr>
          <p:cNvSpPr>
            <a:spLocks noGrp="1"/>
          </p:cNvSpPr>
          <p:nvPr>
            <p:ph type="title"/>
          </p:nvPr>
        </p:nvSpPr>
        <p:spPr>
          <a:xfrm>
            <a:off x="838200" y="365117"/>
            <a:ext cx="10515600"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55FA8AE8-5552-4436-8B07-D06AA869313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30C9BAD-D87F-46C2-BBE2-952B7523A30D}"/>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5" name="Fußzeilenplatzhalter 4">
            <a:extLst>
              <a:ext uri="{FF2B5EF4-FFF2-40B4-BE49-F238E27FC236}">
                <a16:creationId xmlns:a16="http://schemas.microsoft.com/office/drawing/2014/main" id="{C77659C4-FC62-4DA2-A5D4-760AFD96A9ED}"/>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6" name="Foliennummernplatzhalter 5">
            <a:extLst>
              <a:ext uri="{FF2B5EF4-FFF2-40B4-BE49-F238E27FC236}">
                <a16:creationId xmlns:a16="http://schemas.microsoft.com/office/drawing/2014/main" id="{88045223-8561-4FAB-8A49-19F7404441FE}"/>
              </a:ext>
            </a:extLst>
          </p:cNvPr>
          <p:cNvSpPr>
            <a:spLocks noGrp="1"/>
          </p:cNvSpPr>
          <p:nvPr>
            <p:ph type="sldNum" sz="quarter" idx="12"/>
          </p:nvPr>
        </p:nvSpPr>
        <p:spPr/>
        <p:txBody>
          <a:bodyPr/>
          <a:lstStyle/>
          <a:p>
            <a:fld id="{AE93494E-3A52-2D49-A71D-AB4C2AC9A313}" type="slidenum">
              <a:rPr lang="de-DE" smtClean="0"/>
              <a:pPr/>
              <a:t>‹Nr.›</a:t>
            </a:fld>
            <a:endParaRPr lang="de-DE" dirty="0"/>
          </a:p>
        </p:txBody>
      </p:sp>
      <p:pic>
        <p:nvPicPr>
          <p:cNvPr id="7" name="Bild 13" descr="Welle +Logo">
            <a:extLst>
              <a:ext uri="{FF2B5EF4-FFF2-40B4-BE49-F238E27FC236}">
                <a16:creationId xmlns:a16="http://schemas.microsoft.com/office/drawing/2014/main" id="{9BE69CF2-3D6C-4F6F-8E19-18E27972BE90}"/>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bwMode="auto">
          <a:xfrm>
            <a:off x="10247772" y="6022369"/>
            <a:ext cx="1944228" cy="1027085"/>
          </a:xfrm>
          <a:prstGeom prst="rect">
            <a:avLst/>
          </a:prstGeom>
          <a:noFill/>
          <a:ln>
            <a:noFill/>
          </a:ln>
        </p:spPr>
      </p:pic>
    </p:spTree>
    <p:extLst>
      <p:ext uri="{BB962C8B-B14F-4D97-AF65-F5344CB8AC3E}">
        <p14:creationId xmlns:p14="http://schemas.microsoft.com/office/powerpoint/2010/main" val="66856066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B0B711-95BC-497E-87BB-A1E6F0A04AF8}"/>
              </a:ext>
            </a:extLst>
          </p:cNvPr>
          <p:cNvSpPr>
            <a:spLocks noGrp="1"/>
          </p:cNvSpPr>
          <p:nvPr>
            <p:ph type="title"/>
          </p:nvPr>
        </p:nvSpPr>
        <p:spPr>
          <a:xfrm>
            <a:off x="831850" y="1709739"/>
            <a:ext cx="10515600" cy="1719262"/>
          </a:xfrm>
        </p:spPr>
        <p:txBody>
          <a:bodyPr anchor="b"/>
          <a:lstStyle>
            <a:lvl1pPr>
              <a:defRPr sz="6000"/>
            </a:lvl1pPr>
          </a:lstStyle>
          <a:p>
            <a:r>
              <a:rPr lang="de-DE"/>
              <a:t>Mastertitelformat bearbeiten</a:t>
            </a:r>
          </a:p>
        </p:txBody>
      </p:sp>
      <p:sp>
        <p:nvSpPr>
          <p:cNvPr id="4" name="Datumsplatzhalter 3">
            <a:extLst>
              <a:ext uri="{FF2B5EF4-FFF2-40B4-BE49-F238E27FC236}">
                <a16:creationId xmlns:a16="http://schemas.microsoft.com/office/drawing/2014/main" id="{5EA532AA-C973-4D8C-AD29-0E0AD3D2A053}"/>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5" name="Fußzeilenplatzhalter 4">
            <a:extLst>
              <a:ext uri="{FF2B5EF4-FFF2-40B4-BE49-F238E27FC236}">
                <a16:creationId xmlns:a16="http://schemas.microsoft.com/office/drawing/2014/main" id="{2B772C17-B380-41FF-869C-5F7E5916ACEB}"/>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6" name="Foliennummernplatzhalter 5">
            <a:extLst>
              <a:ext uri="{FF2B5EF4-FFF2-40B4-BE49-F238E27FC236}">
                <a16:creationId xmlns:a16="http://schemas.microsoft.com/office/drawing/2014/main" id="{E3FE89DE-3165-43B5-BB74-662C40894242}"/>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
        <p:nvSpPr>
          <p:cNvPr id="3" name="Textplatzhalter 2">
            <a:extLst>
              <a:ext uri="{FF2B5EF4-FFF2-40B4-BE49-F238E27FC236}">
                <a16:creationId xmlns:a16="http://schemas.microsoft.com/office/drawing/2014/main" id="{88CB9386-67D0-4A0B-A176-DAF8B8231C07}"/>
              </a:ext>
            </a:extLst>
          </p:cNvPr>
          <p:cNvSpPr>
            <a:spLocks noGrp="1"/>
          </p:cNvSpPr>
          <p:nvPr>
            <p:ph type="body" idx="1"/>
          </p:nvPr>
        </p:nvSpPr>
        <p:spPr>
          <a:xfrm>
            <a:off x="838200" y="4805265"/>
            <a:ext cx="10509250" cy="128438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212851048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47393-772B-4946-9EBB-3CF9BBB226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1044432-1D99-4628-87BF-0E99A5E42529}"/>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DD02F012-780E-4D6B-BCDF-CC3D1B51988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5C237A-D06E-42BB-951E-00CD046E765A}"/>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6" name="Fußzeilenplatzhalter 5">
            <a:extLst>
              <a:ext uri="{FF2B5EF4-FFF2-40B4-BE49-F238E27FC236}">
                <a16:creationId xmlns:a16="http://schemas.microsoft.com/office/drawing/2014/main" id="{09E2F9B7-B84B-4353-8B9A-A705A190CB6D}"/>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7" name="Foliennummernplatzhalter 6">
            <a:extLst>
              <a:ext uri="{FF2B5EF4-FFF2-40B4-BE49-F238E27FC236}">
                <a16:creationId xmlns:a16="http://schemas.microsoft.com/office/drawing/2014/main" id="{84BAB7E1-B7C8-4ECD-AE48-4DEC27283493}"/>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264747538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A8CCB9-B51D-438E-92D7-47BC4B5E67B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D9C8388-9123-48FD-9D8A-2ACFBED232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DD053D2-F695-45A5-854F-A942CE41345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D0D7524-4F8E-4BA4-B305-8F78D70E42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E97B3E0-EFAC-401C-ACDE-FFAC70F0D8E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4B18DED-AF67-4294-B430-1B6C8D3B2344}"/>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8" name="Fußzeilenplatzhalter 7">
            <a:extLst>
              <a:ext uri="{FF2B5EF4-FFF2-40B4-BE49-F238E27FC236}">
                <a16:creationId xmlns:a16="http://schemas.microsoft.com/office/drawing/2014/main" id="{BA71D440-67BF-4CFE-B2AE-FF9AD0B7E979}"/>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9" name="Foliennummernplatzhalter 8">
            <a:extLst>
              <a:ext uri="{FF2B5EF4-FFF2-40B4-BE49-F238E27FC236}">
                <a16:creationId xmlns:a16="http://schemas.microsoft.com/office/drawing/2014/main" id="{A551EE70-D4BA-431D-878B-E148F5DEA068}"/>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869455098"/>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C4A07E-8BB0-4753-8612-8852D5ED203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7A7B41A-DB1D-4458-9491-C30053A798A2}"/>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4" name="Fußzeilenplatzhalter 3">
            <a:extLst>
              <a:ext uri="{FF2B5EF4-FFF2-40B4-BE49-F238E27FC236}">
                <a16:creationId xmlns:a16="http://schemas.microsoft.com/office/drawing/2014/main" id="{62DF04BB-B79F-40A4-B38D-BAB42899E3D9}"/>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5" name="Foliennummernplatzhalter 4">
            <a:extLst>
              <a:ext uri="{FF2B5EF4-FFF2-40B4-BE49-F238E27FC236}">
                <a16:creationId xmlns:a16="http://schemas.microsoft.com/office/drawing/2014/main" id="{B7A8AE04-4909-4F04-B734-26298DEA2DBF}"/>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3723224986"/>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F8ADBC5-636C-4788-8467-AA885C5E7F2E}"/>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3" name="Fußzeilenplatzhalter 2">
            <a:extLst>
              <a:ext uri="{FF2B5EF4-FFF2-40B4-BE49-F238E27FC236}">
                <a16:creationId xmlns:a16="http://schemas.microsoft.com/office/drawing/2014/main" id="{63A7F445-782B-4A22-92F8-A6F6F9817F64}"/>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4" name="Foliennummernplatzhalter 3">
            <a:extLst>
              <a:ext uri="{FF2B5EF4-FFF2-40B4-BE49-F238E27FC236}">
                <a16:creationId xmlns:a16="http://schemas.microsoft.com/office/drawing/2014/main" id="{B057F6ED-A467-4136-9925-2B196D4FAE86}"/>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3425864404"/>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D95D44-27A1-4644-8D1F-2380F427654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6389F2D-FAAD-43B1-987F-557F6FA269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13DD960-174C-42A1-9FD6-78FA7A887D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124B947-F0B3-4AA7-9423-922A70AD6A00}"/>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6" name="Fußzeilenplatzhalter 5">
            <a:extLst>
              <a:ext uri="{FF2B5EF4-FFF2-40B4-BE49-F238E27FC236}">
                <a16:creationId xmlns:a16="http://schemas.microsoft.com/office/drawing/2014/main" id="{68155612-B9DC-4851-950D-BBDCF78EF483}"/>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7" name="Foliennummernplatzhalter 6">
            <a:extLst>
              <a:ext uri="{FF2B5EF4-FFF2-40B4-BE49-F238E27FC236}">
                <a16:creationId xmlns:a16="http://schemas.microsoft.com/office/drawing/2014/main" id="{18AF976E-0F04-4E98-AB72-92353422FB31}"/>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988301319"/>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76B804-6D22-45FA-B845-923EA91ADBD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05389BC-84F4-460F-A27C-22933C8032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71E8446E-F9DA-41AD-8C1D-0C7B03D1F8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5EF75E8-53A1-4884-9EC4-9AB1294D4EAA}"/>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6" name="Fußzeilenplatzhalter 5">
            <a:extLst>
              <a:ext uri="{FF2B5EF4-FFF2-40B4-BE49-F238E27FC236}">
                <a16:creationId xmlns:a16="http://schemas.microsoft.com/office/drawing/2014/main" id="{EBE6606C-27CB-4A07-9545-55EEF67123D9}"/>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7" name="Foliennummernplatzhalter 6">
            <a:extLst>
              <a:ext uri="{FF2B5EF4-FFF2-40B4-BE49-F238E27FC236}">
                <a16:creationId xmlns:a16="http://schemas.microsoft.com/office/drawing/2014/main" id="{25C1B9E8-030B-45B0-99EC-28D8C4D6B87C}"/>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1584795388"/>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765F51-2169-4E5F-B442-86BA2355237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84544B2-EC44-406C-A388-6B8C7ED4A53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73DD592-AE28-4843-9118-7FA616F6DC7A}"/>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5" name="Fußzeilenplatzhalter 4">
            <a:extLst>
              <a:ext uri="{FF2B5EF4-FFF2-40B4-BE49-F238E27FC236}">
                <a16:creationId xmlns:a16="http://schemas.microsoft.com/office/drawing/2014/main" id="{3ADE83E4-70BC-4808-9B20-5B077BF4A9CB}"/>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6" name="Foliennummernplatzhalter 5">
            <a:extLst>
              <a:ext uri="{FF2B5EF4-FFF2-40B4-BE49-F238E27FC236}">
                <a16:creationId xmlns:a16="http://schemas.microsoft.com/office/drawing/2014/main" id="{7645632D-697B-42E1-AECA-663D796D4C86}"/>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1410139892"/>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1B9B7B7-B906-4E6C-B1C4-3D0FBD15887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996967E2-9E23-4C48-A5A0-523EC41805A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725519-08CA-400B-83F5-19526609C84A}"/>
              </a:ext>
            </a:extLst>
          </p:cNvPr>
          <p:cNvSpPr>
            <a:spLocks noGrp="1"/>
          </p:cNvSpPr>
          <p:nvPr>
            <p:ph type="dt" sz="half" idx="10"/>
          </p:nvPr>
        </p:nvSpPr>
        <p:spPr/>
        <p:txBody>
          <a:bodyPr/>
          <a:lstStyle/>
          <a:p>
            <a:fld id="{3280E2E5-7139-41F1-BFF8-879368B41A13}" type="datetime1">
              <a:rPr lang="de-DE" smtClean="0"/>
              <a:t>04.06.2025</a:t>
            </a:fld>
            <a:endParaRPr lang="de-DE" dirty="0"/>
          </a:p>
        </p:txBody>
      </p:sp>
      <p:sp>
        <p:nvSpPr>
          <p:cNvPr id="5" name="Fußzeilenplatzhalter 4">
            <a:extLst>
              <a:ext uri="{FF2B5EF4-FFF2-40B4-BE49-F238E27FC236}">
                <a16:creationId xmlns:a16="http://schemas.microsoft.com/office/drawing/2014/main" id="{474BDEED-F95E-489D-A6C7-8E689CA505AD}"/>
              </a:ext>
            </a:extLst>
          </p:cNvPr>
          <p:cNvSpPr>
            <a:spLocks noGrp="1"/>
          </p:cNvSpPr>
          <p:nvPr>
            <p:ph type="ftr" sz="quarter" idx="11"/>
          </p:nvPr>
        </p:nvSpPr>
        <p:spPr/>
        <p:txBody>
          <a:bodyPr/>
          <a:lstStyle/>
          <a:p>
            <a:endParaRPr lang="de-DE" b="0" dirty="0">
              <a:latin typeface="+mj-lt"/>
              <a:ea typeface="Open Sans" panose="020B0606030504020204" pitchFamily="34" charset="0"/>
            </a:endParaRPr>
          </a:p>
        </p:txBody>
      </p:sp>
      <p:sp>
        <p:nvSpPr>
          <p:cNvPr id="6" name="Foliennummernplatzhalter 5">
            <a:extLst>
              <a:ext uri="{FF2B5EF4-FFF2-40B4-BE49-F238E27FC236}">
                <a16:creationId xmlns:a16="http://schemas.microsoft.com/office/drawing/2014/main" id="{56549CE3-02B1-4954-A48F-CB77805860DD}"/>
              </a:ext>
            </a:extLst>
          </p:cNvPr>
          <p:cNvSpPr>
            <a:spLocks noGrp="1"/>
          </p:cNvSpPr>
          <p:nvPr>
            <p:ph type="sldNum" sz="quarter" idx="12"/>
          </p:nvPr>
        </p:nvSpPr>
        <p:spPr/>
        <p:txBody>
          <a:body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6759213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404609-A1F2-08F2-8743-B701A6C07AEF}"/>
              </a:ext>
            </a:extLst>
          </p:cNvPr>
          <p:cNvSpPr>
            <a:spLocks noGrp="1"/>
          </p:cNvSpPr>
          <p:nvPr>
            <p:ph type="ctrTitle" hasCustomPrompt="1"/>
          </p:nvPr>
        </p:nvSpPr>
        <p:spPr>
          <a:xfrm>
            <a:off x="603317" y="2317531"/>
            <a:ext cx="9144000" cy="1929032"/>
          </a:xfrm>
        </p:spPr>
        <p:txBody>
          <a:bodyPr anchor="b"/>
          <a:lstStyle>
            <a:lvl1pPr algn="l">
              <a:defRPr sz="5400"/>
            </a:lvl1pPr>
          </a:lstStyle>
          <a:p>
            <a:r>
              <a:rPr lang="de-DE" dirty="0"/>
              <a:t>STARTFOLIE MIT KURZEM ODER LANGEM TITEL</a:t>
            </a:r>
          </a:p>
        </p:txBody>
      </p:sp>
      <p:sp>
        <p:nvSpPr>
          <p:cNvPr id="3" name="Untertitel 2">
            <a:extLst>
              <a:ext uri="{FF2B5EF4-FFF2-40B4-BE49-F238E27FC236}">
                <a16:creationId xmlns:a16="http://schemas.microsoft.com/office/drawing/2014/main" id="{E3E4DDC3-690D-01DA-119D-5780FFD5B12D}"/>
              </a:ext>
            </a:extLst>
          </p:cNvPr>
          <p:cNvSpPr>
            <a:spLocks noGrp="1"/>
          </p:cNvSpPr>
          <p:nvPr>
            <p:ph type="subTitle" idx="1"/>
          </p:nvPr>
        </p:nvSpPr>
        <p:spPr>
          <a:xfrm>
            <a:off x="603317" y="4356922"/>
            <a:ext cx="9144000" cy="1655762"/>
          </a:xfrm>
        </p:spPr>
        <p:txBody>
          <a:bodyPr>
            <a:normAutofit/>
          </a:bodyPr>
          <a:lstStyle>
            <a:lvl1pPr marL="0" indent="0" algn="l">
              <a:buNone/>
              <a:defRPr sz="3000" b="1" i="0">
                <a:solidFill>
                  <a:srgbClr val="4A5988"/>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4" name="Datumsplatzhalter 3">
            <a:extLst>
              <a:ext uri="{FF2B5EF4-FFF2-40B4-BE49-F238E27FC236}">
                <a16:creationId xmlns:a16="http://schemas.microsoft.com/office/drawing/2014/main" id="{999B19CD-D5DA-87E7-9D97-8F23B7DC8074}"/>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992940F7-9BDE-48D1-B857-31615A8D688B}" type="datetime1">
              <a:rPr lang="de-DE" smtClean="0"/>
              <a:t>04.06.2025</a:t>
            </a:fld>
            <a:endParaRPr lang="de-DE" dirty="0"/>
          </a:p>
        </p:txBody>
      </p:sp>
      <p:sp>
        <p:nvSpPr>
          <p:cNvPr id="5" name="Fußzeilenplatzhalter 4">
            <a:extLst>
              <a:ext uri="{FF2B5EF4-FFF2-40B4-BE49-F238E27FC236}">
                <a16:creationId xmlns:a16="http://schemas.microsoft.com/office/drawing/2014/main" id="{77D677CD-4CA5-968B-E1CD-E861BEDA97D5}"/>
              </a:ext>
            </a:extLst>
          </p:cNvPr>
          <p:cNvSpPr>
            <a:spLocks noGrp="1"/>
          </p:cNvSpPr>
          <p:nvPr>
            <p:ph type="ftr" sz="quarter" idx="11"/>
          </p:nvPr>
        </p:nvSpPr>
        <p:spPr/>
        <p:txBody>
          <a:bodyPr/>
          <a:lstStyle/>
          <a:p>
            <a:endParaRPr lang="de-DE" b="0" dirty="0">
              <a:latin typeface="+mj-lt"/>
              <a:ea typeface="Open Sans" panose="020B0606030504020204" pitchFamily="34" charset="0"/>
              <a:cs typeface="Arial" panose="020B0604020202020204" pitchFamily="34" charset="0"/>
            </a:endParaRPr>
          </a:p>
        </p:txBody>
      </p:sp>
      <p:sp>
        <p:nvSpPr>
          <p:cNvPr id="6" name="Foliennummernplatzhalter 5">
            <a:extLst>
              <a:ext uri="{FF2B5EF4-FFF2-40B4-BE49-F238E27FC236}">
                <a16:creationId xmlns:a16="http://schemas.microsoft.com/office/drawing/2014/main" id="{E4FB9005-4389-BC65-F250-5F75E79A4612}"/>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
        <p:nvSpPr>
          <p:cNvPr id="13" name="Textplatzhalter 12">
            <a:extLst>
              <a:ext uri="{FF2B5EF4-FFF2-40B4-BE49-F238E27FC236}">
                <a16:creationId xmlns:a16="http://schemas.microsoft.com/office/drawing/2014/main" id="{646E090F-3CAA-0FC6-2515-0C32F47CABEE}"/>
              </a:ext>
            </a:extLst>
          </p:cNvPr>
          <p:cNvSpPr>
            <a:spLocks noGrp="1"/>
          </p:cNvSpPr>
          <p:nvPr>
            <p:ph type="body" sz="quarter" idx="13" hasCustomPrompt="1"/>
          </p:nvPr>
        </p:nvSpPr>
        <p:spPr>
          <a:xfrm>
            <a:off x="603317" y="1905717"/>
            <a:ext cx="6248400" cy="479963"/>
          </a:xfrm>
        </p:spPr>
        <p:txBody>
          <a:bodyPr>
            <a:normAutofit/>
          </a:bodyPr>
          <a:lstStyle>
            <a:lvl1pPr marL="0" indent="0">
              <a:buNone/>
              <a:defRPr sz="2000" b="1" i="0">
                <a:solidFill>
                  <a:srgbClr val="5ABEC1"/>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a:lvl2pPr>
            <a:lvl3pPr marL="914400" indent="0">
              <a:buNone/>
              <a:defRPr/>
            </a:lvl3pPr>
          </a:lstStyle>
          <a:p>
            <a:pPr lvl="0"/>
            <a:r>
              <a:rPr lang="de-DE" dirty="0" err="1"/>
              <a:t>Vortragende:r</a:t>
            </a:r>
            <a:r>
              <a:rPr lang="de-DE" dirty="0"/>
              <a:t> Vorname, Nachname</a:t>
            </a:r>
          </a:p>
        </p:txBody>
      </p:sp>
    </p:spTree>
    <p:extLst>
      <p:ext uri="{BB962C8B-B14F-4D97-AF65-F5344CB8AC3E}">
        <p14:creationId xmlns:p14="http://schemas.microsoft.com/office/powerpoint/2010/main" val="2777642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nhaltsseite 3">
    <p:spTree>
      <p:nvGrpSpPr>
        <p:cNvPr id="1" name=""/>
        <p:cNvGrpSpPr/>
        <p:nvPr/>
      </p:nvGrpSpPr>
      <p:grpSpPr>
        <a:xfrm>
          <a:off x="0" y="0"/>
          <a:ext cx="0" cy="0"/>
          <a:chOff x="0" y="0"/>
          <a:chExt cx="0" cy="0"/>
        </a:xfrm>
      </p:grpSpPr>
      <p:sp>
        <p:nvSpPr>
          <p:cNvPr id="4" name="Inhaltsplatzhalter 3">
            <a:extLst>
              <a:ext uri="{FF2B5EF4-FFF2-40B4-BE49-F238E27FC236}">
                <a16:creationId xmlns:a16="http://schemas.microsoft.com/office/drawing/2014/main" id="{973DACAD-56F0-BF5E-A157-E51A44B57521}"/>
              </a:ext>
            </a:extLst>
          </p:cNvPr>
          <p:cNvSpPr>
            <a:spLocks noGrp="1"/>
          </p:cNvSpPr>
          <p:nvPr>
            <p:ph sz="half" idx="2" hasCustomPrompt="1"/>
          </p:nvPr>
        </p:nvSpPr>
        <p:spPr>
          <a:xfrm>
            <a:off x="632827" y="2055895"/>
            <a:ext cx="10961766" cy="3895725"/>
          </a:xfrm>
        </p:spPr>
        <p:txBody>
          <a:bodyPr anchor="ctr">
            <a:normAutofit/>
          </a:bodyPr>
          <a:lstStyle>
            <a:lvl1pPr marL="0" indent="0">
              <a:buNone/>
              <a:defRPr sz="200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einen sehr langen Fließtext, viele Stichpunkte oder ein großes Bild.</a:t>
            </a:r>
          </a:p>
        </p:txBody>
      </p:sp>
      <p:sp>
        <p:nvSpPr>
          <p:cNvPr id="8" name="Fußzeilenplatzhalter 7">
            <a:extLst>
              <a:ext uri="{FF2B5EF4-FFF2-40B4-BE49-F238E27FC236}">
                <a16:creationId xmlns:a16="http://schemas.microsoft.com/office/drawing/2014/main" id="{FFC7E0AA-81D9-D187-C635-8F5B34687A99}"/>
              </a:ext>
            </a:extLst>
          </p:cNvPr>
          <p:cNvSpPr>
            <a:spLocks noGrp="1"/>
          </p:cNvSpPr>
          <p:nvPr>
            <p:ph type="ftr" sz="quarter" idx="11"/>
          </p:nvPr>
        </p:nvSpPr>
        <p:spPr/>
        <p:txBody>
          <a:bodyPr/>
          <a:lstStyle/>
          <a:p>
            <a:endParaRPr lang="de-DE" b="0" dirty="0">
              <a:latin typeface="+mj-lt"/>
              <a:ea typeface="Open Sans" panose="020B0606030504020204" pitchFamily="34" charset="0"/>
              <a:cs typeface="Arial" panose="020B0604020202020204" pitchFamily="34" charset="0"/>
            </a:endParaRPr>
          </a:p>
        </p:txBody>
      </p:sp>
      <p:sp>
        <p:nvSpPr>
          <p:cNvPr id="11" name="Textplatzhalter 15">
            <a:extLst>
              <a:ext uri="{FF2B5EF4-FFF2-40B4-BE49-F238E27FC236}">
                <a16:creationId xmlns:a16="http://schemas.microsoft.com/office/drawing/2014/main" id="{912F4D69-249F-588B-6660-B8DE208ED347}"/>
              </a:ext>
            </a:extLst>
          </p:cNvPr>
          <p:cNvSpPr>
            <a:spLocks noGrp="1"/>
          </p:cNvSpPr>
          <p:nvPr>
            <p:ph type="body" sz="quarter" idx="13" hasCustomPrompt="1"/>
          </p:nvPr>
        </p:nvSpPr>
        <p:spPr>
          <a:xfrm>
            <a:off x="617763" y="755506"/>
            <a:ext cx="8381857" cy="960999"/>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TITEL DER INHALTSSEITE IN ZWEI ZEILEN WENN ER BESONDERS LANG IST</a:t>
            </a:r>
          </a:p>
        </p:txBody>
      </p:sp>
      <p:sp>
        <p:nvSpPr>
          <p:cNvPr id="12" name="Datumsplatzhalter 3">
            <a:extLst>
              <a:ext uri="{FF2B5EF4-FFF2-40B4-BE49-F238E27FC236}">
                <a16:creationId xmlns:a16="http://schemas.microsoft.com/office/drawing/2014/main" id="{3D035C61-9E10-BA11-EB86-43CAFAFD1A16}"/>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C7177E18-52CA-40B6-9242-F9641E538F3B}" type="datetime1">
              <a:rPr lang="de-DE" smtClean="0"/>
              <a:t>04.06.2025</a:t>
            </a:fld>
            <a:endParaRPr lang="de-DE" dirty="0"/>
          </a:p>
        </p:txBody>
      </p:sp>
      <p:sp>
        <p:nvSpPr>
          <p:cNvPr id="13" name="Foliennummernplatzhalter 5">
            <a:extLst>
              <a:ext uri="{FF2B5EF4-FFF2-40B4-BE49-F238E27FC236}">
                <a16:creationId xmlns:a16="http://schemas.microsoft.com/office/drawing/2014/main" id="{A2E88BA1-3727-ED58-D2BF-1B8E7753D8BC}"/>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
        <p:nvSpPr>
          <p:cNvPr id="2" name="Textplatzhalter 4">
            <a:extLst>
              <a:ext uri="{FF2B5EF4-FFF2-40B4-BE49-F238E27FC236}">
                <a16:creationId xmlns:a16="http://schemas.microsoft.com/office/drawing/2014/main" id="{315831A5-B764-9C86-8A73-9C31E9C9DD22}"/>
              </a:ext>
            </a:extLst>
          </p:cNvPr>
          <p:cNvSpPr>
            <a:spLocks noGrp="1"/>
          </p:cNvSpPr>
          <p:nvPr>
            <p:ph type="body" sz="quarter" idx="14" hasCustomPrompt="1"/>
          </p:nvPr>
        </p:nvSpPr>
        <p:spPr>
          <a:xfrm>
            <a:off x="8513255" y="5951620"/>
            <a:ext cx="3081338" cy="304800"/>
          </a:xfrm>
        </p:spPr>
        <p:txBody>
          <a:bodyPr>
            <a:normAutofit/>
          </a:bodyPr>
          <a:lstStyle>
            <a:lvl1pPr marL="0" indent="0">
              <a:buNone/>
              <a:defRPr sz="1000" b="0" i="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Quelle: Falls Bild vorhanden, Name oder Bezeichnung der Bildquelle</a:t>
            </a:r>
          </a:p>
        </p:txBody>
      </p:sp>
    </p:spTree>
    <p:extLst>
      <p:ext uri="{BB962C8B-B14F-4D97-AF65-F5344CB8AC3E}">
        <p14:creationId xmlns:p14="http://schemas.microsoft.com/office/powerpoint/2010/main" val="34445675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eressenkonflikte">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804ED117-99DA-3CD6-585E-9CE95F5C8995}"/>
              </a:ext>
            </a:extLst>
          </p:cNvPr>
          <p:cNvSpPr>
            <a:spLocks noGrp="1"/>
          </p:cNvSpPr>
          <p:nvPr>
            <p:ph type="ftr" sz="quarter" idx="11"/>
          </p:nvPr>
        </p:nvSpPr>
        <p:spPr/>
        <p:txBody>
          <a:bodyPr/>
          <a:lstStyle/>
          <a:p>
            <a:endParaRPr lang="de-DE" b="0" dirty="0">
              <a:latin typeface="Arial" panose="020B0604020202020204" pitchFamily="34" charset="0"/>
              <a:ea typeface="Open Sans" panose="020B0606030504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A5E89B4E-D3DC-00DC-2765-9A79FF8F5DBB}"/>
              </a:ext>
            </a:extLst>
          </p:cNvPr>
          <p:cNvSpPr txBox="1"/>
          <p:nvPr userDrawn="1"/>
        </p:nvSpPr>
        <p:spPr>
          <a:xfrm>
            <a:off x="618069" y="1118432"/>
            <a:ext cx="7086600" cy="553998"/>
          </a:xfrm>
          <a:prstGeom prst="rect">
            <a:avLst/>
          </a:prstGeom>
          <a:noFill/>
        </p:spPr>
        <p:txBody>
          <a:bodyPr wrap="square" rtlCol="0">
            <a:spAutoFit/>
          </a:bodyPr>
          <a:lstStyle/>
          <a:p>
            <a:r>
              <a:rPr lang="de-DE" sz="3000" b="1" i="0" dirty="0">
                <a:gradFill>
                  <a:gsLst>
                    <a:gs pos="0">
                      <a:srgbClr val="5ABEC1"/>
                    </a:gs>
                    <a:gs pos="38000">
                      <a:srgbClr val="4A5988"/>
                    </a:gs>
                    <a:gs pos="73000">
                      <a:srgbClr val="E46D9F"/>
                    </a:gs>
                    <a:gs pos="100000">
                      <a:srgbClr val="DE4934"/>
                    </a:gs>
                  </a:gsLst>
                  <a:lin ang="0" scaled="0"/>
                </a:gradFill>
                <a:latin typeface="Arial" panose="020B0604020202020204" pitchFamily="34" charset="0"/>
                <a:ea typeface="Open Sans ExtraBold" panose="020B0606030504020204" pitchFamily="34" charset="0"/>
                <a:cs typeface="Arial" panose="020B0604020202020204" pitchFamily="34" charset="0"/>
              </a:rPr>
              <a:t>INTERESSENKONFLIKTE</a:t>
            </a:r>
          </a:p>
        </p:txBody>
      </p:sp>
      <p:sp>
        <p:nvSpPr>
          <p:cNvPr id="11" name="Textplatzhalter 10">
            <a:extLst>
              <a:ext uri="{FF2B5EF4-FFF2-40B4-BE49-F238E27FC236}">
                <a16:creationId xmlns:a16="http://schemas.microsoft.com/office/drawing/2014/main" id="{0F1DCCE0-2A13-F90F-6BC7-9914157F48CB}"/>
              </a:ext>
            </a:extLst>
          </p:cNvPr>
          <p:cNvSpPr>
            <a:spLocks noGrp="1"/>
          </p:cNvSpPr>
          <p:nvPr>
            <p:ph type="body" sz="quarter" idx="13" hasCustomPrompt="1"/>
          </p:nvPr>
        </p:nvSpPr>
        <p:spPr>
          <a:xfrm>
            <a:off x="618069" y="1932535"/>
            <a:ext cx="9083870" cy="490293"/>
          </a:xfrm>
        </p:spPr>
        <p:txBody>
          <a:bodyPr>
            <a:normAutofit/>
          </a:bodyPr>
          <a:lstStyle>
            <a:lvl1pPr marL="0" indent="0">
              <a:buNone/>
              <a:defRPr sz="2000" b="1" i="0">
                <a:solidFill>
                  <a:srgbClr val="4A5988"/>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keine</a:t>
            </a:r>
          </a:p>
        </p:txBody>
      </p:sp>
      <p:sp>
        <p:nvSpPr>
          <p:cNvPr id="13" name="Textplatzhalter 12">
            <a:extLst>
              <a:ext uri="{FF2B5EF4-FFF2-40B4-BE49-F238E27FC236}">
                <a16:creationId xmlns:a16="http://schemas.microsoft.com/office/drawing/2014/main" id="{AAF9278B-70CA-8402-21B5-C850DBFB173D}"/>
              </a:ext>
            </a:extLst>
          </p:cNvPr>
          <p:cNvSpPr>
            <a:spLocks noGrp="1"/>
          </p:cNvSpPr>
          <p:nvPr>
            <p:ph type="body" sz="quarter" idx="14"/>
          </p:nvPr>
        </p:nvSpPr>
        <p:spPr>
          <a:xfrm>
            <a:off x="618069" y="2422829"/>
            <a:ext cx="9083870" cy="2593446"/>
          </a:xfrm>
        </p:spPr>
        <p:txBody>
          <a:bodyPr>
            <a:normAutofit/>
          </a:bodyPr>
          <a:lstStyle>
            <a:lvl1pPr marL="0" indent="0">
              <a:buNone/>
              <a:defRPr sz="2000" b="0" i="0">
                <a:solidFill>
                  <a:srgbClr val="4A5988"/>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Mastertextformat bearbeiten</a:t>
            </a:r>
          </a:p>
        </p:txBody>
      </p:sp>
      <p:sp>
        <p:nvSpPr>
          <p:cNvPr id="16" name="Datumsplatzhalter 3">
            <a:extLst>
              <a:ext uri="{FF2B5EF4-FFF2-40B4-BE49-F238E27FC236}">
                <a16:creationId xmlns:a16="http://schemas.microsoft.com/office/drawing/2014/main" id="{D8134BB2-4E6F-C5A4-CA44-EC01A938C3A4}"/>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B2B14F25-0D8A-44CC-BA23-80A85AB5C1D0}" type="datetime1">
              <a:rPr lang="de-DE" smtClean="0"/>
              <a:t>04.06.2025</a:t>
            </a:fld>
            <a:endParaRPr lang="de-DE" dirty="0"/>
          </a:p>
        </p:txBody>
      </p:sp>
      <p:sp>
        <p:nvSpPr>
          <p:cNvPr id="17" name="Foliennummernplatzhalter 5">
            <a:extLst>
              <a:ext uri="{FF2B5EF4-FFF2-40B4-BE49-F238E27FC236}">
                <a16:creationId xmlns:a16="http://schemas.microsoft.com/office/drawing/2014/main" id="{88A98E07-57D9-2839-4ED6-F8C1061BDAB0}"/>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25651428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2CDE5D1F-F617-3209-581F-ACB67E73653B}"/>
              </a:ext>
            </a:extLst>
          </p:cNvPr>
          <p:cNvSpPr>
            <a:spLocks noGrp="1"/>
          </p:cNvSpPr>
          <p:nvPr>
            <p:ph type="body" idx="1" hasCustomPrompt="1"/>
          </p:nvPr>
        </p:nvSpPr>
        <p:spPr>
          <a:xfrm>
            <a:off x="618069" y="2691471"/>
            <a:ext cx="10913318" cy="2356263"/>
          </a:xfrm>
        </p:spPr>
        <p:txBody>
          <a:bodyPr numCol="2">
            <a:normAutofit/>
          </a:bodyPr>
          <a:lstStyle>
            <a:lvl1pPr marL="457200" indent="-457200">
              <a:lnSpc>
                <a:spcPct val="200000"/>
              </a:lnSpc>
              <a:buFont typeface="+mj-lt"/>
              <a:buAutoNum type="arabicPeriod"/>
              <a:defRPr sz="2000" b="1" i="0">
                <a:solidFill>
                  <a:srgbClr val="4A5988"/>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Erster Punkt</a:t>
            </a:r>
          </a:p>
          <a:p>
            <a:pPr lvl="0"/>
            <a:r>
              <a:rPr lang="de-DE" dirty="0"/>
              <a:t>Zweiter Punkt</a:t>
            </a:r>
          </a:p>
          <a:p>
            <a:pPr lvl="0"/>
            <a:r>
              <a:rPr lang="de-DE" dirty="0"/>
              <a:t>Dritter Punkt</a:t>
            </a:r>
          </a:p>
          <a:p>
            <a:pPr lvl="0"/>
            <a:r>
              <a:rPr lang="de-DE" dirty="0"/>
              <a:t>Vierter Punkt</a:t>
            </a:r>
          </a:p>
          <a:p>
            <a:pPr lvl="0"/>
            <a:r>
              <a:rPr lang="de-DE" dirty="0"/>
              <a:t>Fünfter Punkt</a:t>
            </a:r>
          </a:p>
          <a:p>
            <a:pPr lvl="0"/>
            <a:r>
              <a:rPr lang="de-DE" dirty="0"/>
              <a:t>Sechster Punkt</a:t>
            </a:r>
          </a:p>
        </p:txBody>
      </p:sp>
      <p:sp>
        <p:nvSpPr>
          <p:cNvPr id="5" name="Fußzeilenplatzhalter 4">
            <a:extLst>
              <a:ext uri="{FF2B5EF4-FFF2-40B4-BE49-F238E27FC236}">
                <a16:creationId xmlns:a16="http://schemas.microsoft.com/office/drawing/2014/main" id="{A91BF3B5-9468-2D4F-FF51-6972B0DC298C}"/>
              </a:ext>
            </a:extLst>
          </p:cNvPr>
          <p:cNvSpPr>
            <a:spLocks noGrp="1"/>
          </p:cNvSpPr>
          <p:nvPr>
            <p:ph type="ftr" sz="quarter" idx="11"/>
          </p:nvPr>
        </p:nvSpPr>
        <p:spPr/>
        <p:txBody>
          <a:bodyPr/>
          <a:lstStyle/>
          <a:p>
            <a:endParaRPr lang="de-DE" b="0" dirty="0">
              <a:latin typeface="Arial" panose="020B0604020202020204" pitchFamily="34" charset="0"/>
              <a:ea typeface="Open Sans" panose="020B0606030504020204" pitchFamily="34" charset="0"/>
              <a:cs typeface="Arial" panose="020B0604020202020204" pitchFamily="34" charset="0"/>
            </a:endParaRPr>
          </a:p>
        </p:txBody>
      </p:sp>
      <p:sp>
        <p:nvSpPr>
          <p:cNvPr id="45" name="Textfeld 44">
            <a:extLst>
              <a:ext uri="{FF2B5EF4-FFF2-40B4-BE49-F238E27FC236}">
                <a16:creationId xmlns:a16="http://schemas.microsoft.com/office/drawing/2014/main" id="{C5A7ABAD-E9CB-859A-9BEC-D0A4F9A314E1}"/>
              </a:ext>
            </a:extLst>
          </p:cNvPr>
          <p:cNvSpPr txBox="1"/>
          <p:nvPr userDrawn="1"/>
        </p:nvSpPr>
        <p:spPr>
          <a:xfrm>
            <a:off x="618069" y="1118432"/>
            <a:ext cx="7086600" cy="553998"/>
          </a:xfrm>
          <a:prstGeom prst="rect">
            <a:avLst/>
          </a:prstGeom>
          <a:noFill/>
        </p:spPr>
        <p:txBody>
          <a:bodyPr wrap="square" rtlCol="0">
            <a:spAutoFit/>
          </a:bodyPr>
          <a:lstStyle/>
          <a:p>
            <a:r>
              <a:rPr lang="de-DE" sz="3000" b="1" i="0" dirty="0">
                <a:gradFill>
                  <a:gsLst>
                    <a:gs pos="0">
                      <a:srgbClr val="5ABEC1"/>
                    </a:gs>
                    <a:gs pos="38000">
                      <a:srgbClr val="4A5988"/>
                    </a:gs>
                    <a:gs pos="73000">
                      <a:srgbClr val="E46D9F"/>
                    </a:gs>
                    <a:gs pos="100000">
                      <a:srgbClr val="DE4934"/>
                    </a:gs>
                  </a:gsLst>
                  <a:lin ang="0" scaled="0"/>
                </a:gradFill>
                <a:latin typeface="Arial" panose="020B0604020202020204" pitchFamily="34" charset="0"/>
                <a:ea typeface="Open Sans ExtraBold" panose="020B0606030504020204" pitchFamily="34" charset="0"/>
                <a:cs typeface="Arial" panose="020B0604020202020204" pitchFamily="34" charset="0"/>
              </a:rPr>
              <a:t>AGENDA</a:t>
            </a:r>
          </a:p>
        </p:txBody>
      </p:sp>
      <p:sp>
        <p:nvSpPr>
          <p:cNvPr id="46" name="Datumsplatzhalter 3">
            <a:extLst>
              <a:ext uri="{FF2B5EF4-FFF2-40B4-BE49-F238E27FC236}">
                <a16:creationId xmlns:a16="http://schemas.microsoft.com/office/drawing/2014/main" id="{72ED7EB6-4077-709E-7F2E-D5F93F5B4B30}"/>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15C9CBD5-6FB4-4D5D-A768-6492445369CC}" type="datetime1">
              <a:rPr lang="de-DE" smtClean="0"/>
              <a:t>04.06.2025</a:t>
            </a:fld>
            <a:endParaRPr lang="de-DE" dirty="0"/>
          </a:p>
        </p:txBody>
      </p:sp>
      <p:sp>
        <p:nvSpPr>
          <p:cNvPr id="47" name="Foliennummernplatzhalter 5">
            <a:extLst>
              <a:ext uri="{FF2B5EF4-FFF2-40B4-BE49-F238E27FC236}">
                <a16:creationId xmlns:a16="http://schemas.microsoft.com/office/drawing/2014/main" id="{70B665CC-82F3-1CE6-68DB-316AC1E69B14}"/>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36284836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haltsseite 1">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454909CB-8E6D-285C-6A90-D18D4BD261C5}"/>
              </a:ext>
            </a:extLst>
          </p:cNvPr>
          <p:cNvSpPr/>
          <p:nvPr userDrawn="1"/>
        </p:nvSpPr>
        <p:spPr>
          <a:xfrm>
            <a:off x="1" y="228600"/>
            <a:ext cx="8158550" cy="6629400"/>
          </a:xfrm>
          <a:prstGeom prst="rect">
            <a:avLst/>
          </a:prstGeom>
          <a:solidFill>
            <a:srgbClr val="1B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Inhaltsplatzhalter 3">
            <a:extLst>
              <a:ext uri="{FF2B5EF4-FFF2-40B4-BE49-F238E27FC236}">
                <a16:creationId xmlns:a16="http://schemas.microsoft.com/office/drawing/2014/main" id="{9FAB2E29-DC85-DEEA-47E8-968F26C62460}"/>
              </a:ext>
            </a:extLst>
          </p:cNvPr>
          <p:cNvSpPr>
            <a:spLocks noGrp="1"/>
          </p:cNvSpPr>
          <p:nvPr>
            <p:ph sz="half" idx="2" hasCustomPrompt="1"/>
          </p:nvPr>
        </p:nvSpPr>
        <p:spPr>
          <a:xfrm>
            <a:off x="8610600" y="2008355"/>
            <a:ext cx="3142968" cy="3898964"/>
          </a:xfrm>
        </p:spPr>
        <p:txBody>
          <a:bodyPr anchor="ctr">
            <a:normAutofit/>
          </a:bodyPr>
          <a:lstStyle>
            <a:lvl1pPr marL="0" indent="0">
              <a:buNone/>
              <a:defRPr sz="2000" b="0" i="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ein Zitat oder einen kurzen Text</a:t>
            </a:r>
          </a:p>
        </p:txBody>
      </p:sp>
      <p:sp>
        <p:nvSpPr>
          <p:cNvPr id="6" name="Fußzeilenplatzhalter 5">
            <a:extLst>
              <a:ext uri="{FF2B5EF4-FFF2-40B4-BE49-F238E27FC236}">
                <a16:creationId xmlns:a16="http://schemas.microsoft.com/office/drawing/2014/main" id="{35E646AA-491F-FCDE-D47F-3663162F2CB7}"/>
              </a:ext>
            </a:extLst>
          </p:cNvPr>
          <p:cNvSpPr>
            <a:spLocks noGrp="1"/>
          </p:cNvSpPr>
          <p:nvPr>
            <p:ph type="ftr" sz="quarter" idx="11"/>
          </p:nvPr>
        </p:nvSpPr>
        <p:spPr/>
        <p:txBody>
          <a:bodyPr/>
          <a:lstStyle>
            <a:lvl1pPr>
              <a:defRPr>
                <a:solidFill>
                  <a:schemeClr val="bg1"/>
                </a:solidFill>
              </a:defRPr>
            </a:lvl1pPr>
          </a:lstStyle>
          <a:p>
            <a:endParaRPr lang="de-DE" b="0" dirty="0">
              <a:latin typeface="+mj-lt"/>
              <a:ea typeface="Open Sans" panose="020B0606030504020204" pitchFamily="34" charset="0"/>
              <a:cs typeface="Arial" panose="020B0604020202020204" pitchFamily="34" charset="0"/>
            </a:endParaRPr>
          </a:p>
        </p:txBody>
      </p:sp>
      <p:sp>
        <p:nvSpPr>
          <p:cNvPr id="16" name="Textplatzhalter 15">
            <a:extLst>
              <a:ext uri="{FF2B5EF4-FFF2-40B4-BE49-F238E27FC236}">
                <a16:creationId xmlns:a16="http://schemas.microsoft.com/office/drawing/2014/main" id="{5F9E331B-FCFF-3A54-A7F0-BA161566EF40}"/>
              </a:ext>
            </a:extLst>
          </p:cNvPr>
          <p:cNvSpPr>
            <a:spLocks noGrp="1"/>
          </p:cNvSpPr>
          <p:nvPr>
            <p:ph type="body" sz="quarter" idx="13" hasCustomPrompt="1"/>
          </p:nvPr>
        </p:nvSpPr>
        <p:spPr>
          <a:xfrm>
            <a:off x="617764" y="755506"/>
            <a:ext cx="6877050" cy="960999"/>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TITEL DER INHALTSSEITE IN ZWEI ZEILEN WENN ER LÄNGER IST</a:t>
            </a:r>
          </a:p>
        </p:txBody>
      </p:sp>
      <p:sp>
        <p:nvSpPr>
          <p:cNvPr id="17" name="Datumsplatzhalter 3">
            <a:extLst>
              <a:ext uri="{FF2B5EF4-FFF2-40B4-BE49-F238E27FC236}">
                <a16:creationId xmlns:a16="http://schemas.microsoft.com/office/drawing/2014/main" id="{A0E0762F-A893-8DF4-DB9B-11F629E73C24}"/>
              </a:ext>
            </a:extLst>
          </p:cNvPr>
          <p:cNvSpPr>
            <a:spLocks noGrp="1"/>
          </p:cNvSpPr>
          <p:nvPr>
            <p:ph type="dt" sz="half" idx="10"/>
          </p:nvPr>
        </p:nvSpPr>
        <p:spPr>
          <a:xfrm>
            <a:off x="8474393"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6AAC7628-0FE0-4BE5-9D04-B77C16BD5336}" type="datetime1">
              <a:rPr lang="de-DE" smtClean="0"/>
              <a:t>04.06.2025</a:t>
            </a:fld>
            <a:endParaRPr lang="de-DE" dirty="0"/>
          </a:p>
        </p:txBody>
      </p:sp>
      <p:sp>
        <p:nvSpPr>
          <p:cNvPr id="18" name="Foliennummernplatzhalter 5">
            <a:extLst>
              <a:ext uri="{FF2B5EF4-FFF2-40B4-BE49-F238E27FC236}">
                <a16:creationId xmlns:a16="http://schemas.microsoft.com/office/drawing/2014/main" id="{D06E04A5-D554-B1E6-3FEE-2043F0C72244}"/>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
        <p:nvSpPr>
          <p:cNvPr id="5" name="Textplatzhalter 4">
            <a:extLst>
              <a:ext uri="{FF2B5EF4-FFF2-40B4-BE49-F238E27FC236}">
                <a16:creationId xmlns:a16="http://schemas.microsoft.com/office/drawing/2014/main" id="{C64218C4-85EC-9BC3-ECFB-45D8E6C459EF}"/>
              </a:ext>
            </a:extLst>
          </p:cNvPr>
          <p:cNvSpPr>
            <a:spLocks noGrp="1"/>
          </p:cNvSpPr>
          <p:nvPr>
            <p:ph type="body" sz="quarter" idx="14" hasCustomPrompt="1"/>
          </p:nvPr>
        </p:nvSpPr>
        <p:spPr>
          <a:xfrm>
            <a:off x="617538" y="2008188"/>
            <a:ext cx="6877050" cy="3898900"/>
          </a:xfrm>
        </p:spPr>
        <p:txBody>
          <a:bodyPr anchor="ctr">
            <a:normAutofit/>
          </a:bodyPr>
          <a:lstStyle>
            <a:lvl1pPr marL="0" indent="0">
              <a:buNone/>
              <a:defRPr sz="2000" b="0" i="0">
                <a:solidFill>
                  <a:schemeClr val="bg1"/>
                </a:solidFill>
                <a:latin typeface="Arial" panose="020B0604020202020204" pitchFamily="34" charset="0"/>
              </a:defRPr>
            </a:lvl1pPr>
          </a:lstStyle>
          <a:p>
            <a:pPr lvl="0"/>
            <a:r>
              <a:rPr lang="de-DE" dirty="0"/>
              <a:t>Platz für Fließtext, Stichpunkte</a:t>
            </a:r>
          </a:p>
        </p:txBody>
      </p:sp>
    </p:spTree>
    <p:extLst>
      <p:ext uri="{BB962C8B-B14F-4D97-AF65-F5344CB8AC3E}">
        <p14:creationId xmlns:p14="http://schemas.microsoft.com/office/powerpoint/2010/main" val="25090539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haltsseite 2">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454909CB-8E6D-285C-6A90-D18D4BD261C5}"/>
              </a:ext>
            </a:extLst>
          </p:cNvPr>
          <p:cNvSpPr/>
          <p:nvPr userDrawn="1"/>
        </p:nvSpPr>
        <p:spPr>
          <a:xfrm>
            <a:off x="1" y="228600"/>
            <a:ext cx="8158550" cy="6629400"/>
          </a:xfrm>
          <a:prstGeom prst="rect">
            <a:avLst/>
          </a:prstGeom>
          <a:solidFill>
            <a:srgbClr val="1B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Inhaltsplatzhalter 2">
            <a:extLst>
              <a:ext uri="{FF2B5EF4-FFF2-40B4-BE49-F238E27FC236}">
                <a16:creationId xmlns:a16="http://schemas.microsoft.com/office/drawing/2014/main" id="{FF95DFFA-0F8A-0764-1250-DE16B1F33F1B}"/>
              </a:ext>
            </a:extLst>
          </p:cNvPr>
          <p:cNvSpPr>
            <a:spLocks noGrp="1"/>
          </p:cNvSpPr>
          <p:nvPr>
            <p:ph sz="half" idx="1" hasCustomPrompt="1"/>
          </p:nvPr>
        </p:nvSpPr>
        <p:spPr>
          <a:xfrm>
            <a:off x="618069" y="2008355"/>
            <a:ext cx="6876745" cy="3898964"/>
          </a:xfrm>
        </p:spPr>
        <p:txBody>
          <a:bodyPr anchor="ctr">
            <a:normAutofit/>
          </a:bodyPr>
          <a:lstStyle>
            <a:lvl1pPr marL="0" indent="0">
              <a:buNone/>
              <a:defRPr sz="20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Fließtext, Stichpunkte oder ein Bild</a:t>
            </a:r>
          </a:p>
        </p:txBody>
      </p:sp>
      <p:sp>
        <p:nvSpPr>
          <p:cNvPr id="4" name="Inhaltsplatzhalter 3">
            <a:extLst>
              <a:ext uri="{FF2B5EF4-FFF2-40B4-BE49-F238E27FC236}">
                <a16:creationId xmlns:a16="http://schemas.microsoft.com/office/drawing/2014/main" id="{9FAB2E29-DC85-DEEA-47E8-968F26C62460}"/>
              </a:ext>
            </a:extLst>
          </p:cNvPr>
          <p:cNvSpPr>
            <a:spLocks noGrp="1"/>
          </p:cNvSpPr>
          <p:nvPr>
            <p:ph sz="half" idx="2" hasCustomPrompt="1"/>
          </p:nvPr>
        </p:nvSpPr>
        <p:spPr>
          <a:xfrm>
            <a:off x="8163930" y="2484120"/>
            <a:ext cx="4033449" cy="2834640"/>
          </a:xfrm>
        </p:spPr>
        <p:txBody>
          <a:bodyPr anchor="ctr">
            <a:normAutofit/>
          </a:bodyPr>
          <a:lstStyle>
            <a:lvl1pPr marL="0" indent="0">
              <a:buNone/>
              <a:defRPr sz="2000" b="0" i="0">
                <a:solidFill>
                  <a:srgbClr val="5A649C"/>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ein kleines Bild</a:t>
            </a:r>
          </a:p>
        </p:txBody>
      </p:sp>
      <p:sp>
        <p:nvSpPr>
          <p:cNvPr id="6" name="Fußzeilenplatzhalter 5">
            <a:extLst>
              <a:ext uri="{FF2B5EF4-FFF2-40B4-BE49-F238E27FC236}">
                <a16:creationId xmlns:a16="http://schemas.microsoft.com/office/drawing/2014/main" id="{35E646AA-491F-FCDE-D47F-3663162F2CB7}"/>
              </a:ext>
            </a:extLst>
          </p:cNvPr>
          <p:cNvSpPr>
            <a:spLocks noGrp="1"/>
          </p:cNvSpPr>
          <p:nvPr>
            <p:ph type="ftr" sz="quarter" idx="11"/>
          </p:nvPr>
        </p:nvSpPr>
        <p:spPr/>
        <p:txBody>
          <a:bodyPr/>
          <a:lstStyle>
            <a:lvl1pPr>
              <a:defRPr>
                <a:solidFill>
                  <a:schemeClr val="bg1"/>
                </a:solidFill>
              </a:defRPr>
            </a:lvl1pPr>
          </a:lstStyle>
          <a:p>
            <a:endParaRPr lang="de-DE" b="0" dirty="0">
              <a:latin typeface="+mj-lt"/>
              <a:ea typeface="Open Sans" panose="020B0606030504020204" pitchFamily="34" charset="0"/>
              <a:cs typeface="Arial" panose="020B0604020202020204" pitchFamily="34" charset="0"/>
            </a:endParaRPr>
          </a:p>
        </p:txBody>
      </p:sp>
      <p:sp>
        <p:nvSpPr>
          <p:cNvPr id="5" name="Textplatzhalter 4">
            <a:extLst>
              <a:ext uri="{FF2B5EF4-FFF2-40B4-BE49-F238E27FC236}">
                <a16:creationId xmlns:a16="http://schemas.microsoft.com/office/drawing/2014/main" id="{B43CE701-AD66-0A8A-FCDB-8EA43206A503}"/>
              </a:ext>
            </a:extLst>
          </p:cNvPr>
          <p:cNvSpPr>
            <a:spLocks noGrp="1"/>
          </p:cNvSpPr>
          <p:nvPr>
            <p:ph type="body" sz="quarter" idx="13" hasCustomPrompt="1"/>
          </p:nvPr>
        </p:nvSpPr>
        <p:spPr>
          <a:xfrm>
            <a:off x="8224105" y="5428481"/>
            <a:ext cx="3081338" cy="304800"/>
          </a:xfrm>
        </p:spPr>
        <p:txBody>
          <a:bodyPr>
            <a:normAutofit/>
          </a:bodyPr>
          <a:lstStyle>
            <a:lvl1pPr marL="0" indent="0">
              <a:buNone/>
              <a:defRPr sz="1000" b="0" i="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Quelle: Name oder Bezeichnung der Bildquelle</a:t>
            </a:r>
          </a:p>
        </p:txBody>
      </p:sp>
      <p:sp>
        <p:nvSpPr>
          <p:cNvPr id="7" name="Textplatzhalter 15">
            <a:extLst>
              <a:ext uri="{FF2B5EF4-FFF2-40B4-BE49-F238E27FC236}">
                <a16:creationId xmlns:a16="http://schemas.microsoft.com/office/drawing/2014/main" id="{66E6F1D5-BBAA-6B31-B40C-776E056F299A}"/>
              </a:ext>
            </a:extLst>
          </p:cNvPr>
          <p:cNvSpPr>
            <a:spLocks noGrp="1"/>
          </p:cNvSpPr>
          <p:nvPr>
            <p:ph type="body" sz="quarter" idx="14" hasCustomPrompt="1"/>
          </p:nvPr>
        </p:nvSpPr>
        <p:spPr>
          <a:xfrm>
            <a:off x="617764" y="755506"/>
            <a:ext cx="6877050" cy="960999"/>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TITEL DER INHALTSSEITE IN ZWEI ZEILEN WENN ER LÄNGER IST</a:t>
            </a:r>
          </a:p>
        </p:txBody>
      </p:sp>
      <p:sp>
        <p:nvSpPr>
          <p:cNvPr id="8" name="Datumsplatzhalter 3">
            <a:extLst>
              <a:ext uri="{FF2B5EF4-FFF2-40B4-BE49-F238E27FC236}">
                <a16:creationId xmlns:a16="http://schemas.microsoft.com/office/drawing/2014/main" id="{09562DD4-B685-80E6-FBDD-D11AB0CE8DE7}"/>
              </a:ext>
            </a:extLst>
          </p:cNvPr>
          <p:cNvSpPr>
            <a:spLocks noGrp="1"/>
          </p:cNvSpPr>
          <p:nvPr>
            <p:ph type="dt" sz="half" idx="10"/>
          </p:nvPr>
        </p:nvSpPr>
        <p:spPr>
          <a:xfrm>
            <a:off x="8474393"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340D12BE-78BD-400B-ABA8-1F3C5F01C8E5}" type="datetime1">
              <a:rPr lang="de-DE" smtClean="0"/>
              <a:t>04.06.2025</a:t>
            </a:fld>
            <a:endParaRPr lang="de-DE" dirty="0"/>
          </a:p>
        </p:txBody>
      </p:sp>
      <p:sp>
        <p:nvSpPr>
          <p:cNvPr id="13" name="Foliennummernplatzhalter 5">
            <a:extLst>
              <a:ext uri="{FF2B5EF4-FFF2-40B4-BE49-F238E27FC236}">
                <a16:creationId xmlns:a16="http://schemas.microsoft.com/office/drawing/2014/main" id="{FCFBC371-9AB2-A40E-7364-C2754612E835}"/>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2821075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haltsseite mit Bild">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F6059F34-C2BC-7A19-954B-85BB5C016B12}"/>
              </a:ext>
            </a:extLst>
          </p:cNvPr>
          <p:cNvSpPr/>
          <p:nvPr userDrawn="1"/>
        </p:nvSpPr>
        <p:spPr>
          <a:xfrm>
            <a:off x="0" y="6242306"/>
            <a:ext cx="12192000" cy="615693"/>
          </a:xfrm>
          <a:prstGeom prst="rect">
            <a:avLst/>
          </a:prstGeom>
          <a:solidFill>
            <a:schemeClr val="bg1"/>
          </a:solidFill>
          <a:ln w="50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de-DE"/>
          </a:p>
        </p:txBody>
      </p:sp>
      <p:sp>
        <p:nvSpPr>
          <p:cNvPr id="4" name="Fußzeilenplatzhalter 3">
            <a:extLst>
              <a:ext uri="{FF2B5EF4-FFF2-40B4-BE49-F238E27FC236}">
                <a16:creationId xmlns:a16="http://schemas.microsoft.com/office/drawing/2014/main" id="{48AEB589-7E75-0734-514E-316CF184856C}"/>
              </a:ext>
            </a:extLst>
          </p:cNvPr>
          <p:cNvSpPr>
            <a:spLocks noGrp="1"/>
          </p:cNvSpPr>
          <p:nvPr>
            <p:ph type="ftr" sz="quarter" idx="11"/>
          </p:nvPr>
        </p:nvSpPr>
        <p:spPr/>
        <p:txBody>
          <a:bodyPr/>
          <a:lstStyle/>
          <a:p>
            <a:endParaRPr lang="de-DE" b="0" dirty="0">
              <a:latin typeface="+mj-lt"/>
              <a:ea typeface="Open Sans" panose="020B0606030504020204" pitchFamily="34" charset="0"/>
              <a:cs typeface="Arial" panose="020B0604020202020204" pitchFamily="34" charset="0"/>
            </a:endParaRPr>
          </a:p>
        </p:txBody>
      </p:sp>
      <p:sp>
        <p:nvSpPr>
          <p:cNvPr id="6" name="Textplatzhalter 15">
            <a:extLst>
              <a:ext uri="{FF2B5EF4-FFF2-40B4-BE49-F238E27FC236}">
                <a16:creationId xmlns:a16="http://schemas.microsoft.com/office/drawing/2014/main" id="{1E406FF1-CC7B-CFB9-365A-1093CD36124C}"/>
              </a:ext>
            </a:extLst>
          </p:cNvPr>
          <p:cNvSpPr>
            <a:spLocks noGrp="1"/>
          </p:cNvSpPr>
          <p:nvPr>
            <p:ph type="body" sz="quarter" idx="13" hasCustomPrompt="1"/>
          </p:nvPr>
        </p:nvSpPr>
        <p:spPr>
          <a:xfrm>
            <a:off x="617763" y="755506"/>
            <a:ext cx="8381857" cy="960999"/>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TITEL DER INHALTSSEITE IN ZWEI ZEILEN WENN ER BESONDERS LANG IST</a:t>
            </a:r>
          </a:p>
        </p:txBody>
      </p:sp>
      <p:sp>
        <p:nvSpPr>
          <p:cNvPr id="10" name="Foliennummernplatzhalter 5">
            <a:extLst>
              <a:ext uri="{FF2B5EF4-FFF2-40B4-BE49-F238E27FC236}">
                <a16:creationId xmlns:a16="http://schemas.microsoft.com/office/drawing/2014/main" id="{85C1A49E-08FD-249D-40CF-CAF51C2C9864}"/>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
        <p:nvSpPr>
          <p:cNvPr id="19" name="Textplatzhalter 18">
            <a:extLst>
              <a:ext uri="{FF2B5EF4-FFF2-40B4-BE49-F238E27FC236}">
                <a16:creationId xmlns:a16="http://schemas.microsoft.com/office/drawing/2014/main" id="{0429279A-25D3-135B-E5D6-E1CA5CBB2065}"/>
              </a:ext>
            </a:extLst>
          </p:cNvPr>
          <p:cNvSpPr>
            <a:spLocks noGrp="1"/>
          </p:cNvSpPr>
          <p:nvPr>
            <p:ph type="body" sz="quarter" idx="14" hasCustomPrompt="1"/>
          </p:nvPr>
        </p:nvSpPr>
        <p:spPr>
          <a:xfrm>
            <a:off x="3874755" y="5557394"/>
            <a:ext cx="1475917" cy="755506"/>
          </a:xfrm>
        </p:spPr>
        <p:txBody>
          <a:bodyPr anchor="b">
            <a:normAutofit/>
          </a:bodyPr>
          <a:lstStyle>
            <a:lvl1pPr marL="0" indent="0">
              <a:buNone/>
              <a:defRPr sz="1000" b="0" i="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Quelle: Name oder Bezeichnung der Bildquelle</a:t>
            </a:r>
          </a:p>
        </p:txBody>
      </p:sp>
      <p:sp>
        <p:nvSpPr>
          <p:cNvPr id="21" name="Textplatzhalter 20">
            <a:extLst>
              <a:ext uri="{FF2B5EF4-FFF2-40B4-BE49-F238E27FC236}">
                <a16:creationId xmlns:a16="http://schemas.microsoft.com/office/drawing/2014/main" id="{6C987A56-FE91-725B-4081-E83EEA7D44D2}"/>
              </a:ext>
            </a:extLst>
          </p:cNvPr>
          <p:cNvSpPr>
            <a:spLocks noGrp="1"/>
          </p:cNvSpPr>
          <p:nvPr>
            <p:ph type="body" sz="quarter" idx="15" hasCustomPrompt="1"/>
          </p:nvPr>
        </p:nvSpPr>
        <p:spPr>
          <a:xfrm>
            <a:off x="5440613" y="2572719"/>
            <a:ext cx="5627368" cy="2975674"/>
          </a:xfrm>
        </p:spPr>
        <p:txBody>
          <a:bodyPr anchor="ctr">
            <a:normAutofit/>
          </a:bodyPr>
          <a:lstStyle>
            <a:lvl1pPr marL="0" indent="0">
              <a:buNone/>
              <a:defRPr sz="200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kurzen Text oder Stichpunkte</a:t>
            </a:r>
          </a:p>
        </p:txBody>
      </p:sp>
      <p:sp>
        <p:nvSpPr>
          <p:cNvPr id="22" name="Datumsplatzhalter 3">
            <a:extLst>
              <a:ext uri="{FF2B5EF4-FFF2-40B4-BE49-F238E27FC236}">
                <a16:creationId xmlns:a16="http://schemas.microsoft.com/office/drawing/2014/main" id="{C7226998-E949-101F-910A-9F9075E4566E}"/>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8863458D-37B7-4E55-87CC-32B6602312EC}" type="datetime1">
              <a:rPr lang="de-DE" smtClean="0"/>
              <a:t>04.06.2025</a:t>
            </a:fld>
            <a:endParaRPr lang="de-DE" dirty="0"/>
          </a:p>
        </p:txBody>
      </p:sp>
    </p:spTree>
    <p:extLst>
      <p:ext uri="{BB962C8B-B14F-4D97-AF65-F5344CB8AC3E}">
        <p14:creationId xmlns:p14="http://schemas.microsoft.com/office/powerpoint/2010/main" val="22757159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agramm oder Abbildung">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61509673-8AFA-7A3C-9ABC-799DF7F9FB6C}"/>
              </a:ext>
            </a:extLst>
          </p:cNvPr>
          <p:cNvSpPr>
            <a:spLocks noGrp="1"/>
          </p:cNvSpPr>
          <p:nvPr>
            <p:ph type="ftr" sz="quarter" idx="11"/>
          </p:nvPr>
        </p:nvSpPr>
        <p:spPr/>
        <p:txBody>
          <a:bodyPr/>
          <a:lstStyle/>
          <a:p>
            <a:endParaRPr lang="de-DE" b="0" dirty="0">
              <a:latin typeface="+mj-lt"/>
              <a:ea typeface="Open Sans" panose="020B0606030504020204" pitchFamily="34" charset="0"/>
              <a:cs typeface="Arial" panose="020B0604020202020204" pitchFamily="34" charset="0"/>
            </a:endParaRPr>
          </a:p>
        </p:txBody>
      </p:sp>
      <p:sp>
        <p:nvSpPr>
          <p:cNvPr id="6" name="Textplatzhalter 15">
            <a:extLst>
              <a:ext uri="{FF2B5EF4-FFF2-40B4-BE49-F238E27FC236}">
                <a16:creationId xmlns:a16="http://schemas.microsoft.com/office/drawing/2014/main" id="{B54C580E-931D-5DF1-4489-9ADD8A4D4E44}"/>
              </a:ext>
            </a:extLst>
          </p:cNvPr>
          <p:cNvSpPr>
            <a:spLocks noGrp="1"/>
          </p:cNvSpPr>
          <p:nvPr>
            <p:ph type="body" sz="quarter" idx="13" hasCustomPrompt="1"/>
          </p:nvPr>
        </p:nvSpPr>
        <p:spPr>
          <a:xfrm>
            <a:off x="617763" y="755506"/>
            <a:ext cx="8381857" cy="960999"/>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DIAGRAMM ODER ABBILDUNG</a:t>
            </a:r>
            <a:endParaRPr lang="de-DE" dirty="0"/>
          </a:p>
        </p:txBody>
      </p:sp>
      <p:sp>
        <p:nvSpPr>
          <p:cNvPr id="10" name="Textplatzhalter 9">
            <a:extLst>
              <a:ext uri="{FF2B5EF4-FFF2-40B4-BE49-F238E27FC236}">
                <a16:creationId xmlns:a16="http://schemas.microsoft.com/office/drawing/2014/main" id="{9F2E7909-2636-8B32-4D3F-50725C30D3F1}"/>
              </a:ext>
            </a:extLst>
          </p:cNvPr>
          <p:cNvSpPr>
            <a:spLocks noGrp="1"/>
          </p:cNvSpPr>
          <p:nvPr>
            <p:ph type="body" sz="quarter" idx="14" hasCustomPrompt="1"/>
          </p:nvPr>
        </p:nvSpPr>
        <p:spPr>
          <a:xfrm>
            <a:off x="617538" y="2470483"/>
            <a:ext cx="3767137" cy="3112169"/>
          </a:xfrm>
        </p:spPr>
        <p:txBody>
          <a:bodyPr anchor="ctr">
            <a:normAutofit/>
          </a:bodyPr>
          <a:lstStyle>
            <a:lvl1pPr marL="0" indent="0">
              <a:buFont typeface="Arial" panose="020B0604020202020204" pitchFamily="34" charset="0"/>
              <a:buNone/>
              <a:defRPr sz="200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kurzen Fließtext, Stichpunkte oder ein Zitat.</a:t>
            </a:r>
          </a:p>
        </p:txBody>
      </p:sp>
      <p:sp>
        <p:nvSpPr>
          <p:cNvPr id="12" name="Inhaltsplatzhalter 11">
            <a:extLst>
              <a:ext uri="{FF2B5EF4-FFF2-40B4-BE49-F238E27FC236}">
                <a16:creationId xmlns:a16="http://schemas.microsoft.com/office/drawing/2014/main" id="{B62DDA7B-811C-B6A3-3297-45333A8F8164}"/>
              </a:ext>
            </a:extLst>
          </p:cNvPr>
          <p:cNvSpPr>
            <a:spLocks noGrp="1"/>
          </p:cNvSpPr>
          <p:nvPr>
            <p:ph sz="quarter" idx="15" hasCustomPrompt="1"/>
          </p:nvPr>
        </p:nvSpPr>
        <p:spPr>
          <a:xfrm>
            <a:off x="4809744" y="2470483"/>
            <a:ext cx="6943824" cy="3112169"/>
          </a:xfrm>
        </p:spPr>
        <p:txBody>
          <a:bodyPr anchor="ctr">
            <a:normAutofit/>
          </a:bodyPr>
          <a:lstStyle>
            <a:lvl1pPr marL="0" indent="0">
              <a:buNone/>
              <a:defRPr sz="200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ein Diagramm oder ein Bild, das bei Bedarf auch über die ganze Seite gezogen werden kann.</a:t>
            </a:r>
          </a:p>
        </p:txBody>
      </p:sp>
      <p:sp>
        <p:nvSpPr>
          <p:cNvPr id="14" name="Textplatzhalter 13">
            <a:extLst>
              <a:ext uri="{FF2B5EF4-FFF2-40B4-BE49-F238E27FC236}">
                <a16:creationId xmlns:a16="http://schemas.microsoft.com/office/drawing/2014/main" id="{50D04D1B-F444-45B9-0BB7-2F47EB1495E2}"/>
              </a:ext>
            </a:extLst>
          </p:cNvPr>
          <p:cNvSpPr>
            <a:spLocks noGrp="1"/>
          </p:cNvSpPr>
          <p:nvPr>
            <p:ph type="body" sz="quarter" idx="16" hasCustomPrompt="1"/>
          </p:nvPr>
        </p:nvSpPr>
        <p:spPr>
          <a:xfrm>
            <a:off x="6906286" y="5659239"/>
            <a:ext cx="4957010" cy="365125"/>
          </a:xfrm>
        </p:spPr>
        <p:txBody>
          <a:bodyPr>
            <a:normAutofit/>
          </a:bodyPr>
          <a:lstStyle>
            <a:lvl1pPr marL="0" indent="0" algn="r">
              <a:buNone/>
              <a:defRPr sz="1000" b="0" i="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Quelle: Name oder Bezeichnung der Diagrammquelle</a:t>
            </a:r>
          </a:p>
        </p:txBody>
      </p:sp>
      <p:sp>
        <p:nvSpPr>
          <p:cNvPr id="15" name="Datumsplatzhalter 3">
            <a:extLst>
              <a:ext uri="{FF2B5EF4-FFF2-40B4-BE49-F238E27FC236}">
                <a16:creationId xmlns:a16="http://schemas.microsoft.com/office/drawing/2014/main" id="{F2BD2A7B-434E-E931-2E01-2FF826D3B707}"/>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D8DFEE85-6687-4060-AD19-3B023191BD0E}" type="datetime1">
              <a:rPr lang="de-DE" smtClean="0"/>
              <a:t>04.06.2025</a:t>
            </a:fld>
            <a:endParaRPr lang="de-DE" dirty="0"/>
          </a:p>
        </p:txBody>
      </p:sp>
      <p:sp>
        <p:nvSpPr>
          <p:cNvPr id="16" name="Foliennummernplatzhalter 5">
            <a:extLst>
              <a:ext uri="{FF2B5EF4-FFF2-40B4-BE49-F238E27FC236}">
                <a16:creationId xmlns:a16="http://schemas.microsoft.com/office/drawing/2014/main" id="{29358976-3D28-0132-EAF6-E22A6CFA4E0A}"/>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29578853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iteratur">
    <p:spTree>
      <p:nvGrpSpPr>
        <p:cNvPr id="1" name=""/>
        <p:cNvGrpSpPr/>
        <p:nvPr/>
      </p:nvGrpSpPr>
      <p:grpSpPr>
        <a:xfrm>
          <a:off x="0" y="0"/>
          <a:ext cx="0" cy="0"/>
          <a:chOff x="0" y="0"/>
          <a:chExt cx="0" cy="0"/>
        </a:xfrm>
      </p:grpSpPr>
      <p:sp>
        <p:nvSpPr>
          <p:cNvPr id="6" name="Fußzeilenplatzhalter 5">
            <a:extLst>
              <a:ext uri="{FF2B5EF4-FFF2-40B4-BE49-F238E27FC236}">
                <a16:creationId xmlns:a16="http://schemas.microsoft.com/office/drawing/2014/main" id="{D3600078-862B-6B7C-A7E3-A67C13A89070}"/>
              </a:ext>
            </a:extLst>
          </p:cNvPr>
          <p:cNvSpPr>
            <a:spLocks noGrp="1"/>
          </p:cNvSpPr>
          <p:nvPr>
            <p:ph type="ftr" sz="quarter" idx="11"/>
          </p:nvPr>
        </p:nvSpPr>
        <p:spPr/>
        <p:txBody>
          <a:bodyPr/>
          <a:lstStyle/>
          <a:p>
            <a:endParaRPr lang="de-DE" b="0" dirty="0">
              <a:latin typeface="+mj-lt"/>
              <a:ea typeface="Open Sans" panose="020B0606030504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D643BEDC-ADA6-A72C-828C-BDDE1D0FA052}"/>
              </a:ext>
            </a:extLst>
          </p:cNvPr>
          <p:cNvSpPr txBox="1"/>
          <p:nvPr userDrawn="1"/>
        </p:nvSpPr>
        <p:spPr>
          <a:xfrm>
            <a:off x="618069" y="1118432"/>
            <a:ext cx="7086600" cy="553998"/>
          </a:xfrm>
          <a:prstGeom prst="rect">
            <a:avLst/>
          </a:prstGeom>
          <a:noFill/>
        </p:spPr>
        <p:txBody>
          <a:bodyPr wrap="square" rtlCol="0">
            <a:spAutoFit/>
          </a:bodyPr>
          <a:lstStyle/>
          <a:p>
            <a:r>
              <a:rPr lang="de-DE" sz="3000" b="1" i="0" dirty="0">
                <a:gradFill>
                  <a:gsLst>
                    <a:gs pos="0">
                      <a:srgbClr val="5ABEC1"/>
                    </a:gs>
                    <a:gs pos="38000">
                      <a:srgbClr val="4A5988"/>
                    </a:gs>
                    <a:gs pos="73000">
                      <a:srgbClr val="E46D9F"/>
                    </a:gs>
                    <a:gs pos="100000">
                      <a:srgbClr val="DE4934"/>
                    </a:gs>
                  </a:gsLst>
                  <a:lin ang="0" scaled="0"/>
                </a:gradFill>
                <a:latin typeface="Arial" panose="020B0604020202020204" pitchFamily="34" charset="0"/>
                <a:ea typeface="Open Sans ExtraBold" panose="020B0606030504020204" pitchFamily="34" charset="0"/>
                <a:cs typeface="Arial" panose="020B0604020202020204" pitchFamily="34" charset="0"/>
              </a:rPr>
              <a:t>LITERATUR</a:t>
            </a:r>
          </a:p>
        </p:txBody>
      </p:sp>
      <p:sp>
        <p:nvSpPr>
          <p:cNvPr id="10" name="Textplatzhalter 9">
            <a:extLst>
              <a:ext uri="{FF2B5EF4-FFF2-40B4-BE49-F238E27FC236}">
                <a16:creationId xmlns:a16="http://schemas.microsoft.com/office/drawing/2014/main" id="{C1EF3522-1B94-3596-E745-F1FCBD4D3061}"/>
              </a:ext>
            </a:extLst>
          </p:cNvPr>
          <p:cNvSpPr>
            <a:spLocks noGrp="1"/>
          </p:cNvSpPr>
          <p:nvPr>
            <p:ph type="body" sz="quarter" idx="13" hasCustomPrompt="1"/>
          </p:nvPr>
        </p:nvSpPr>
        <p:spPr>
          <a:xfrm>
            <a:off x="754063" y="1844675"/>
            <a:ext cx="3397313" cy="4106863"/>
          </a:xfrm>
        </p:spPr>
        <p:txBody>
          <a:bodyPr>
            <a:normAutofit/>
          </a:bodyPr>
          <a:lstStyle>
            <a:lvl1pPr marL="457200" indent="-457200">
              <a:buFont typeface="Arial" panose="020B0604020202020204" pitchFamily="34" charset="0"/>
              <a:buChar char="•"/>
              <a:defRPr sz="120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Quellenangaben</a:t>
            </a:r>
          </a:p>
          <a:p>
            <a:pPr lvl="0"/>
            <a:r>
              <a:rPr lang="de-DE" dirty="0"/>
              <a:t>stichpunktartig</a:t>
            </a:r>
          </a:p>
          <a:p>
            <a:pPr lvl="0"/>
            <a:r>
              <a:rPr lang="de-DE" dirty="0"/>
              <a:t>in zwei oder drei Spalten, die nach Bedarf auch verbreitert werden können</a:t>
            </a:r>
          </a:p>
        </p:txBody>
      </p:sp>
      <p:sp>
        <p:nvSpPr>
          <p:cNvPr id="12" name="Textplatzhalter 9">
            <a:extLst>
              <a:ext uri="{FF2B5EF4-FFF2-40B4-BE49-F238E27FC236}">
                <a16:creationId xmlns:a16="http://schemas.microsoft.com/office/drawing/2014/main" id="{3B66BC78-5D95-1804-B412-E50DDF65BEB7}"/>
              </a:ext>
            </a:extLst>
          </p:cNvPr>
          <p:cNvSpPr>
            <a:spLocks noGrp="1"/>
          </p:cNvSpPr>
          <p:nvPr>
            <p:ph type="body" sz="quarter" idx="14" hasCustomPrompt="1"/>
          </p:nvPr>
        </p:nvSpPr>
        <p:spPr>
          <a:xfrm>
            <a:off x="4384589" y="1844675"/>
            <a:ext cx="3397313" cy="4106863"/>
          </a:xfrm>
        </p:spPr>
        <p:txBody>
          <a:bodyPr>
            <a:normAutofit/>
          </a:bodyPr>
          <a:lstStyle>
            <a:lvl1pPr marL="457200" indent="-457200">
              <a:buFont typeface="Arial" panose="020B0604020202020204" pitchFamily="34" charset="0"/>
              <a:buChar char="•"/>
              <a:defRPr sz="120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Quellenangaben</a:t>
            </a:r>
          </a:p>
          <a:p>
            <a:pPr lvl="0"/>
            <a:r>
              <a:rPr lang="de-DE" dirty="0"/>
              <a:t>stichpunktartig</a:t>
            </a:r>
          </a:p>
          <a:p>
            <a:pPr lvl="0"/>
            <a:r>
              <a:rPr lang="de-DE" dirty="0"/>
              <a:t>in zwei oder drei Spalten, die nach Bedarf auch verbreitert werden können</a:t>
            </a:r>
          </a:p>
        </p:txBody>
      </p:sp>
      <p:sp>
        <p:nvSpPr>
          <p:cNvPr id="13" name="Textplatzhalter 9">
            <a:extLst>
              <a:ext uri="{FF2B5EF4-FFF2-40B4-BE49-F238E27FC236}">
                <a16:creationId xmlns:a16="http://schemas.microsoft.com/office/drawing/2014/main" id="{C01F872D-A015-FE94-3B31-FE9C752B5ED2}"/>
              </a:ext>
            </a:extLst>
          </p:cNvPr>
          <p:cNvSpPr>
            <a:spLocks noGrp="1"/>
          </p:cNvSpPr>
          <p:nvPr>
            <p:ph type="body" sz="quarter" idx="15" hasCustomPrompt="1"/>
          </p:nvPr>
        </p:nvSpPr>
        <p:spPr>
          <a:xfrm>
            <a:off x="8066901" y="1844675"/>
            <a:ext cx="3397313" cy="4106863"/>
          </a:xfrm>
        </p:spPr>
        <p:txBody>
          <a:bodyPr>
            <a:normAutofit/>
          </a:bodyPr>
          <a:lstStyle>
            <a:lvl1pPr marL="457200" indent="-457200">
              <a:buFont typeface="Arial" panose="020B0604020202020204" pitchFamily="34" charset="0"/>
              <a:buChar char="•"/>
              <a:defRPr sz="120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Quellenangaben</a:t>
            </a:r>
          </a:p>
          <a:p>
            <a:pPr lvl="0"/>
            <a:r>
              <a:rPr lang="de-DE" dirty="0"/>
              <a:t>stichpunktartig</a:t>
            </a:r>
          </a:p>
          <a:p>
            <a:pPr lvl="0"/>
            <a:r>
              <a:rPr lang="de-DE" dirty="0"/>
              <a:t>in zwei oder drei Spalten, die nach Bedarf auch verbreitert werden können</a:t>
            </a:r>
          </a:p>
        </p:txBody>
      </p:sp>
      <p:sp>
        <p:nvSpPr>
          <p:cNvPr id="14" name="Datumsplatzhalter 3">
            <a:extLst>
              <a:ext uri="{FF2B5EF4-FFF2-40B4-BE49-F238E27FC236}">
                <a16:creationId xmlns:a16="http://schemas.microsoft.com/office/drawing/2014/main" id="{445C618A-ABA6-D1EA-B71F-7FE30C8B767D}"/>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2B7E71BE-E349-4B4E-9C2F-6225FA48FFC2}" type="datetime1">
              <a:rPr lang="de-DE" smtClean="0"/>
              <a:t>04.06.2025</a:t>
            </a:fld>
            <a:endParaRPr lang="de-DE" dirty="0"/>
          </a:p>
        </p:txBody>
      </p:sp>
      <p:sp>
        <p:nvSpPr>
          <p:cNvPr id="15" name="Foliennummernplatzhalter 5">
            <a:extLst>
              <a:ext uri="{FF2B5EF4-FFF2-40B4-BE49-F238E27FC236}">
                <a16:creationId xmlns:a16="http://schemas.microsoft.com/office/drawing/2014/main" id="{50978FCE-B1BC-8C60-0767-7CD81E3A7808}"/>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6312268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Literatur">
    <p:spTree>
      <p:nvGrpSpPr>
        <p:cNvPr id="1" name=""/>
        <p:cNvGrpSpPr/>
        <p:nvPr/>
      </p:nvGrpSpPr>
      <p:grpSpPr>
        <a:xfrm>
          <a:off x="0" y="0"/>
          <a:ext cx="0" cy="0"/>
          <a:chOff x="0" y="0"/>
          <a:chExt cx="0" cy="0"/>
        </a:xfrm>
      </p:grpSpPr>
      <p:sp>
        <p:nvSpPr>
          <p:cNvPr id="6" name="Fußzeilenplatzhalter 5">
            <a:extLst>
              <a:ext uri="{FF2B5EF4-FFF2-40B4-BE49-F238E27FC236}">
                <a16:creationId xmlns:a16="http://schemas.microsoft.com/office/drawing/2014/main" id="{D3600078-862B-6B7C-A7E3-A67C13A89070}"/>
              </a:ext>
            </a:extLst>
          </p:cNvPr>
          <p:cNvSpPr>
            <a:spLocks noGrp="1"/>
          </p:cNvSpPr>
          <p:nvPr>
            <p:ph type="ftr" sz="quarter" idx="11"/>
          </p:nvPr>
        </p:nvSpPr>
        <p:spPr/>
        <p:txBody>
          <a:bodyPr/>
          <a:lstStyle/>
          <a:p>
            <a:endParaRPr lang="de-DE" b="0" dirty="0">
              <a:latin typeface="+mj-lt"/>
              <a:ea typeface="Open Sans" panose="020B0606030504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D643BEDC-ADA6-A72C-828C-BDDE1D0FA052}"/>
              </a:ext>
            </a:extLst>
          </p:cNvPr>
          <p:cNvSpPr txBox="1"/>
          <p:nvPr userDrawn="1"/>
        </p:nvSpPr>
        <p:spPr>
          <a:xfrm>
            <a:off x="618069" y="1118432"/>
            <a:ext cx="7086600" cy="553998"/>
          </a:xfrm>
          <a:prstGeom prst="rect">
            <a:avLst/>
          </a:prstGeom>
          <a:noFill/>
        </p:spPr>
        <p:txBody>
          <a:bodyPr wrap="square" rtlCol="0">
            <a:spAutoFit/>
          </a:bodyPr>
          <a:lstStyle/>
          <a:p>
            <a:r>
              <a:rPr lang="de-DE" sz="3000" b="1" i="0" dirty="0">
                <a:gradFill>
                  <a:gsLst>
                    <a:gs pos="0">
                      <a:srgbClr val="5ABEC1"/>
                    </a:gs>
                    <a:gs pos="38000">
                      <a:srgbClr val="4A5988"/>
                    </a:gs>
                    <a:gs pos="73000">
                      <a:srgbClr val="E46D9F"/>
                    </a:gs>
                    <a:gs pos="100000">
                      <a:srgbClr val="DE4934"/>
                    </a:gs>
                  </a:gsLst>
                  <a:lin ang="0" scaled="0"/>
                </a:gradFill>
                <a:latin typeface="Arial" panose="020B0604020202020204" pitchFamily="34" charset="0"/>
                <a:ea typeface="Open Sans ExtraBold" panose="020B0606030504020204" pitchFamily="34" charset="0"/>
                <a:cs typeface="Arial" panose="020B0604020202020204" pitchFamily="34" charset="0"/>
              </a:rPr>
              <a:t>WEITERFÜHRENDE HINWEISE</a:t>
            </a:r>
          </a:p>
        </p:txBody>
      </p:sp>
      <p:sp>
        <p:nvSpPr>
          <p:cNvPr id="10" name="Textplatzhalter 9">
            <a:extLst>
              <a:ext uri="{FF2B5EF4-FFF2-40B4-BE49-F238E27FC236}">
                <a16:creationId xmlns:a16="http://schemas.microsoft.com/office/drawing/2014/main" id="{C1EF3522-1B94-3596-E745-F1FCBD4D3061}"/>
              </a:ext>
            </a:extLst>
          </p:cNvPr>
          <p:cNvSpPr>
            <a:spLocks noGrp="1"/>
          </p:cNvSpPr>
          <p:nvPr>
            <p:ph type="body" sz="quarter" idx="13" hasCustomPrompt="1"/>
          </p:nvPr>
        </p:nvSpPr>
        <p:spPr>
          <a:xfrm>
            <a:off x="754063" y="1844675"/>
            <a:ext cx="3397313" cy="4106863"/>
          </a:xfrm>
        </p:spPr>
        <p:txBody>
          <a:bodyPr>
            <a:normAutofit/>
          </a:bodyPr>
          <a:lstStyle>
            <a:lvl1pPr marL="457200" indent="-457200">
              <a:buFont typeface="Arial" panose="020B0604020202020204" pitchFamily="34" charset="0"/>
              <a:buChar char="•"/>
              <a:defRPr sz="120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Quellenangaben</a:t>
            </a:r>
          </a:p>
          <a:p>
            <a:pPr lvl="0"/>
            <a:r>
              <a:rPr lang="de-DE" dirty="0"/>
              <a:t>stichpunktartig</a:t>
            </a:r>
          </a:p>
          <a:p>
            <a:pPr lvl="0"/>
            <a:r>
              <a:rPr lang="de-DE" dirty="0"/>
              <a:t>in zwei oder drei Spalten, die nach Bedarf auch verbreitert werden können</a:t>
            </a:r>
          </a:p>
        </p:txBody>
      </p:sp>
      <p:sp>
        <p:nvSpPr>
          <p:cNvPr id="12" name="Textplatzhalter 9">
            <a:extLst>
              <a:ext uri="{FF2B5EF4-FFF2-40B4-BE49-F238E27FC236}">
                <a16:creationId xmlns:a16="http://schemas.microsoft.com/office/drawing/2014/main" id="{3B66BC78-5D95-1804-B412-E50DDF65BEB7}"/>
              </a:ext>
            </a:extLst>
          </p:cNvPr>
          <p:cNvSpPr>
            <a:spLocks noGrp="1"/>
          </p:cNvSpPr>
          <p:nvPr>
            <p:ph type="body" sz="quarter" idx="14" hasCustomPrompt="1"/>
          </p:nvPr>
        </p:nvSpPr>
        <p:spPr>
          <a:xfrm>
            <a:off x="4384589" y="1844675"/>
            <a:ext cx="3397313" cy="4106863"/>
          </a:xfrm>
        </p:spPr>
        <p:txBody>
          <a:bodyPr>
            <a:normAutofit/>
          </a:bodyPr>
          <a:lstStyle>
            <a:lvl1pPr marL="457200" indent="-457200">
              <a:buFont typeface="Arial" panose="020B0604020202020204" pitchFamily="34" charset="0"/>
              <a:buChar char="•"/>
              <a:defRPr sz="120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Quellenangaben</a:t>
            </a:r>
          </a:p>
          <a:p>
            <a:pPr lvl="0"/>
            <a:r>
              <a:rPr lang="de-DE" dirty="0"/>
              <a:t>stichpunktartig</a:t>
            </a:r>
          </a:p>
          <a:p>
            <a:pPr lvl="0"/>
            <a:r>
              <a:rPr lang="de-DE" dirty="0"/>
              <a:t>in zwei oder drei Spalten, die nach Bedarf auch verbreitert werden können</a:t>
            </a:r>
          </a:p>
        </p:txBody>
      </p:sp>
      <p:sp>
        <p:nvSpPr>
          <p:cNvPr id="13" name="Textplatzhalter 9">
            <a:extLst>
              <a:ext uri="{FF2B5EF4-FFF2-40B4-BE49-F238E27FC236}">
                <a16:creationId xmlns:a16="http://schemas.microsoft.com/office/drawing/2014/main" id="{C01F872D-A015-FE94-3B31-FE9C752B5ED2}"/>
              </a:ext>
            </a:extLst>
          </p:cNvPr>
          <p:cNvSpPr>
            <a:spLocks noGrp="1"/>
          </p:cNvSpPr>
          <p:nvPr>
            <p:ph type="body" sz="quarter" idx="15" hasCustomPrompt="1"/>
          </p:nvPr>
        </p:nvSpPr>
        <p:spPr>
          <a:xfrm>
            <a:off x="8066901" y="1844675"/>
            <a:ext cx="3397313" cy="4106863"/>
          </a:xfrm>
        </p:spPr>
        <p:txBody>
          <a:bodyPr>
            <a:normAutofit/>
          </a:bodyPr>
          <a:lstStyle>
            <a:lvl1pPr marL="457200" indent="-457200">
              <a:buFont typeface="Arial" panose="020B0604020202020204" pitchFamily="34" charset="0"/>
              <a:buChar char="•"/>
              <a:defRPr sz="120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Platz für Quellenangaben</a:t>
            </a:r>
          </a:p>
          <a:p>
            <a:pPr lvl="0"/>
            <a:r>
              <a:rPr lang="de-DE" dirty="0"/>
              <a:t>stichpunktartig</a:t>
            </a:r>
          </a:p>
          <a:p>
            <a:pPr lvl="0"/>
            <a:r>
              <a:rPr lang="de-DE" dirty="0"/>
              <a:t>in zwei oder drei Spalten, die nach Bedarf auch verbreitert werden können</a:t>
            </a:r>
          </a:p>
        </p:txBody>
      </p:sp>
      <p:sp>
        <p:nvSpPr>
          <p:cNvPr id="14" name="Datumsplatzhalter 3">
            <a:extLst>
              <a:ext uri="{FF2B5EF4-FFF2-40B4-BE49-F238E27FC236}">
                <a16:creationId xmlns:a16="http://schemas.microsoft.com/office/drawing/2014/main" id="{445C618A-ABA6-D1EA-B71F-7FE30C8B767D}"/>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7C65740F-2917-42CC-A49E-F1A94FDF9A9F}" type="datetime1">
              <a:rPr lang="de-DE" smtClean="0"/>
              <a:t>04.06.2025</a:t>
            </a:fld>
            <a:endParaRPr lang="de-DE" dirty="0"/>
          </a:p>
        </p:txBody>
      </p:sp>
      <p:sp>
        <p:nvSpPr>
          <p:cNvPr id="15" name="Foliennummernplatzhalter 5">
            <a:extLst>
              <a:ext uri="{FF2B5EF4-FFF2-40B4-BE49-F238E27FC236}">
                <a16:creationId xmlns:a16="http://schemas.microsoft.com/office/drawing/2014/main" id="{50978FCE-B1BC-8C60-0767-7CD81E3A7808}"/>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13067478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ielen Dank">
    <p:spTree>
      <p:nvGrpSpPr>
        <p:cNvPr id="1" name=""/>
        <p:cNvGrpSpPr/>
        <p:nvPr/>
      </p:nvGrpSpPr>
      <p:grpSpPr>
        <a:xfrm>
          <a:off x="0" y="0"/>
          <a:ext cx="0" cy="0"/>
          <a:chOff x="0" y="0"/>
          <a:chExt cx="0" cy="0"/>
        </a:xfrm>
      </p:grpSpPr>
      <p:sp>
        <p:nvSpPr>
          <p:cNvPr id="6" name="Fußzeilenplatzhalter 5">
            <a:extLst>
              <a:ext uri="{FF2B5EF4-FFF2-40B4-BE49-F238E27FC236}">
                <a16:creationId xmlns:a16="http://schemas.microsoft.com/office/drawing/2014/main" id="{A65E0A43-BF08-B8A0-38D7-DDB21A3A7244}"/>
              </a:ext>
            </a:extLst>
          </p:cNvPr>
          <p:cNvSpPr>
            <a:spLocks noGrp="1"/>
          </p:cNvSpPr>
          <p:nvPr>
            <p:ph type="ftr" sz="quarter" idx="11"/>
          </p:nvPr>
        </p:nvSpPr>
        <p:spPr/>
        <p:txBody>
          <a:bodyPr/>
          <a:lstStyle/>
          <a:p>
            <a:endParaRPr lang="de-DE" b="0" dirty="0">
              <a:latin typeface="+mj-lt"/>
              <a:ea typeface="Open Sans" panose="020B0606030504020204" pitchFamily="34" charset="0"/>
              <a:cs typeface="Arial" panose="020B0604020202020204" pitchFamily="34" charset="0"/>
            </a:endParaRPr>
          </a:p>
        </p:txBody>
      </p:sp>
      <p:sp>
        <p:nvSpPr>
          <p:cNvPr id="9" name="Textplatzhalter 8">
            <a:extLst>
              <a:ext uri="{FF2B5EF4-FFF2-40B4-BE49-F238E27FC236}">
                <a16:creationId xmlns:a16="http://schemas.microsoft.com/office/drawing/2014/main" id="{EAECA048-EDA8-A6B8-A5D2-69A5AFE20F39}"/>
              </a:ext>
            </a:extLst>
          </p:cNvPr>
          <p:cNvSpPr>
            <a:spLocks noGrp="1"/>
          </p:cNvSpPr>
          <p:nvPr>
            <p:ph type="body" sz="quarter" idx="13" hasCustomPrompt="1"/>
          </p:nvPr>
        </p:nvSpPr>
        <p:spPr>
          <a:xfrm>
            <a:off x="896145" y="2451227"/>
            <a:ext cx="6638512" cy="1681861"/>
          </a:xfrm>
        </p:spPr>
        <p:txBody>
          <a:bodyPr>
            <a:normAutofit/>
          </a:bodyPr>
          <a:lstStyle>
            <a:lvl1pPr marL="0" indent="0">
              <a:buNone/>
              <a:defRPr sz="5400">
                <a:latin typeface="Arial" panose="020B0604020202020204" pitchFamily="34" charset="0"/>
                <a:ea typeface="Arial" panose="020B0604020202020204" pitchFamily="34" charset="0"/>
                <a:cs typeface="Arial" panose="020B0604020202020204" pitchFamily="34" charset="0"/>
              </a:defRPr>
            </a:lvl1pPr>
          </a:lstStyle>
          <a:p>
            <a:pPr lvl="0"/>
            <a:r>
              <a:rPr lang="de-DE" dirty="0"/>
              <a:t>VIELEN DANK!</a:t>
            </a:r>
            <a:br>
              <a:rPr lang="de-DE" dirty="0"/>
            </a:br>
            <a:r>
              <a:rPr lang="de-DE" dirty="0"/>
              <a:t>THANK YOU!</a:t>
            </a:r>
          </a:p>
        </p:txBody>
      </p:sp>
      <p:pic>
        <p:nvPicPr>
          <p:cNvPr id="11" name="Grafik 10">
            <a:extLst>
              <a:ext uri="{FF2B5EF4-FFF2-40B4-BE49-F238E27FC236}">
                <a16:creationId xmlns:a16="http://schemas.microsoft.com/office/drawing/2014/main" id="{036ECF9F-725F-9688-D4F9-337137307EA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34832" y="2998237"/>
            <a:ext cx="5500454" cy="5547467"/>
          </a:xfrm>
          <a:prstGeom prst="rect">
            <a:avLst/>
          </a:prstGeom>
        </p:spPr>
      </p:pic>
      <p:sp>
        <p:nvSpPr>
          <p:cNvPr id="12" name="Textfeld 11">
            <a:extLst>
              <a:ext uri="{FF2B5EF4-FFF2-40B4-BE49-F238E27FC236}">
                <a16:creationId xmlns:a16="http://schemas.microsoft.com/office/drawing/2014/main" id="{6073D6C3-9DAE-1B7C-7AB5-C549060BD38A}"/>
              </a:ext>
            </a:extLst>
          </p:cNvPr>
          <p:cNvSpPr txBox="1"/>
          <p:nvPr userDrawn="1"/>
        </p:nvSpPr>
        <p:spPr>
          <a:xfrm>
            <a:off x="9169833" y="3977542"/>
            <a:ext cx="2359152" cy="1015663"/>
          </a:xfrm>
          <a:prstGeom prst="rect">
            <a:avLst/>
          </a:prstGeom>
          <a:noFill/>
        </p:spPr>
        <p:txBody>
          <a:bodyPr wrap="square" rtlCol="0">
            <a:spAutoFit/>
          </a:bodyPr>
          <a:lstStyle/>
          <a:p>
            <a:r>
              <a:rPr lang="de-DE" sz="3000" b="1" i="0" dirty="0">
                <a:gradFill>
                  <a:gsLst>
                    <a:gs pos="0">
                      <a:srgbClr val="5ABEC1"/>
                    </a:gs>
                    <a:gs pos="38000">
                      <a:srgbClr val="4A5988"/>
                    </a:gs>
                    <a:gs pos="73000">
                      <a:srgbClr val="E46D9F"/>
                    </a:gs>
                    <a:gs pos="100000">
                      <a:srgbClr val="DE4934"/>
                    </a:gs>
                  </a:gsLst>
                  <a:lin ang="0" scaled="0"/>
                </a:gradFill>
                <a:latin typeface="Arial" panose="020B0604020202020204" pitchFamily="34" charset="0"/>
                <a:ea typeface="Open Sans Condensed Bold" pitchFamily="2" charset="0"/>
                <a:cs typeface="Arial" panose="020B0604020202020204" pitchFamily="34" charset="0"/>
              </a:rPr>
              <a:t>Aktiv werden:</a:t>
            </a:r>
          </a:p>
        </p:txBody>
      </p:sp>
      <p:sp>
        <p:nvSpPr>
          <p:cNvPr id="13" name="Textfeld 12">
            <a:extLst>
              <a:ext uri="{FF2B5EF4-FFF2-40B4-BE49-F238E27FC236}">
                <a16:creationId xmlns:a16="http://schemas.microsoft.com/office/drawing/2014/main" id="{FDEAEAD7-9DDF-8E9D-C4A8-32783E14614A}"/>
              </a:ext>
            </a:extLst>
          </p:cNvPr>
          <p:cNvSpPr txBox="1"/>
          <p:nvPr userDrawn="1"/>
        </p:nvSpPr>
        <p:spPr>
          <a:xfrm>
            <a:off x="8704012" y="4458388"/>
            <a:ext cx="3395472" cy="461665"/>
          </a:xfrm>
          <a:prstGeom prst="rect">
            <a:avLst/>
          </a:prstGeom>
          <a:noFill/>
        </p:spPr>
        <p:txBody>
          <a:bodyPr wrap="square" rtlCol="0">
            <a:spAutoFit/>
          </a:bodyPr>
          <a:lstStyle/>
          <a:p>
            <a:r>
              <a:rPr lang="de-DE" sz="1200" b="1" i="0" dirty="0">
                <a:solidFill>
                  <a:srgbClr val="4A5988"/>
                </a:solidFill>
                <a:latin typeface="Arial" panose="020B0604020202020204" pitchFamily="34" charset="0"/>
                <a:ea typeface="Open Sans Condensed Bold" pitchFamily="2" charset="0"/>
                <a:cs typeface="Arial" panose="020B0604020202020204" pitchFamily="34" charset="0"/>
              </a:rPr>
              <a:t>Newsletter abonnieren, Mitglied werden, Spenden</a:t>
            </a:r>
          </a:p>
        </p:txBody>
      </p:sp>
      <p:sp>
        <p:nvSpPr>
          <p:cNvPr id="14" name="Textfeld 13">
            <a:extLst>
              <a:ext uri="{FF2B5EF4-FFF2-40B4-BE49-F238E27FC236}">
                <a16:creationId xmlns:a16="http://schemas.microsoft.com/office/drawing/2014/main" id="{2D21DBEA-5254-DFBA-3DCC-B0D06D348F17}"/>
              </a:ext>
            </a:extLst>
          </p:cNvPr>
          <p:cNvSpPr txBox="1"/>
          <p:nvPr userDrawn="1"/>
        </p:nvSpPr>
        <p:spPr>
          <a:xfrm>
            <a:off x="9169833" y="4896848"/>
            <a:ext cx="1183684" cy="523220"/>
          </a:xfrm>
          <a:prstGeom prst="rect">
            <a:avLst/>
          </a:prstGeom>
          <a:noFill/>
        </p:spPr>
        <p:txBody>
          <a:bodyPr wrap="square" rtlCol="0">
            <a:spAutoFit/>
          </a:bodyPr>
          <a:lstStyle/>
          <a:p>
            <a:r>
              <a:rPr lang="de-DE" sz="1400" b="1" i="0" dirty="0" err="1">
                <a:gradFill>
                  <a:gsLst>
                    <a:gs pos="0">
                      <a:srgbClr val="5ABEC1"/>
                    </a:gs>
                    <a:gs pos="38000">
                      <a:srgbClr val="4A5988"/>
                    </a:gs>
                    <a:gs pos="73000">
                      <a:srgbClr val="E46D9F"/>
                    </a:gs>
                    <a:gs pos="100000">
                      <a:srgbClr val="DE4934"/>
                    </a:gs>
                  </a:gsLst>
                  <a:lin ang="0" scaled="0"/>
                </a:gradFill>
                <a:latin typeface="Arial" panose="020B0604020202020204" pitchFamily="34" charset="0"/>
                <a:ea typeface="Open Sans Condensed Bold" pitchFamily="2" charset="0"/>
                <a:cs typeface="Arial" panose="020B0604020202020204" pitchFamily="34" charset="0"/>
              </a:rPr>
              <a:t>Social</a:t>
            </a:r>
            <a:r>
              <a:rPr lang="de-DE" sz="1400" b="1" i="0" dirty="0">
                <a:gradFill>
                  <a:gsLst>
                    <a:gs pos="0">
                      <a:srgbClr val="5ABEC1"/>
                    </a:gs>
                    <a:gs pos="38000">
                      <a:srgbClr val="4A5988"/>
                    </a:gs>
                    <a:gs pos="73000">
                      <a:srgbClr val="E46D9F"/>
                    </a:gs>
                    <a:gs pos="100000">
                      <a:srgbClr val="DE4934"/>
                    </a:gs>
                  </a:gsLst>
                  <a:lin ang="0" scaled="0"/>
                </a:gradFill>
                <a:latin typeface="Arial" panose="020B0604020202020204" pitchFamily="34" charset="0"/>
                <a:ea typeface="Open Sans Condensed Bold" pitchFamily="2" charset="0"/>
                <a:cs typeface="Arial" panose="020B0604020202020204" pitchFamily="34" charset="0"/>
              </a:rPr>
              <a:t> Media:</a:t>
            </a:r>
          </a:p>
        </p:txBody>
      </p:sp>
      <p:sp>
        <p:nvSpPr>
          <p:cNvPr id="15" name="Textfeld 14">
            <a:extLst>
              <a:ext uri="{FF2B5EF4-FFF2-40B4-BE49-F238E27FC236}">
                <a16:creationId xmlns:a16="http://schemas.microsoft.com/office/drawing/2014/main" id="{905008EA-1420-2FCE-CF82-71A095AFFE56}"/>
              </a:ext>
            </a:extLst>
          </p:cNvPr>
          <p:cNvSpPr txBox="1"/>
          <p:nvPr userDrawn="1"/>
        </p:nvSpPr>
        <p:spPr>
          <a:xfrm>
            <a:off x="9490219" y="5204625"/>
            <a:ext cx="1998190" cy="461665"/>
          </a:xfrm>
          <a:prstGeom prst="rect">
            <a:avLst/>
          </a:prstGeom>
          <a:noFill/>
        </p:spPr>
        <p:txBody>
          <a:bodyPr wrap="square" rtlCol="0">
            <a:spAutoFit/>
          </a:bodyPr>
          <a:lstStyle/>
          <a:p>
            <a:r>
              <a:rPr lang="de-DE" sz="1200" b="0" i="0" kern="1200" dirty="0" err="1">
                <a:solidFill>
                  <a:srgbClr val="4A5988"/>
                </a:solidFill>
                <a:effectLst/>
                <a:latin typeface="Arial" panose="020B0604020202020204" pitchFamily="34" charset="0"/>
                <a:ea typeface="Open Sans Condensed Light" pitchFamily="2" charset="0"/>
                <a:cs typeface="Arial" panose="020B0604020202020204" pitchFamily="34" charset="0"/>
              </a:rPr>
              <a:t>allianz_klimawandel_gesundheit</a:t>
            </a:r>
            <a:endParaRPr lang="de-DE" sz="1200" b="0" i="0" kern="1200" dirty="0">
              <a:solidFill>
                <a:srgbClr val="4A5988"/>
              </a:solidFill>
              <a:effectLst/>
              <a:latin typeface="Arial" panose="020B0604020202020204" pitchFamily="34" charset="0"/>
              <a:ea typeface="Open Sans Condensed Light" pitchFamily="2" charset="0"/>
              <a:cs typeface="Arial" panose="020B0604020202020204" pitchFamily="34" charset="0"/>
            </a:endParaRPr>
          </a:p>
        </p:txBody>
      </p:sp>
      <p:sp>
        <p:nvSpPr>
          <p:cNvPr id="16" name="Textfeld 15">
            <a:extLst>
              <a:ext uri="{FF2B5EF4-FFF2-40B4-BE49-F238E27FC236}">
                <a16:creationId xmlns:a16="http://schemas.microsoft.com/office/drawing/2014/main" id="{AF1AABFF-450F-118C-B101-848C2C889095}"/>
              </a:ext>
            </a:extLst>
          </p:cNvPr>
          <p:cNvSpPr txBox="1"/>
          <p:nvPr userDrawn="1"/>
        </p:nvSpPr>
        <p:spPr>
          <a:xfrm>
            <a:off x="9490219" y="5482921"/>
            <a:ext cx="1868558" cy="276999"/>
          </a:xfrm>
          <a:prstGeom prst="rect">
            <a:avLst/>
          </a:prstGeom>
          <a:noFill/>
        </p:spPr>
        <p:txBody>
          <a:bodyPr wrap="square" rtlCol="0">
            <a:spAutoFit/>
          </a:bodyPr>
          <a:lstStyle/>
          <a:p>
            <a:r>
              <a:rPr lang="de-DE" sz="1200" b="0" i="0" kern="1200" dirty="0">
                <a:solidFill>
                  <a:srgbClr val="4A5988"/>
                </a:solidFill>
                <a:effectLst/>
                <a:latin typeface="Arial" panose="020B0604020202020204" pitchFamily="34" charset="0"/>
                <a:ea typeface="Open Sans Condensed Light" pitchFamily="2" charset="0"/>
                <a:cs typeface="Arial" panose="020B0604020202020204" pitchFamily="34" charset="0"/>
              </a:rPr>
              <a:t>@</a:t>
            </a:r>
            <a:r>
              <a:rPr lang="de-DE" sz="1200" b="0" i="0" kern="1200" dirty="0" err="1">
                <a:solidFill>
                  <a:srgbClr val="4A5988"/>
                </a:solidFill>
                <a:effectLst/>
                <a:latin typeface="Arial" panose="020B0604020202020204" pitchFamily="34" charset="0"/>
                <a:ea typeface="Open Sans Condensed Light" pitchFamily="2" charset="0"/>
                <a:cs typeface="Arial" panose="020B0604020202020204" pitchFamily="34" charset="0"/>
              </a:rPr>
              <a:t>klimagesundheit</a:t>
            </a:r>
            <a:endParaRPr lang="de-DE" sz="1200" b="0" i="0" kern="1200" dirty="0">
              <a:solidFill>
                <a:srgbClr val="4A5988"/>
              </a:solidFill>
              <a:effectLst/>
              <a:latin typeface="Arial" panose="020B0604020202020204" pitchFamily="34" charset="0"/>
              <a:ea typeface="Open Sans Condensed Light" pitchFamily="2" charset="0"/>
              <a:cs typeface="Arial" panose="020B0604020202020204" pitchFamily="34" charset="0"/>
            </a:endParaRPr>
          </a:p>
        </p:txBody>
      </p:sp>
      <p:sp>
        <p:nvSpPr>
          <p:cNvPr id="17" name="Textfeld 16">
            <a:extLst>
              <a:ext uri="{FF2B5EF4-FFF2-40B4-BE49-F238E27FC236}">
                <a16:creationId xmlns:a16="http://schemas.microsoft.com/office/drawing/2014/main" id="{87D424AE-1AB8-B532-0274-DA2A0F60DCC8}"/>
              </a:ext>
            </a:extLst>
          </p:cNvPr>
          <p:cNvSpPr txBox="1"/>
          <p:nvPr userDrawn="1"/>
        </p:nvSpPr>
        <p:spPr>
          <a:xfrm>
            <a:off x="9169832" y="5851004"/>
            <a:ext cx="2585625" cy="523220"/>
          </a:xfrm>
          <a:prstGeom prst="rect">
            <a:avLst/>
          </a:prstGeom>
          <a:noFill/>
        </p:spPr>
        <p:txBody>
          <a:bodyPr wrap="square" rtlCol="0">
            <a:spAutoFit/>
          </a:bodyPr>
          <a:lstStyle/>
          <a:p>
            <a:r>
              <a:rPr lang="de-DE" sz="1400" b="1" i="0" dirty="0">
                <a:gradFill>
                  <a:gsLst>
                    <a:gs pos="0">
                      <a:srgbClr val="5ABEC1"/>
                    </a:gs>
                    <a:gs pos="38000">
                      <a:srgbClr val="4A5988"/>
                    </a:gs>
                    <a:gs pos="73000">
                      <a:srgbClr val="E46D9F"/>
                    </a:gs>
                    <a:gs pos="100000">
                      <a:srgbClr val="DE4934"/>
                    </a:gs>
                  </a:gsLst>
                  <a:lin ang="0" scaled="0"/>
                </a:gradFill>
                <a:latin typeface="Arial" panose="020B0604020202020204" pitchFamily="34" charset="0"/>
                <a:ea typeface="Open Sans Condensed Bold" pitchFamily="2" charset="0"/>
                <a:cs typeface="Arial" panose="020B0604020202020204" pitchFamily="34" charset="0"/>
              </a:rPr>
              <a:t>Alle Infos auf unserer Webseite:</a:t>
            </a:r>
          </a:p>
        </p:txBody>
      </p:sp>
      <p:sp>
        <p:nvSpPr>
          <p:cNvPr id="18" name="Textfeld 17">
            <a:extLst>
              <a:ext uri="{FF2B5EF4-FFF2-40B4-BE49-F238E27FC236}">
                <a16:creationId xmlns:a16="http://schemas.microsoft.com/office/drawing/2014/main" id="{A6911322-F792-BABD-04D5-542D8E77B32B}"/>
              </a:ext>
            </a:extLst>
          </p:cNvPr>
          <p:cNvSpPr txBox="1"/>
          <p:nvPr userDrawn="1"/>
        </p:nvSpPr>
        <p:spPr>
          <a:xfrm>
            <a:off x="9168368" y="6070746"/>
            <a:ext cx="2794506" cy="461665"/>
          </a:xfrm>
          <a:prstGeom prst="rect">
            <a:avLst/>
          </a:prstGeom>
          <a:noFill/>
        </p:spPr>
        <p:txBody>
          <a:bodyPr wrap="square" rtlCol="0">
            <a:spAutoFit/>
          </a:bodyPr>
          <a:lstStyle/>
          <a:p>
            <a:r>
              <a:rPr lang="de-DE" sz="1200" b="0" i="0" kern="1200" dirty="0">
                <a:solidFill>
                  <a:srgbClr val="4A5988"/>
                </a:solidFill>
                <a:effectLst/>
                <a:latin typeface="Arial" panose="020B0604020202020204" pitchFamily="34" charset="0"/>
                <a:ea typeface="Open Sans Condensed Light" pitchFamily="2" charset="0"/>
                <a:cs typeface="Arial" panose="020B0604020202020204" pitchFamily="34" charset="0"/>
              </a:rPr>
              <a:t>https://</a:t>
            </a:r>
            <a:r>
              <a:rPr lang="de-DE" sz="1200" b="0" i="0" kern="1200" dirty="0" err="1">
                <a:solidFill>
                  <a:srgbClr val="4A5988"/>
                </a:solidFill>
                <a:effectLst/>
                <a:latin typeface="Arial" panose="020B0604020202020204" pitchFamily="34" charset="0"/>
                <a:ea typeface="Open Sans Condensed Light" pitchFamily="2" charset="0"/>
                <a:cs typeface="Arial" panose="020B0604020202020204" pitchFamily="34" charset="0"/>
              </a:rPr>
              <a:t>www.klimawandel-gesundheit.de</a:t>
            </a:r>
            <a:r>
              <a:rPr lang="de-DE" sz="1200" b="0" i="0" kern="1200" dirty="0">
                <a:solidFill>
                  <a:srgbClr val="4A5988"/>
                </a:solidFill>
                <a:effectLst/>
                <a:latin typeface="Arial" panose="020B0604020202020204" pitchFamily="34" charset="0"/>
                <a:ea typeface="Open Sans Condensed Light" pitchFamily="2" charset="0"/>
                <a:cs typeface="Arial" panose="020B0604020202020204" pitchFamily="34" charset="0"/>
              </a:rPr>
              <a:t>/</a:t>
            </a:r>
          </a:p>
        </p:txBody>
      </p:sp>
      <p:pic>
        <p:nvPicPr>
          <p:cNvPr id="20" name="Grafik 19">
            <a:extLst>
              <a:ext uri="{FF2B5EF4-FFF2-40B4-BE49-F238E27FC236}">
                <a16:creationId xmlns:a16="http://schemas.microsoft.com/office/drawing/2014/main" id="{5643D5F2-913B-60B8-29E4-EAC1864EA747}"/>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86783" y="5203328"/>
            <a:ext cx="243112" cy="243112"/>
          </a:xfrm>
          <a:prstGeom prst="rect">
            <a:avLst/>
          </a:prstGeom>
        </p:spPr>
      </p:pic>
      <p:pic>
        <p:nvPicPr>
          <p:cNvPr id="22" name="Grafik 21">
            <a:extLst>
              <a:ext uri="{FF2B5EF4-FFF2-40B4-BE49-F238E27FC236}">
                <a16:creationId xmlns:a16="http://schemas.microsoft.com/office/drawing/2014/main" id="{64F2CC66-A362-07C6-A434-5B2F62756310}"/>
              </a:ext>
            </a:extLst>
          </p:cNvPr>
          <p:cNvPicPr>
            <a:picLocks noChangeAspect="1"/>
          </p:cNvPicPr>
          <p:nvPr userDrawn="1"/>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76024" y="5482921"/>
            <a:ext cx="263383" cy="263383"/>
          </a:xfrm>
          <a:prstGeom prst="rect">
            <a:avLst/>
          </a:prstGeom>
        </p:spPr>
      </p:pic>
    </p:spTree>
    <p:extLst>
      <p:ext uri="{BB962C8B-B14F-4D97-AF65-F5344CB8AC3E}">
        <p14:creationId xmlns:p14="http://schemas.microsoft.com/office/powerpoint/2010/main" val="5558608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15E6CC5-6421-EEAF-AB6F-C61E7AA4DAC6}"/>
              </a:ext>
            </a:extLst>
          </p:cNvPr>
          <p:cNvSpPr>
            <a:spLocks noGrp="1"/>
          </p:cNvSpPr>
          <p:nvPr>
            <p:ph type="ftr" sz="quarter" idx="11"/>
          </p:nvPr>
        </p:nvSpPr>
        <p:spPr/>
        <p:txBody>
          <a:bodyPr/>
          <a:lstStyle/>
          <a:p>
            <a:endParaRPr lang="de-DE" b="0" dirty="0">
              <a:latin typeface="+mj-lt"/>
              <a:ea typeface="Open Sans" panose="020B0606030504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6FEF99BB-BBE2-1913-D5D0-0DEC525C3B78}"/>
              </a:ext>
            </a:extLst>
          </p:cNvPr>
          <p:cNvSpPr txBox="1"/>
          <p:nvPr userDrawn="1"/>
        </p:nvSpPr>
        <p:spPr>
          <a:xfrm>
            <a:off x="4916423" y="2304017"/>
            <a:ext cx="2359152" cy="553998"/>
          </a:xfrm>
          <a:prstGeom prst="rect">
            <a:avLst/>
          </a:prstGeom>
          <a:noFill/>
        </p:spPr>
        <p:txBody>
          <a:bodyPr wrap="square" rtlCol="0">
            <a:spAutoFit/>
          </a:bodyPr>
          <a:lstStyle/>
          <a:p>
            <a:pPr algn="ctr"/>
            <a:r>
              <a:rPr lang="de-DE" sz="3000" b="1" i="0" dirty="0">
                <a:gradFill>
                  <a:gsLst>
                    <a:gs pos="0">
                      <a:srgbClr val="5ABEC1"/>
                    </a:gs>
                    <a:gs pos="38000">
                      <a:srgbClr val="4A5988"/>
                    </a:gs>
                    <a:gs pos="73000">
                      <a:srgbClr val="E46D9F"/>
                    </a:gs>
                    <a:gs pos="100000">
                      <a:srgbClr val="DE4934"/>
                    </a:gs>
                  </a:gsLst>
                  <a:lin ang="0" scaled="0"/>
                </a:gradFill>
                <a:latin typeface="Arial" panose="020B0604020202020204" pitchFamily="34" charset="0"/>
                <a:ea typeface="Open Sans Condensed Condensed E" pitchFamily="2" charset="0"/>
                <a:cs typeface="Arial" panose="020B0604020202020204" pitchFamily="34" charset="0"/>
              </a:rPr>
              <a:t>Kontakt:</a:t>
            </a:r>
          </a:p>
        </p:txBody>
      </p:sp>
      <p:sp>
        <p:nvSpPr>
          <p:cNvPr id="10" name="Textplatzhalter 9">
            <a:extLst>
              <a:ext uri="{FF2B5EF4-FFF2-40B4-BE49-F238E27FC236}">
                <a16:creationId xmlns:a16="http://schemas.microsoft.com/office/drawing/2014/main" id="{B1D70150-2878-84B4-C548-C001A7F4C9D3}"/>
              </a:ext>
            </a:extLst>
          </p:cNvPr>
          <p:cNvSpPr>
            <a:spLocks noGrp="1"/>
          </p:cNvSpPr>
          <p:nvPr>
            <p:ph type="body" sz="quarter" idx="13" hasCustomPrompt="1"/>
          </p:nvPr>
        </p:nvSpPr>
        <p:spPr>
          <a:xfrm>
            <a:off x="4172743" y="2858015"/>
            <a:ext cx="3846513" cy="813873"/>
          </a:xfrm>
        </p:spPr>
        <p:txBody>
          <a:bodyPr>
            <a:normAutofit/>
          </a:bodyPr>
          <a:lstStyle>
            <a:lvl1pPr marL="0" indent="0" algn="ctr">
              <a:lnSpc>
                <a:spcPct val="100000"/>
              </a:lnSpc>
              <a:spcBef>
                <a:spcPts val="500"/>
              </a:spcBef>
              <a:buNone/>
              <a:defRPr sz="1200" b="1" i="0">
                <a:solidFill>
                  <a:srgbClr val="4A5988"/>
                </a:solidFill>
                <a:latin typeface="Arial" panose="020B0604020202020204" pitchFamily="34" charset="0"/>
                <a:ea typeface="Arial" panose="020B0604020202020204" pitchFamily="34" charset="0"/>
                <a:cs typeface="Arial" panose="020B0604020202020204" pitchFamily="34" charset="0"/>
              </a:defRPr>
            </a:lvl1pPr>
          </a:lstStyle>
          <a:p>
            <a:pPr lvl="0"/>
            <a:r>
              <a:rPr lang="de-DE" dirty="0"/>
              <a:t>Nathalie Nidens</a:t>
            </a:r>
          </a:p>
          <a:p>
            <a:pPr lvl="0"/>
            <a:r>
              <a:rPr lang="de-DE" dirty="0"/>
              <a:t>nathalie.nidens@klimawandel-gesundheit.de</a:t>
            </a:r>
          </a:p>
          <a:p>
            <a:pPr lvl="0"/>
            <a:r>
              <a:rPr lang="de-DE" dirty="0"/>
              <a:t>@</a:t>
            </a:r>
            <a:r>
              <a:rPr lang="de-DE" dirty="0" err="1"/>
              <a:t>nathalienidens</a:t>
            </a:r>
            <a:r>
              <a:rPr lang="de-DE" dirty="0"/>
              <a:t> </a:t>
            </a:r>
          </a:p>
        </p:txBody>
      </p:sp>
      <p:sp>
        <p:nvSpPr>
          <p:cNvPr id="18" name="Textfeld 17">
            <a:extLst>
              <a:ext uri="{FF2B5EF4-FFF2-40B4-BE49-F238E27FC236}">
                <a16:creationId xmlns:a16="http://schemas.microsoft.com/office/drawing/2014/main" id="{E5E15630-E927-5605-A0A1-3748138F7505}"/>
              </a:ext>
            </a:extLst>
          </p:cNvPr>
          <p:cNvSpPr txBox="1"/>
          <p:nvPr userDrawn="1"/>
        </p:nvSpPr>
        <p:spPr>
          <a:xfrm>
            <a:off x="4172743" y="3899867"/>
            <a:ext cx="3846513" cy="1015663"/>
          </a:xfrm>
          <a:prstGeom prst="rect">
            <a:avLst/>
          </a:prstGeom>
          <a:noFill/>
        </p:spPr>
        <p:txBody>
          <a:bodyPr wrap="square" rtlCol="0">
            <a:spAutoFit/>
          </a:bodyPr>
          <a:lstStyle/>
          <a:p>
            <a:pPr lvl="0" algn="ctr"/>
            <a:r>
              <a:rPr lang="de-DE" sz="1200" b="0" i="0" dirty="0">
                <a:solidFill>
                  <a:srgbClr val="4A5988"/>
                </a:solidFill>
                <a:latin typeface="Arial" panose="020B0604020202020204" pitchFamily="34" charset="0"/>
                <a:ea typeface="Open Sans Condensed Light" pitchFamily="2" charset="0"/>
                <a:cs typeface="Arial" panose="020B0604020202020204" pitchFamily="34" charset="0"/>
              </a:rPr>
              <a:t>KLUG – Deutsche Allianz Klimawandel und Gesundheit e. V.</a:t>
            </a:r>
          </a:p>
          <a:p>
            <a:pPr lvl="0" algn="ctr"/>
            <a:r>
              <a:rPr lang="de-DE" sz="1200" b="0" i="0" dirty="0" err="1">
                <a:solidFill>
                  <a:srgbClr val="4A5988"/>
                </a:solidFill>
                <a:latin typeface="Arial" panose="020B0604020202020204" pitchFamily="34" charset="0"/>
                <a:ea typeface="Open Sans Condensed Light" pitchFamily="2" charset="0"/>
                <a:cs typeface="Arial" panose="020B0604020202020204" pitchFamily="34" charset="0"/>
              </a:rPr>
              <a:t>Cuvrystr</a:t>
            </a:r>
            <a:r>
              <a:rPr lang="de-DE" sz="1200" b="0" i="0" dirty="0">
                <a:solidFill>
                  <a:srgbClr val="4A5988"/>
                </a:solidFill>
                <a:latin typeface="Arial" panose="020B0604020202020204" pitchFamily="34" charset="0"/>
                <a:ea typeface="Open Sans Condensed Light" pitchFamily="2" charset="0"/>
                <a:cs typeface="Arial" panose="020B0604020202020204" pitchFamily="34" charset="0"/>
              </a:rPr>
              <a:t>. 1, 10997 Berlin</a:t>
            </a:r>
          </a:p>
          <a:p>
            <a:pPr lvl="0" algn="ctr"/>
            <a:r>
              <a:rPr lang="de-DE" sz="1200" b="0" i="0" dirty="0">
                <a:solidFill>
                  <a:srgbClr val="4A5988"/>
                </a:solidFill>
                <a:latin typeface="Arial" panose="020B0604020202020204" pitchFamily="34" charset="0"/>
                <a:ea typeface="Open Sans Condensed Light" pitchFamily="2" charset="0"/>
                <a:cs typeface="Arial" panose="020B0604020202020204" pitchFamily="34" charset="0"/>
              </a:rPr>
              <a:t>kontakt@klimawandel-gesundheit.de</a:t>
            </a:r>
          </a:p>
          <a:p>
            <a:pPr algn="ctr"/>
            <a:endParaRPr lang="de-DE" sz="1200" b="0" i="0" dirty="0">
              <a:solidFill>
                <a:srgbClr val="4A5988"/>
              </a:solidFill>
              <a:latin typeface="Arial" panose="020B0604020202020204" pitchFamily="34" charset="0"/>
              <a:ea typeface="Open Sans Condensed Light" pitchFamily="2" charset="0"/>
              <a:cs typeface="Arial" panose="020B0604020202020204" pitchFamily="34" charset="0"/>
            </a:endParaRPr>
          </a:p>
        </p:txBody>
      </p:sp>
      <p:sp>
        <p:nvSpPr>
          <p:cNvPr id="19" name="Datumsplatzhalter 3">
            <a:extLst>
              <a:ext uri="{FF2B5EF4-FFF2-40B4-BE49-F238E27FC236}">
                <a16:creationId xmlns:a16="http://schemas.microsoft.com/office/drawing/2014/main" id="{78BD94DB-2F6D-2D48-2956-45A414CF8BBA}"/>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14A47719-33C5-42C8-90CB-50BB53E56D65}" type="datetime1">
              <a:rPr lang="de-DE" smtClean="0"/>
              <a:t>04.06.2025</a:t>
            </a:fld>
            <a:endParaRPr lang="de-DE" dirty="0"/>
          </a:p>
        </p:txBody>
      </p:sp>
      <p:sp>
        <p:nvSpPr>
          <p:cNvPr id="20" name="Foliennummernplatzhalter 5">
            <a:extLst>
              <a:ext uri="{FF2B5EF4-FFF2-40B4-BE49-F238E27FC236}">
                <a16:creationId xmlns:a16="http://schemas.microsoft.com/office/drawing/2014/main" id="{1EE3E063-2DB5-B2EB-2186-A54DDE85862F}"/>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34277108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eere Seite">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15E6CC5-6421-EEAF-AB6F-C61E7AA4DAC6}"/>
              </a:ext>
            </a:extLst>
          </p:cNvPr>
          <p:cNvSpPr>
            <a:spLocks noGrp="1"/>
          </p:cNvSpPr>
          <p:nvPr>
            <p:ph type="ftr" sz="quarter" idx="11"/>
          </p:nvPr>
        </p:nvSpPr>
        <p:spPr/>
        <p:txBody>
          <a:bodyPr/>
          <a:lstStyle/>
          <a:p>
            <a:endParaRPr lang="de-DE" b="0" dirty="0">
              <a:latin typeface="Arial" panose="020B0604020202020204" pitchFamily="34" charset="0"/>
              <a:ea typeface="Open Sans" panose="020B0606030504020204" pitchFamily="34" charset="0"/>
              <a:cs typeface="Arial" panose="020B0604020202020204" pitchFamily="34" charset="0"/>
            </a:endParaRPr>
          </a:p>
        </p:txBody>
      </p:sp>
      <p:sp>
        <p:nvSpPr>
          <p:cNvPr id="19" name="Datumsplatzhalter 3">
            <a:extLst>
              <a:ext uri="{FF2B5EF4-FFF2-40B4-BE49-F238E27FC236}">
                <a16:creationId xmlns:a16="http://schemas.microsoft.com/office/drawing/2014/main" id="{78BD94DB-2F6D-2D48-2956-45A414CF8BBA}"/>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1905713A-4E43-41BF-BEC8-EA48390B8A1A}" type="datetime1">
              <a:rPr lang="de-DE" smtClean="0"/>
              <a:t>04.06.2025</a:t>
            </a:fld>
            <a:endParaRPr lang="de-DE" dirty="0"/>
          </a:p>
        </p:txBody>
      </p:sp>
      <p:sp>
        <p:nvSpPr>
          <p:cNvPr id="20" name="Foliennummernplatzhalter 5">
            <a:extLst>
              <a:ext uri="{FF2B5EF4-FFF2-40B4-BE49-F238E27FC236}">
                <a16:creationId xmlns:a16="http://schemas.microsoft.com/office/drawing/2014/main" id="{1EE3E063-2DB5-B2EB-2186-A54DDE85862F}"/>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Arial" panose="020B0604020202020204" pitchFamily="34" charset="0"/>
                <a:ea typeface="Arial" panose="020B0604020202020204" pitchFamily="34" charset="0"/>
                <a:cs typeface="Arial" panose="020B0604020202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35209232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Inhaltsseite 2">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454909CB-8E6D-285C-6A90-D18D4BD261C5}"/>
              </a:ext>
            </a:extLst>
          </p:cNvPr>
          <p:cNvSpPr/>
          <p:nvPr userDrawn="1"/>
        </p:nvSpPr>
        <p:spPr>
          <a:xfrm>
            <a:off x="1" y="228600"/>
            <a:ext cx="8158550" cy="6629400"/>
          </a:xfrm>
          <a:prstGeom prst="rect">
            <a:avLst/>
          </a:prstGeom>
          <a:solidFill>
            <a:srgbClr val="1B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Inhaltsplatzhalter 2">
            <a:extLst>
              <a:ext uri="{FF2B5EF4-FFF2-40B4-BE49-F238E27FC236}">
                <a16:creationId xmlns:a16="http://schemas.microsoft.com/office/drawing/2014/main" id="{FF95DFFA-0F8A-0764-1250-DE16B1F33F1B}"/>
              </a:ext>
            </a:extLst>
          </p:cNvPr>
          <p:cNvSpPr>
            <a:spLocks noGrp="1"/>
          </p:cNvSpPr>
          <p:nvPr>
            <p:ph sz="half" idx="1" hasCustomPrompt="1"/>
          </p:nvPr>
        </p:nvSpPr>
        <p:spPr>
          <a:xfrm>
            <a:off x="618069" y="2008355"/>
            <a:ext cx="6876745" cy="3898964"/>
          </a:xfrm>
        </p:spPr>
        <p:txBody>
          <a:bodyPr anchor="ctr">
            <a:normAutofit/>
          </a:bodyPr>
          <a:lstStyle>
            <a:lvl1pPr marL="0" indent="0">
              <a:buNone/>
              <a:defRPr sz="20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de-DE" dirty="0"/>
              <a:t>Platz für Fließtext, Stichpunkte oder ein Bild</a:t>
            </a:r>
          </a:p>
        </p:txBody>
      </p:sp>
      <p:sp>
        <p:nvSpPr>
          <p:cNvPr id="4" name="Inhaltsplatzhalter 3">
            <a:extLst>
              <a:ext uri="{FF2B5EF4-FFF2-40B4-BE49-F238E27FC236}">
                <a16:creationId xmlns:a16="http://schemas.microsoft.com/office/drawing/2014/main" id="{9FAB2E29-DC85-DEEA-47E8-968F26C62460}"/>
              </a:ext>
            </a:extLst>
          </p:cNvPr>
          <p:cNvSpPr>
            <a:spLocks noGrp="1"/>
          </p:cNvSpPr>
          <p:nvPr>
            <p:ph sz="half" idx="2" hasCustomPrompt="1"/>
          </p:nvPr>
        </p:nvSpPr>
        <p:spPr>
          <a:xfrm>
            <a:off x="8163930" y="2484120"/>
            <a:ext cx="4033449" cy="2834640"/>
          </a:xfrm>
        </p:spPr>
        <p:txBody>
          <a:bodyPr anchor="ctr">
            <a:normAutofit/>
          </a:bodyPr>
          <a:lstStyle>
            <a:lvl1pPr marL="0" indent="0">
              <a:buNone/>
              <a:defRPr sz="2000" b="0" i="0">
                <a:solidFill>
                  <a:srgbClr val="5A649C"/>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de-DE" dirty="0"/>
              <a:t>Platz für ein kleines Bild</a:t>
            </a:r>
          </a:p>
        </p:txBody>
      </p:sp>
      <p:sp>
        <p:nvSpPr>
          <p:cNvPr id="6" name="Fußzeilenplatzhalter 5">
            <a:extLst>
              <a:ext uri="{FF2B5EF4-FFF2-40B4-BE49-F238E27FC236}">
                <a16:creationId xmlns:a16="http://schemas.microsoft.com/office/drawing/2014/main" id="{35E646AA-491F-FCDE-D47F-3663162F2CB7}"/>
              </a:ext>
            </a:extLst>
          </p:cNvPr>
          <p:cNvSpPr>
            <a:spLocks noGrp="1"/>
          </p:cNvSpPr>
          <p:nvPr>
            <p:ph type="ftr" sz="quarter" idx="11"/>
          </p:nvPr>
        </p:nvSpPr>
        <p:spPr/>
        <p:txBody>
          <a:bodyPr/>
          <a:lstStyle>
            <a:lvl1pPr>
              <a:defRPr>
                <a:solidFill>
                  <a:schemeClr val="bg1"/>
                </a:solidFill>
              </a:defRPr>
            </a:lvl1pPr>
          </a:lstStyle>
          <a:p>
            <a:endParaRPr lang="de-DE" b="0" dirty="0">
              <a:latin typeface="+mj-lt"/>
              <a:ea typeface="Open Sans" panose="020B0606030504020204" pitchFamily="34" charset="0"/>
              <a:cs typeface="Open Sans" panose="020B0606030504020204" pitchFamily="34" charset="0"/>
            </a:endParaRPr>
          </a:p>
        </p:txBody>
      </p:sp>
      <p:sp>
        <p:nvSpPr>
          <p:cNvPr id="5" name="Textplatzhalter 4">
            <a:extLst>
              <a:ext uri="{FF2B5EF4-FFF2-40B4-BE49-F238E27FC236}">
                <a16:creationId xmlns:a16="http://schemas.microsoft.com/office/drawing/2014/main" id="{B43CE701-AD66-0A8A-FCDB-8EA43206A503}"/>
              </a:ext>
            </a:extLst>
          </p:cNvPr>
          <p:cNvSpPr>
            <a:spLocks noGrp="1"/>
          </p:cNvSpPr>
          <p:nvPr>
            <p:ph type="body" sz="quarter" idx="13" hasCustomPrompt="1"/>
          </p:nvPr>
        </p:nvSpPr>
        <p:spPr>
          <a:xfrm>
            <a:off x="8224105" y="5428481"/>
            <a:ext cx="3081338" cy="304800"/>
          </a:xfrm>
        </p:spPr>
        <p:txBody>
          <a:bodyPr>
            <a:normAutofit/>
          </a:bodyPr>
          <a:lstStyle>
            <a:lvl1pPr marL="0" indent="0">
              <a:buNone/>
              <a:defRPr sz="1000" b="0" i="0">
                <a:solidFill>
                  <a:schemeClr val="accent2"/>
                </a:solidFill>
                <a:latin typeface="Open Sans Condensed Light" pitchFamily="2" charset="0"/>
                <a:ea typeface="Open Sans Condensed Light" pitchFamily="2" charset="0"/>
                <a:cs typeface="Open Sans Condensed Light" pitchFamily="2" charset="0"/>
              </a:defRPr>
            </a:lvl1pPr>
          </a:lstStyle>
          <a:p>
            <a:pPr lvl="0"/>
            <a:r>
              <a:rPr lang="de-DE" dirty="0"/>
              <a:t>Quelle: Name oder Bezeichnung der Bildquelle</a:t>
            </a:r>
          </a:p>
        </p:txBody>
      </p:sp>
      <p:sp>
        <p:nvSpPr>
          <p:cNvPr id="7" name="Textplatzhalter 15">
            <a:extLst>
              <a:ext uri="{FF2B5EF4-FFF2-40B4-BE49-F238E27FC236}">
                <a16:creationId xmlns:a16="http://schemas.microsoft.com/office/drawing/2014/main" id="{66E6F1D5-BBAA-6B31-B40C-776E056F299A}"/>
              </a:ext>
            </a:extLst>
          </p:cNvPr>
          <p:cNvSpPr>
            <a:spLocks noGrp="1"/>
          </p:cNvSpPr>
          <p:nvPr>
            <p:ph type="body" sz="quarter" idx="14" hasCustomPrompt="1"/>
          </p:nvPr>
        </p:nvSpPr>
        <p:spPr>
          <a:xfrm>
            <a:off x="617764" y="755506"/>
            <a:ext cx="6877050" cy="960999"/>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TITEL DER INHALTSSEITE IN ZWEI ZEILEN WENN ER LÄNGER IST</a:t>
            </a:r>
          </a:p>
        </p:txBody>
      </p:sp>
      <p:sp>
        <p:nvSpPr>
          <p:cNvPr id="8" name="Datumsplatzhalter 3">
            <a:extLst>
              <a:ext uri="{FF2B5EF4-FFF2-40B4-BE49-F238E27FC236}">
                <a16:creationId xmlns:a16="http://schemas.microsoft.com/office/drawing/2014/main" id="{09562DD4-B685-80E6-FBDD-D11AB0CE8DE7}"/>
              </a:ext>
            </a:extLst>
          </p:cNvPr>
          <p:cNvSpPr>
            <a:spLocks noGrp="1"/>
          </p:cNvSpPr>
          <p:nvPr>
            <p:ph type="dt" sz="half" idx="10"/>
          </p:nvPr>
        </p:nvSpPr>
        <p:spPr>
          <a:xfrm>
            <a:off x="8474393" y="6356350"/>
            <a:ext cx="2743200" cy="365125"/>
          </a:xfrm>
        </p:spPr>
        <p:txBody>
          <a:bodyPr/>
          <a:lstStyle>
            <a:lvl1pPr>
              <a:defRPr sz="870" b="0" i="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stStyle>
          <a:p>
            <a:fld id="{F7886F82-25A3-4F48-872F-0AEF81E24D9C}" type="datetime1">
              <a:rPr lang="de-DE" smtClean="0"/>
              <a:t>04.06.2025</a:t>
            </a:fld>
            <a:endParaRPr lang="de-DE" dirty="0"/>
          </a:p>
        </p:txBody>
      </p:sp>
      <p:sp>
        <p:nvSpPr>
          <p:cNvPr id="13" name="Foliennummernplatzhalter 5">
            <a:extLst>
              <a:ext uri="{FF2B5EF4-FFF2-40B4-BE49-F238E27FC236}">
                <a16:creationId xmlns:a16="http://schemas.microsoft.com/office/drawing/2014/main" id="{FCFBC371-9AB2-A40E-7364-C2754612E835}"/>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stStyle>
          <a:p>
            <a:fld id="{AE93494E-3A52-2D49-A71D-AB4C2AC9A313}" type="slidenum">
              <a:rPr lang="de-DE" smtClean="0"/>
              <a:pPr/>
              <a:t>‹Nr.›</a:t>
            </a:fld>
            <a:endParaRPr lang="de-DE" dirty="0"/>
          </a:p>
        </p:txBody>
      </p:sp>
    </p:spTree>
    <p:extLst>
      <p:ext uri="{BB962C8B-B14F-4D97-AF65-F5344CB8AC3E}">
        <p14:creationId xmlns:p14="http://schemas.microsoft.com/office/powerpoint/2010/main" val="37391603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Inhaltsseite 3">
    <p:spTree>
      <p:nvGrpSpPr>
        <p:cNvPr id="1" name=""/>
        <p:cNvGrpSpPr/>
        <p:nvPr/>
      </p:nvGrpSpPr>
      <p:grpSpPr>
        <a:xfrm>
          <a:off x="0" y="0"/>
          <a:ext cx="0" cy="0"/>
          <a:chOff x="0" y="0"/>
          <a:chExt cx="0" cy="0"/>
        </a:xfrm>
      </p:grpSpPr>
      <p:sp>
        <p:nvSpPr>
          <p:cNvPr id="4" name="Inhaltsplatzhalter 3">
            <a:extLst>
              <a:ext uri="{FF2B5EF4-FFF2-40B4-BE49-F238E27FC236}">
                <a16:creationId xmlns:a16="http://schemas.microsoft.com/office/drawing/2014/main" id="{973DACAD-56F0-BF5E-A157-E51A44B57521}"/>
              </a:ext>
            </a:extLst>
          </p:cNvPr>
          <p:cNvSpPr>
            <a:spLocks noGrp="1"/>
          </p:cNvSpPr>
          <p:nvPr>
            <p:ph sz="half" idx="2" hasCustomPrompt="1"/>
          </p:nvPr>
        </p:nvSpPr>
        <p:spPr>
          <a:xfrm>
            <a:off x="632827" y="2055895"/>
            <a:ext cx="10961766" cy="3895725"/>
          </a:xfrm>
        </p:spPr>
        <p:txBody>
          <a:bodyPr anchor="ctr">
            <a:normAutofit/>
          </a:bodyPr>
          <a:lstStyle>
            <a:lvl1pPr marL="0" indent="0">
              <a:buNone/>
              <a:defRPr sz="2000" b="0" i="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de-DE" dirty="0"/>
              <a:t>Platz für einen sehr langen Fließtext, viele Stichpunkte oder ein großes Bild.</a:t>
            </a:r>
          </a:p>
        </p:txBody>
      </p:sp>
      <p:sp>
        <p:nvSpPr>
          <p:cNvPr id="8" name="Fußzeilenplatzhalter 7">
            <a:extLst>
              <a:ext uri="{FF2B5EF4-FFF2-40B4-BE49-F238E27FC236}">
                <a16:creationId xmlns:a16="http://schemas.microsoft.com/office/drawing/2014/main" id="{FFC7E0AA-81D9-D187-C635-8F5B34687A99}"/>
              </a:ext>
            </a:extLst>
          </p:cNvPr>
          <p:cNvSpPr>
            <a:spLocks noGrp="1"/>
          </p:cNvSpPr>
          <p:nvPr>
            <p:ph type="ftr" sz="quarter" idx="11"/>
          </p:nvPr>
        </p:nvSpPr>
        <p:spPr/>
        <p:txBody>
          <a:bodyPr/>
          <a:lstStyle/>
          <a:p>
            <a:endParaRPr lang="de-DE" b="0" dirty="0">
              <a:latin typeface="+mj-lt"/>
              <a:ea typeface="Open Sans" panose="020B0606030504020204" pitchFamily="34" charset="0"/>
              <a:cs typeface="Open Sans" panose="020B0606030504020204" pitchFamily="34" charset="0"/>
            </a:endParaRPr>
          </a:p>
        </p:txBody>
      </p:sp>
      <p:sp>
        <p:nvSpPr>
          <p:cNvPr id="11" name="Textplatzhalter 15">
            <a:extLst>
              <a:ext uri="{FF2B5EF4-FFF2-40B4-BE49-F238E27FC236}">
                <a16:creationId xmlns:a16="http://schemas.microsoft.com/office/drawing/2014/main" id="{912F4D69-249F-588B-6660-B8DE208ED347}"/>
              </a:ext>
            </a:extLst>
          </p:cNvPr>
          <p:cNvSpPr>
            <a:spLocks noGrp="1"/>
          </p:cNvSpPr>
          <p:nvPr>
            <p:ph type="body" sz="quarter" idx="13" hasCustomPrompt="1"/>
          </p:nvPr>
        </p:nvSpPr>
        <p:spPr>
          <a:xfrm>
            <a:off x="617763" y="755506"/>
            <a:ext cx="8381857" cy="960999"/>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3000" b="1" i="0" dirty="0">
                <a:gradFill>
                  <a:gsLst>
                    <a:gs pos="0">
                      <a:srgbClr val="5ABEC1"/>
                    </a:gs>
                    <a:gs pos="38000">
                      <a:srgbClr val="4A5988"/>
                    </a:gs>
                    <a:gs pos="73000">
                      <a:srgbClr val="E46D9F"/>
                    </a:gs>
                    <a:gs pos="100000">
                      <a:srgbClr val="DE4934"/>
                    </a:gs>
                  </a:gsLst>
                  <a:lin ang="0" scaled="0"/>
                </a:gradFill>
                <a:latin typeface="Open Sans ExtraBold" panose="020B0606030504020204" pitchFamily="34" charset="0"/>
                <a:ea typeface="Open Sans ExtraBold" panose="020B0606030504020204" pitchFamily="34" charset="0"/>
                <a:cs typeface="Open Sans ExtraBold" panose="020B0606030504020204" pitchFamily="34" charset="0"/>
              </a:rPr>
              <a:t>TITEL DER INHALTSSEITE IN ZWEI ZEILEN WENN ER BESONDERS LANG IST</a:t>
            </a:r>
          </a:p>
        </p:txBody>
      </p:sp>
      <p:sp>
        <p:nvSpPr>
          <p:cNvPr id="12" name="Datumsplatzhalter 3">
            <a:extLst>
              <a:ext uri="{FF2B5EF4-FFF2-40B4-BE49-F238E27FC236}">
                <a16:creationId xmlns:a16="http://schemas.microsoft.com/office/drawing/2014/main" id="{3D035C61-9E10-BA11-EB86-43CAFAFD1A16}"/>
              </a:ext>
            </a:extLst>
          </p:cNvPr>
          <p:cNvSpPr>
            <a:spLocks noGrp="1"/>
          </p:cNvSpPr>
          <p:nvPr>
            <p:ph type="dt" sz="half" idx="10"/>
          </p:nvPr>
        </p:nvSpPr>
        <p:spPr>
          <a:xfrm>
            <a:off x="8481087" y="6356350"/>
            <a:ext cx="2743200" cy="365125"/>
          </a:xfrm>
        </p:spPr>
        <p:txBody>
          <a:bodyPr/>
          <a:lstStyle>
            <a:lvl1pPr>
              <a:defRPr sz="870" b="0" i="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stStyle>
          <a:p>
            <a:fld id="{FA3E878D-6764-4AAE-98AD-07A79D8625FC}" type="datetime1">
              <a:rPr lang="de-DE" smtClean="0"/>
              <a:t>04.06.2025</a:t>
            </a:fld>
            <a:endParaRPr lang="de-DE" dirty="0"/>
          </a:p>
        </p:txBody>
      </p:sp>
      <p:sp>
        <p:nvSpPr>
          <p:cNvPr id="13" name="Foliennummernplatzhalter 5">
            <a:extLst>
              <a:ext uri="{FF2B5EF4-FFF2-40B4-BE49-F238E27FC236}">
                <a16:creationId xmlns:a16="http://schemas.microsoft.com/office/drawing/2014/main" id="{A2E88BA1-3727-ED58-D2BF-1B8E7753D8BC}"/>
              </a:ext>
            </a:extLst>
          </p:cNvPr>
          <p:cNvSpPr>
            <a:spLocks noGrp="1"/>
          </p:cNvSpPr>
          <p:nvPr>
            <p:ph type="sldNum" sz="quarter" idx="12"/>
          </p:nvPr>
        </p:nvSpPr>
        <p:spPr>
          <a:xfrm>
            <a:off x="11224287" y="6356350"/>
            <a:ext cx="529281" cy="365125"/>
          </a:xfrm>
        </p:spPr>
        <p:txBody>
          <a:bodyPr/>
          <a:lstStyle>
            <a:lvl1pPr>
              <a:defRPr sz="870" b="0" i="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stStyle>
          <a:p>
            <a:fld id="{AE93494E-3A52-2D49-A71D-AB4C2AC9A313}" type="slidenum">
              <a:rPr lang="de-DE" smtClean="0"/>
              <a:pPr/>
              <a:t>‹Nr.›</a:t>
            </a:fld>
            <a:endParaRPr lang="de-DE" dirty="0"/>
          </a:p>
        </p:txBody>
      </p:sp>
      <p:sp>
        <p:nvSpPr>
          <p:cNvPr id="2" name="Textplatzhalter 4">
            <a:extLst>
              <a:ext uri="{FF2B5EF4-FFF2-40B4-BE49-F238E27FC236}">
                <a16:creationId xmlns:a16="http://schemas.microsoft.com/office/drawing/2014/main" id="{315831A5-B764-9C86-8A73-9C31E9C9DD22}"/>
              </a:ext>
            </a:extLst>
          </p:cNvPr>
          <p:cNvSpPr>
            <a:spLocks noGrp="1"/>
          </p:cNvSpPr>
          <p:nvPr>
            <p:ph type="body" sz="quarter" idx="14" hasCustomPrompt="1"/>
          </p:nvPr>
        </p:nvSpPr>
        <p:spPr>
          <a:xfrm>
            <a:off x="8513255" y="5951620"/>
            <a:ext cx="3081338" cy="304800"/>
          </a:xfrm>
        </p:spPr>
        <p:txBody>
          <a:bodyPr>
            <a:normAutofit/>
          </a:bodyPr>
          <a:lstStyle>
            <a:lvl1pPr marL="0" indent="0">
              <a:buNone/>
              <a:defRPr sz="1000" b="0" i="0">
                <a:solidFill>
                  <a:schemeClr val="accent2"/>
                </a:solidFill>
                <a:latin typeface="Open Sans Condensed Light" pitchFamily="2" charset="0"/>
                <a:ea typeface="Open Sans Condensed Light" pitchFamily="2" charset="0"/>
                <a:cs typeface="Open Sans Condensed Light" pitchFamily="2" charset="0"/>
              </a:defRPr>
            </a:lvl1pPr>
          </a:lstStyle>
          <a:p>
            <a:pPr lvl="0"/>
            <a:r>
              <a:rPr lang="de-DE" dirty="0"/>
              <a:t>Quelle: Falls Bild vorhanden, Name oder Bezeichnung der Bildquelle</a:t>
            </a:r>
          </a:p>
        </p:txBody>
      </p:sp>
    </p:spTree>
    <p:extLst>
      <p:ext uri="{BB962C8B-B14F-4D97-AF65-F5344CB8AC3E}">
        <p14:creationId xmlns:p14="http://schemas.microsoft.com/office/powerpoint/2010/main" val="2292648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4400" b="0" strike="noStrike" spc="-1" dirty="0">
              <a:solidFill>
                <a:srgbClr val="000000"/>
              </a:solidFill>
              <a:latin typeface="Calibri"/>
            </a:endParaRPr>
          </a:p>
        </p:txBody>
      </p:sp>
      <p:sp>
        <p:nvSpPr>
          <p:cNvPr id="51"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lvl1pPr>
              <a:defRPr>
                <a:latin typeface="Arial" panose="020B0604020202020204" pitchFamily="34" charset="0"/>
              </a:defRPr>
            </a:lvl1pPr>
          </a:lstStyle>
          <a:p>
            <a:pPr indent="0" algn="ctr">
              <a:buNone/>
            </a:pPr>
            <a:endParaRPr lang="de-DE" sz="3200" b="0" strike="noStrike" spc="-1" dirty="0">
              <a:solidFill>
                <a:srgbClr val="000000"/>
              </a:solidFill>
              <a:latin typeface="Calibri"/>
            </a:endParaRPr>
          </a:p>
        </p:txBody>
      </p:sp>
      <p:sp>
        <p:nvSpPr>
          <p:cNvPr id="4" name="PlaceHolder 3"/>
          <p:cNvSpPr>
            <a:spLocks noGrp="1"/>
          </p:cNvSpPr>
          <p:nvPr>
            <p:ph type="ftr" idx="4"/>
          </p:nvPr>
        </p:nvSpPr>
        <p:spPr>
          <a:xfrm>
            <a:off x="603360" y="6366960"/>
            <a:ext cx="4113720" cy="363960"/>
          </a:xfrm>
          <a:prstGeom prst="rect">
            <a:avLst/>
          </a:prstGeom>
        </p:spPr>
        <p:txBody>
          <a:bodyPr/>
          <a:lstStyle/>
          <a:p>
            <a:endParaRPr dirty="0"/>
          </a:p>
        </p:txBody>
      </p:sp>
      <p:sp>
        <p:nvSpPr>
          <p:cNvPr id="5" name="PlaceHolder 4"/>
          <p:cNvSpPr>
            <a:spLocks noGrp="1"/>
          </p:cNvSpPr>
          <p:nvPr>
            <p:ph type="sldNum" idx="5"/>
          </p:nvPr>
        </p:nvSpPr>
        <p:spPr>
          <a:xfrm>
            <a:off x="11224440" y="6356520"/>
            <a:ext cx="528120" cy="363960"/>
          </a:xfrm>
          <a:prstGeom prst="rect">
            <a:avLst/>
          </a:prstGeom>
        </p:spPr>
        <p:txBody>
          <a:bodyPr/>
          <a:lstStyle/>
          <a:p>
            <a:fld id="{21C540C5-D266-4863-B358-662DA18B40AD}" type="slidenum">
              <a:t>‹Nr.›</a:t>
            </a:fld>
            <a:endParaRPr/>
          </a:p>
        </p:txBody>
      </p:sp>
      <p:sp>
        <p:nvSpPr>
          <p:cNvPr id="6" name="PlaceHolder 5"/>
          <p:cNvSpPr>
            <a:spLocks noGrp="1"/>
          </p:cNvSpPr>
          <p:nvPr>
            <p:ph type="dt" idx="6"/>
          </p:nvPr>
        </p:nvSpPr>
        <p:spPr>
          <a:xfrm>
            <a:off x="8481240" y="6356520"/>
            <a:ext cx="2742120" cy="363960"/>
          </a:xfrm>
          <a:prstGeom prst="rect">
            <a:avLst/>
          </a:prstGeom>
        </p:spPr>
        <p:txBody>
          <a:bodyPr/>
          <a:lstStyle>
            <a:lvl1pPr>
              <a:defRPr/>
            </a:lvl1pPr>
          </a:lstStyle>
          <a:p>
            <a:fld id="{8835D1E9-6749-48D2-98F4-A2F53CFBC21A}" type="datetime1">
              <a:rPr lang="de-DE" smtClean="0"/>
              <a:t>04.06.2025</a:t>
            </a:fld>
            <a:endParaRPr lang="de-DE" dirty="0"/>
          </a:p>
        </p:txBody>
      </p:sp>
    </p:spTree>
    <p:extLst>
      <p:ext uri="{BB962C8B-B14F-4D97-AF65-F5344CB8AC3E}">
        <p14:creationId xmlns:p14="http://schemas.microsoft.com/office/powerpoint/2010/main" val="325647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image" Target="../media/image7.png"/><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image" Target="../media/image6.pn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31" Type="http://schemas.openxmlformats.org/officeDocument/2006/relationships/image" Target="../media/image5.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image" Target="../media/image4.png"/><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7" name="Grafik 9"/>
          <p:cNvPicPr/>
          <p:nvPr/>
        </p:nvPicPr>
        <p:blipFill>
          <a:blip r:embed="rId15" cstate="email">
            <a:extLst>
              <a:ext uri="{28A0092B-C50C-407E-A947-70E740481C1C}">
                <a14:useLocalDpi xmlns:a14="http://schemas.microsoft.com/office/drawing/2010/main" val="0"/>
              </a:ext>
            </a:extLst>
          </a:blip>
          <a:stretch/>
        </p:blipFill>
        <p:spPr>
          <a:xfrm>
            <a:off x="10304820" y="5634000"/>
            <a:ext cx="1823400" cy="1170720"/>
          </a:xfrm>
          <a:prstGeom prst="rect">
            <a:avLst/>
          </a:prstGeom>
          <a:ln w="0">
            <a:noFill/>
          </a:ln>
        </p:spPr>
      </p:pic>
      <p:sp>
        <p:nvSpPr>
          <p:cNvPr id="88" name="CustomShape 1"/>
          <p:cNvSpPr/>
          <p:nvPr/>
        </p:nvSpPr>
        <p:spPr>
          <a:xfrm>
            <a:off x="0" y="228600"/>
            <a:ext cx="8157600" cy="6628320"/>
          </a:xfrm>
          <a:prstGeom prst="rect">
            <a:avLst/>
          </a:prstGeom>
          <a:solidFill>
            <a:srgbClr val="1B376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a:lnSpc>
                <a:spcPct val="100000"/>
              </a:lnSpc>
            </a:pPr>
            <a:endParaRPr lang="de-DE" sz="1800" b="0" strike="noStrike" spc="-1" dirty="0">
              <a:solidFill>
                <a:srgbClr val="FFFFFF"/>
              </a:solidFill>
              <a:latin typeface="Arial" panose="020B0604020202020204" pitchFamily="34" charset="0"/>
              <a:ea typeface="DejaVu Sans"/>
            </a:endParaRPr>
          </a:p>
        </p:txBody>
      </p:sp>
      <p:sp>
        <p:nvSpPr>
          <p:cNvPr id="89" name="PlaceHolder 1"/>
          <p:cNvSpPr>
            <a:spLocks noGrp="1"/>
          </p:cNvSpPr>
          <p:nvPr>
            <p:ph type="ftr" idx="7"/>
          </p:nvPr>
        </p:nvSpPr>
        <p:spPr>
          <a:xfrm>
            <a:off x="603360" y="6366960"/>
            <a:ext cx="4113720" cy="363960"/>
          </a:xfrm>
          <a:prstGeom prst="rect">
            <a:avLst/>
          </a:prstGeom>
          <a:noFill/>
          <a:ln w="0">
            <a:noFill/>
          </a:ln>
        </p:spPr>
        <p:txBody>
          <a:bodyPr lIns="90000" tIns="45000" rIns="90000" bIns="45000" anchor="ctr">
            <a:noAutofit/>
          </a:bodyPr>
          <a:lstStyle>
            <a:lvl1pPr indent="0">
              <a:lnSpc>
                <a:spcPct val="100000"/>
              </a:lnSpc>
              <a:buNone/>
              <a:tabLst>
                <a:tab pos="0" algn="l"/>
              </a:tabLst>
              <a:defRPr lang="de-DE" sz="880" b="1" strike="noStrike" spc="-1">
                <a:solidFill>
                  <a:srgbClr val="FFFFFF"/>
                </a:solidFill>
                <a:latin typeface="Arial" panose="020B0604020202020204" pitchFamily="34" charset="0"/>
                <a:ea typeface="Arial" panose="020B0604020202020204" pitchFamily="34" charset="0"/>
              </a:defRPr>
            </a:lvl1pPr>
          </a:lstStyle>
          <a:p>
            <a:endParaRPr lang="de-DE" b="0" dirty="0">
              <a:solidFill>
                <a:srgbClr val="000000"/>
              </a:solidFill>
            </a:endParaRPr>
          </a:p>
        </p:txBody>
      </p:sp>
      <p:sp>
        <p:nvSpPr>
          <p:cNvPr id="90" name="PlaceHolder 2"/>
          <p:cNvSpPr>
            <a:spLocks noGrp="1"/>
          </p:cNvSpPr>
          <p:nvPr>
            <p:ph type="sldNum" idx="8"/>
          </p:nvPr>
        </p:nvSpPr>
        <p:spPr>
          <a:xfrm>
            <a:off x="11224440" y="6356520"/>
            <a:ext cx="5281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de-DE" sz="870" b="0" strike="noStrike" spc="-1">
                <a:solidFill>
                  <a:srgbClr val="000000"/>
                </a:solidFill>
                <a:latin typeface="Arial" panose="020B0604020202020204" pitchFamily="34" charset="0"/>
                <a:ea typeface="Arial" panose="020B0604020202020204" pitchFamily="34" charset="0"/>
              </a:defRPr>
            </a:lvl1pPr>
          </a:lstStyle>
          <a:p>
            <a:fld id="{147D2444-CB47-452E-A383-CAA2254A63E2}" type="slidenum">
              <a:rPr lang="de-DE" smtClean="0"/>
              <a:pPr/>
              <a:t>‹Nr.›</a:t>
            </a:fld>
            <a:endParaRPr lang="de-DE" dirty="0"/>
          </a:p>
        </p:txBody>
      </p:sp>
      <p:sp>
        <p:nvSpPr>
          <p:cNvPr id="91" name="PlaceHolder 3"/>
          <p:cNvSpPr>
            <a:spLocks noGrp="1"/>
          </p:cNvSpPr>
          <p:nvPr>
            <p:ph type="dt" idx="9"/>
          </p:nvPr>
        </p:nvSpPr>
        <p:spPr>
          <a:xfrm>
            <a:off x="847440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Arial" panose="020B0604020202020204" pitchFamily="34" charset="0"/>
              </a:defRPr>
            </a:lvl1pPr>
          </a:lstStyle>
          <a:p>
            <a:fld id="{278E870A-D5E0-45BC-99E2-269035F9D219}" type="datetime1">
              <a:rPr lang="de-DE" smtClean="0"/>
              <a:t>04.06.2025</a:t>
            </a:fld>
            <a:endParaRPr lang="de-DE" dirty="0"/>
          </a:p>
        </p:txBody>
      </p:sp>
      <p:sp>
        <p:nvSpPr>
          <p:cNvPr id="92"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de-DE" sz="4400" b="0" strike="noStrike" spc="-1" dirty="0">
                <a:solidFill>
                  <a:srgbClr val="000000"/>
                </a:solidFill>
                <a:latin typeface="Calibri"/>
              </a:rPr>
              <a:t>Click </a:t>
            </a:r>
            <a:r>
              <a:rPr lang="de-DE" sz="4400" b="0" strike="noStrike" spc="-1" dirty="0" err="1">
                <a:solidFill>
                  <a:srgbClr val="000000"/>
                </a:solidFill>
                <a:latin typeface="Calibri"/>
              </a:rPr>
              <a:t>to</a:t>
            </a:r>
            <a:r>
              <a:rPr lang="de-DE" sz="4400" b="0" strike="noStrike" spc="-1" dirty="0">
                <a:solidFill>
                  <a:srgbClr val="000000"/>
                </a:solidFill>
                <a:latin typeface="Calibri"/>
              </a:rPr>
              <a:t> </a:t>
            </a:r>
            <a:r>
              <a:rPr lang="de-DE" sz="4400" b="0" strike="noStrike" spc="-1" dirty="0" err="1">
                <a:solidFill>
                  <a:srgbClr val="000000"/>
                </a:solidFill>
                <a:latin typeface="Calibri"/>
              </a:rPr>
              <a:t>edit</a:t>
            </a:r>
            <a:r>
              <a:rPr lang="de-DE" sz="4400" b="0" strike="noStrike" spc="-1" dirty="0">
                <a:solidFill>
                  <a:srgbClr val="000000"/>
                </a:solidFill>
                <a:latin typeface="Calibri"/>
              </a:rPr>
              <a:t> </a:t>
            </a:r>
            <a:r>
              <a:rPr lang="de-DE" sz="4400" b="0" strike="noStrike" spc="-1" dirty="0" err="1">
                <a:solidFill>
                  <a:srgbClr val="000000"/>
                </a:solidFill>
                <a:latin typeface="Calibri"/>
              </a:rPr>
              <a:t>the</a:t>
            </a:r>
            <a:r>
              <a:rPr lang="de-DE" sz="4400" b="0" strike="noStrike" spc="-1" dirty="0">
                <a:solidFill>
                  <a:srgbClr val="000000"/>
                </a:solidFill>
                <a:latin typeface="Calibri"/>
              </a:rPr>
              <a:t> title </a:t>
            </a:r>
            <a:r>
              <a:rPr lang="de-DE" sz="4400" b="0" strike="noStrike" spc="-1" dirty="0" err="1">
                <a:solidFill>
                  <a:srgbClr val="000000"/>
                </a:solidFill>
                <a:latin typeface="Calibri"/>
              </a:rPr>
              <a:t>text</a:t>
            </a:r>
            <a:r>
              <a:rPr lang="de-DE" sz="4400" b="0" strike="noStrike" spc="-1" dirty="0">
                <a:solidFill>
                  <a:srgbClr val="000000"/>
                </a:solidFill>
                <a:latin typeface="Calibri"/>
              </a:rPr>
              <a:t> </a:t>
            </a:r>
            <a:r>
              <a:rPr lang="de-DE" sz="4400" b="0" strike="noStrike" spc="-1" dirty="0" err="1">
                <a:solidFill>
                  <a:srgbClr val="000000"/>
                </a:solidFill>
                <a:latin typeface="Calibri"/>
              </a:rPr>
              <a:t>format</a:t>
            </a:r>
            <a:endParaRPr lang="de-DE" sz="4400" b="0" strike="noStrike" spc="-1" dirty="0">
              <a:solidFill>
                <a:srgbClr val="000000"/>
              </a:solidFill>
              <a:latin typeface="Calibri"/>
            </a:endParaRPr>
          </a:p>
        </p:txBody>
      </p:sp>
      <p:sp>
        <p:nvSpPr>
          <p:cNvPr id="93"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de-DE" sz="3200" b="0" strike="noStrike" spc="-1" dirty="0">
                <a:solidFill>
                  <a:srgbClr val="000000"/>
                </a:solidFill>
                <a:latin typeface="Calibri"/>
              </a:rPr>
              <a:t>Click </a:t>
            </a:r>
            <a:r>
              <a:rPr lang="de-DE" sz="3200" b="0" strike="noStrike" spc="-1" dirty="0" err="1">
                <a:solidFill>
                  <a:srgbClr val="000000"/>
                </a:solidFill>
                <a:latin typeface="Calibri"/>
              </a:rPr>
              <a:t>to</a:t>
            </a:r>
            <a:r>
              <a:rPr lang="de-DE" sz="3200" b="0" strike="noStrike" spc="-1" dirty="0">
                <a:solidFill>
                  <a:srgbClr val="000000"/>
                </a:solidFill>
                <a:latin typeface="Calibri"/>
              </a:rPr>
              <a:t> </a:t>
            </a:r>
            <a:r>
              <a:rPr lang="de-DE" sz="3200" b="0" strike="noStrike" spc="-1" dirty="0" err="1">
                <a:solidFill>
                  <a:srgbClr val="000000"/>
                </a:solidFill>
                <a:latin typeface="Calibri"/>
              </a:rPr>
              <a:t>edit</a:t>
            </a:r>
            <a:r>
              <a:rPr lang="de-DE" sz="3200" b="0" strike="noStrike" spc="-1" dirty="0">
                <a:solidFill>
                  <a:srgbClr val="000000"/>
                </a:solidFill>
                <a:latin typeface="Calibri"/>
              </a:rPr>
              <a:t> </a:t>
            </a:r>
            <a:r>
              <a:rPr lang="de-DE" sz="3200" b="0" strike="noStrike" spc="-1" dirty="0" err="1">
                <a:solidFill>
                  <a:srgbClr val="000000"/>
                </a:solidFill>
                <a:latin typeface="Calibri"/>
              </a:rPr>
              <a:t>the</a:t>
            </a:r>
            <a:r>
              <a:rPr lang="de-DE" sz="3200" b="0" strike="noStrike" spc="-1" dirty="0">
                <a:solidFill>
                  <a:srgbClr val="000000"/>
                </a:solidFill>
                <a:latin typeface="Calibri"/>
              </a:rPr>
              <a:t> </a:t>
            </a:r>
            <a:r>
              <a:rPr lang="de-DE" sz="3200" b="0" strike="noStrike" spc="-1" dirty="0" err="1">
                <a:solidFill>
                  <a:srgbClr val="000000"/>
                </a:solidFill>
                <a:latin typeface="Calibri"/>
              </a:rPr>
              <a:t>outline</a:t>
            </a:r>
            <a:r>
              <a:rPr lang="de-DE" sz="3200" b="0" strike="noStrike" spc="-1" dirty="0">
                <a:solidFill>
                  <a:srgbClr val="000000"/>
                </a:solidFill>
                <a:latin typeface="Calibri"/>
              </a:rPr>
              <a:t> </a:t>
            </a:r>
            <a:r>
              <a:rPr lang="de-DE" sz="3200" b="0" strike="noStrike" spc="-1" dirty="0" err="1">
                <a:solidFill>
                  <a:srgbClr val="000000"/>
                </a:solidFill>
                <a:latin typeface="Calibri"/>
              </a:rPr>
              <a:t>text</a:t>
            </a:r>
            <a:r>
              <a:rPr lang="de-DE" sz="3200" b="0" strike="noStrike" spc="-1" dirty="0">
                <a:solidFill>
                  <a:srgbClr val="000000"/>
                </a:solidFill>
                <a:latin typeface="Calibri"/>
              </a:rPr>
              <a:t> </a:t>
            </a:r>
            <a:r>
              <a:rPr lang="de-DE" sz="3200" b="0" strike="noStrike" spc="-1" dirty="0" err="1">
                <a:solidFill>
                  <a:srgbClr val="000000"/>
                </a:solidFill>
                <a:latin typeface="Calibri"/>
              </a:rPr>
              <a:t>format</a:t>
            </a:r>
            <a:endParaRPr lang="de-DE" sz="3200" b="0" strike="noStrike" spc="-1" dirty="0">
              <a:solidFill>
                <a:srgbClr val="000000"/>
              </a:solidFill>
              <a:latin typeface="Calibri"/>
            </a:endParaRPr>
          </a:p>
          <a:p>
            <a:pPr marL="864000" lvl="1" indent="-324000">
              <a:spcBef>
                <a:spcPts val="1134"/>
              </a:spcBef>
              <a:buClr>
                <a:srgbClr val="000000"/>
              </a:buClr>
              <a:buSzPct val="75000"/>
              <a:buFont typeface="Symbol" charset="2"/>
              <a:buChar char=""/>
            </a:pPr>
            <a:r>
              <a:rPr lang="de-DE" sz="2800" b="0" strike="noStrike" spc="-1" dirty="0">
                <a:solidFill>
                  <a:srgbClr val="000000"/>
                </a:solidFill>
                <a:latin typeface="Calibri"/>
              </a:rPr>
              <a:t>Second Outline Level</a:t>
            </a:r>
          </a:p>
          <a:p>
            <a:pPr marL="1296000" lvl="2" indent="-288000">
              <a:spcBef>
                <a:spcPts val="850"/>
              </a:spcBef>
              <a:buClr>
                <a:srgbClr val="000000"/>
              </a:buClr>
              <a:buSzPct val="45000"/>
              <a:buFont typeface="Wingdings" charset="2"/>
              <a:buChar char=""/>
            </a:pPr>
            <a:r>
              <a:rPr lang="de-DE" sz="2400" b="0" strike="noStrike" spc="-1" dirty="0">
                <a:solidFill>
                  <a:srgbClr val="000000"/>
                </a:solidFill>
                <a:latin typeface="Calibri"/>
              </a:rPr>
              <a:t>Third Outline Level</a:t>
            </a:r>
          </a:p>
          <a:p>
            <a:pPr marL="1728000" lvl="3" indent="-216000">
              <a:spcBef>
                <a:spcPts val="567"/>
              </a:spcBef>
              <a:buClr>
                <a:srgbClr val="000000"/>
              </a:buClr>
              <a:buSzPct val="75000"/>
              <a:buFont typeface="Symbol" charset="2"/>
              <a:buChar char=""/>
            </a:pPr>
            <a:r>
              <a:rPr lang="de-DE" sz="2000" b="0" strike="noStrike" spc="-1" dirty="0" err="1">
                <a:solidFill>
                  <a:srgbClr val="000000"/>
                </a:solidFill>
                <a:latin typeface="Calibri"/>
              </a:rPr>
              <a:t>Fourth</a:t>
            </a:r>
            <a:r>
              <a:rPr lang="de-DE" sz="2000" b="0" strike="noStrike" spc="-1" dirty="0">
                <a:solidFill>
                  <a:srgbClr val="000000"/>
                </a:solidFill>
                <a:latin typeface="Calibri"/>
              </a:rPr>
              <a:t> Outline Level</a:t>
            </a:r>
          </a:p>
          <a:p>
            <a:pPr marL="2160000" lvl="4" indent="-216000">
              <a:spcBef>
                <a:spcPts val="283"/>
              </a:spcBef>
              <a:buClr>
                <a:srgbClr val="000000"/>
              </a:buClr>
              <a:buSzPct val="45000"/>
              <a:buFont typeface="Wingdings" charset="2"/>
              <a:buChar char=""/>
            </a:pPr>
            <a:r>
              <a:rPr lang="de-DE" sz="2000" b="0" strike="noStrike" spc="-1" dirty="0" err="1">
                <a:solidFill>
                  <a:srgbClr val="000000"/>
                </a:solidFill>
                <a:latin typeface="Calibri"/>
              </a:rPr>
              <a:t>Fifth</a:t>
            </a:r>
            <a:r>
              <a:rPr lang="de-DE" sz="2000" b="0" strike="noStrike" spc="-1" dirty="0">
                <a:solidFill>
                  <a:srgbClr val="000000"/>
                </a:solidFill>
                <a:latin typeface="Calibri"/>
              </a:rPr>
              <a:t> Outline Level</a:t>
            </a:r>
          </a:p>
          <a:p>
            <a:pPr marL="2592000" lvl="5" indent="-216000">
              <a:spcBef>
                <a:spcPts val="283"/>
              </a:spcBef>
              <a:buClr>
                <a:srgbClr val="000000"/>
              </a:buClr>
              <a:buSzPct val="45000"/>
              <a:buFont typeface="Wingdings" charset="2"/>
              <a:buChar char=""/>
            </a:pPr>
            <a:r>
              <a:rPr lang="de-DE" sz="2000" b="0" strike="noStrike" spc="-1" dirty="0" err="1">
                <a:solidFill>
                  <a:srgbClr val="000000"/>
                </a:solidFill>
                <a:latin typeface="Calibri"/>
              </a:rPr>
              <a:t>Sixth</a:t>
            </a:r>
            <a:r>
              <a:rPr lang="de-DE" sz="2000" b="0" strike="noStrike" spc="-1" dirty="0">
                <a:solidFill>
                  <a:srgbClr val="000000"/>
                </a:solidFill>
                <a:latin typeface="Calibri"/>
              </a:rPr>
              <a:t> Outline Level</a:t>
            </a:r>
          </a:p>
          <a:p>
            <a:pPr marL="3024000" lvl="6" indent="-216000">
              <a:spcBef>
                <a:spcPts val="283"/>
              </a:spcBef>
              <a:buClr>
                <a:srgbClr val="000000"/>
              </a:buClr>
              <a:buSzPct val="45000"/>
              <a:buFont typeface="Wingdings" charset="2"/>
              <a:buChar char=""/>
            </a:pPr>
            <a:r>
              <a:rPr lang="de-DE" sz="2000" b="0" strike="noStrike" spc="-1" dirty="0" err="1">
                <a:solidFill>
                  <a:srgbClr val="000000"/>
                </a:solidFill>
                <a:latin typeface="Calibri"/>
              </a:rPr>
              <a:t>Seventh</a:t>
            </a:r>
            <a:r>
              <a:rPr lang="de-DE" sz="2000" b="0" strike="noStrike" spc="-1" dirty="0">
                <a:solidFill>
                  <a:srgbClr val="000000"/>
                </a:solidFill>
                <a:latin typeface="Calibri"/>
              </a:rPr>
              <a:t>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938"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Grafik 13" descr="Ein Bild, das Text, Schrift, Screenshot enthält.&#10;&#10;KI-generierte Inhalte können fehlerhaft sein.">
            <a:extLst>
              <a:ext uri="{FF2B5EF4-FFF2-40B4-BE49-F238E27FC236}">
                <a16:creationId xmlns:a16="http://schemas.microsoft.com/office/drawing/2014/main" id="{058F79CE-9105-BB04-D0E4-F7CED6E5BD33}"/>
              </a:ext>
            </a:extLst>
          </p:cNvPr>
          <p:cNvPicPr>
            <a:picLocks noChangeAspect="1"/>
          </p:cNvPicPr>
          <p:nvPr userDrawn="1"/>
        </p:nvPicPr>
        <p:blipFill>
          <a:blip r:embed="rId29" cstate="email">
            <a:extLst>
              <a:ext uri="{28A0092B-C50C-407E-A947-70E740481C1C}">
                <a14:useLocalDpi xmlns:a14="http://schemas.microsoft.com/office/drawing/2010/main" val="0"/>
              </a:ext>
            </a:extLst>
          </a:blip>
          <a:srcRect/>
          <a:stretch/>
        </p:blipFill>
        <p:spPr>
          <a:xfrm>
            <a:off x="82156" y="38476"/>
            <a:ext cx="2678543" cy="959053"/>
          </a:xfrm>
          <a:prstGeom prst="rect">
            <a:avLst/>
          </a:prstGeom>
        </p:spPr>
      </p:pic>
      <p:sp>
        <p:nvSpPr>
          <p:cNvPr id="2" name="Titelplatzhalter 1">
            <a:extLst>
              <a:ext uri="{FF2B5EF4-FFF2-40B4-BE49-F238E27FC236}">
                <a16:creationId xmlns:a16="http://schemas.microsoft.com/office/drawing/2014/main" id="{1DF43866-9327-426E-A2F1-B0CF1C0099F4}"/>
              </a:ext>
            </a:extLst>
          </p:cNvPr>
          <p:cNvSpPr>
            <a:spLocks noGrp="1"/>
          </p:cNvSpPr>
          <p:nvPr>
            <p:ph type="title"/>
          </p:nvPr>
        </p:nvSpPr>
        <p:spPr>
          <a:xfrm>
            <a:off x="801256" y="59676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22BCE2F5-30AA-4C89-8B08-1BB7140A61A0}"/>
              </a:ext>
            </a:extLst>
          </p:cNvPr>
          <p:cNvSpPr>
            <a:spLocks noGrp="1"/>
          </p:cNvSpPr>
          <p:nvPr>
            <p:ph type="body" idx="1"/>
          </p:nvPr>
        </p:nvSpPr>
        <p:spPr>
          <a:xfrm>
            <a:off x="838200" y="2297163"/>
            <a:ext cx="10515600" cy="387980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687E89FE-A5D5-4096-AA7D-B1D63D90ED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DDE95-1927-4E1F-8F22-D646772C1A0A}" type="datetime1">
              <a:rPr lang="de-DE" smtClean="0"/>
              <a:t>04.06.2025</a:t>
            </a:fld>
            <a:endParaRPr lang="de-DE" dirty="0"/>
          </a:p>
        </p:txBody>
      </p:sp>
      <p:sp>
        <p:nvSpPr>
          <p:cNvPr id="5" name="Fußzeilenplatzhalter 4">
            <a:extLst>
              <a:ext uri="{FF2B5EF4-FFF2-40B4-BE49-F238E27FC236}">
                <a16:creationId xmlns:a16="http://schemas.microsoft.com/office/drawing/2014/main" id="{227A2672-159F-48CA-8FB6-7EACB6A115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Foliennummernplatzhalter 5">
            <a:extLst>
              <a:ext uri="{FF2B5EF4-FFF2-40B4-BE49-F238E27FC236}">
                <a16:creationId xmlns:a16="http://schemas.microsoft.com/office/drawing/2014/main" id="{688C1490-8A3F-48F2-BA7D-483745E312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B66B5-3B29-4A99-B945-D6D017651702}" type="slidenum">
              <a:rPr lang="de-DE" smtClean="0"/>
              <a:pPr/>
              <a:t>‹Nr.›</a:t>
            </a:fld>
            <a:endParaRPr lang="de-DE" dirty="0"/>
          </a:p>
        </p:txBody>
      </p:sp>
      <p:pic>
        <p:nvPicPr>
          <p:cNvPr id="8" name="Bild 13" descr="Welle +Logo">
            <a:extLst>
              <a:ext uri="{FF2B5EF4-FFF2-40B4-BE49-F238E27FC236}">
                <a16:creationId xmlns:a16="http://schemas.microsoft.com/office/drawing/2014/main" id="{0B6BF0F4-0E37-40FB-94A4-B889B80A3CC0}"/>
              </a:ext>
            </a:extLst>
          </p:cNvPr>
          <p:cNvPicPr>
            <a:picLocks noChangeAspect="1"/>
          </p:cNvPicPr>
          <p:nvPr/>
        </p:nvPicPr>
        <p:blipFill rotWithShape="1">
          <a:blip r:embed="rId30" cstate="email">
            <a:extLst>
              <a:ext uri="{28A0092B-C50C-407E-A947-70E740481C1C}">
                <a14:useLocalDpi xmlns:a14="http://schemas.microsoft.com/office/drawing/2010/main" val="0"/>
              </a:ext>
            </a:extLst>
          </a:blip>
          <a:srcRect/>
          <a:stretch/>
        </p:blipFill>
        <p:spPr bwMode="auto">
          <a:xfrm>
            <a:off x="0" y="1333857"/>
            <a:ext cx="12192000" cy="1337420"/>
          </a:xfrm>
          <a:prstGeom prst="rect">
            <a:avLst/>
          </a:prstGeom>
          <a:noFill/>
          <a:ln>
            <a:noFill/>
          </a:ln>
        </p:spPr>
      </p:pic>
      <p:pic>
        <p:nvPicPr>
          <p:cNvPr id="7" name="Grafik 6">
            <a:extLst>
              <a:ext uri="{FF2B5EF4-FFF2-40B4-BE49-F238E27FC236}">
                <a16:creationId xmlns:a16="http://schemas.microsoft.com/office/drawing/2014/main" id="{1D0DF2AC-E1D5-2F36-C015-3FB1EF732A76}"/>
              </a:ext>
            </a:extLst>
          </p:cNvPr>
          <p:cNvPicPr>
            <a:picLocks noChangeAspect="1"/>
          </p:cNvPicPr>
          <p:nvPr/>
        </p:nvPicPr>
        <p:blipFill>
          <a:blip r:embed="rId31" cstate="email">
            <a:extLst>
              <a:ext uri="{28A0092B-C50C-407E-A947-70E740481C1C}">
                <a14:useLocalDpi xmlns:a14="http://schemas.microsoft.com/office/drawing/2010/main" val="0"/>
              </a:ext>
            </a:extLst>
          </a:blip>
          <a:stretch>
            <a:fillRect/>
          </a:stretch>
        </p:blipFill>
        <p:spPr>
          <a:xfrm>
            <a:off x="6602232" y="136524"/>
            <a:ext cx="2493816" cy="1027085"/>
          </a:xfrm>
          <a:prstGeom prst="rect">
            <a:avLst/>
          </a:prstGeom>
        </p:spPr>
      </p:pic>
      <p:pic>
        <p:nvPicPr>
          <p:cNvPr id="9" name="Bild 13" descr="Welle +Logo">
            <a:extLst>
              <a:ext uri="{FF2B5EF4-FFF2-40B4-BE49-F238E27FC236}">
                <a16:creationId xmlns:a16="http://schemas.microsoft.com/office/drawing/2014/main" id="{C6ECD2A0-73BF-092E-BD2E-09C47F616487}"/>
              </a:ext>
            </a:extLst>
          </p:cNvPr>
          <p:cNvPicPr>
            <a:picLocks noChangeAspect="1"/>
          </p:cNvPicPr>
          <p:nvPr/>
        </p:nvPicPr>
        <p:blipFill rotWithShape="1">
          <a:blip r:embed="rId32" cstate="email">
            <a:extLst>
              <a:ext uri="{28A0092B-C50C-407E-A947-70E740481C1C}">
                <a14:useLocalDpi xmlns:a14="http://schemas.microsoft.com/office/drawing/2010/main" val="0"/>
              </a:ext>
            </a:extLst>
          </a:blip>
          <a:srcRect/>
          <a:stretch/>
        </p:blipFill>
        <p:spPr bwMode="auto">
          <a:xfrm>
            <a:off x="3581400" y="117117"/>
            <a:ext cx="1944228" cy="1027085"/>
          </a:xfrm>
          <a:prstGeom prst="rect">
            <a:avLst/>
          </a:prstGeom>
          <a:noFill/>
          <a:ln>
            <a:noFill/>
          </a:ln>
        </p:spPr>
      </p:pic>
      <p:pic>
        <p:nvPicPr>
          <p:cNvPr id="19" name="Grafik 18" descr="Ein Bild, das Schrift, Logo, Grafiken, Design enthält.&#10;&#10;Automatisch generierte Beschreibung">
            <a:extLst>
              <a:ext uri="{FF2B5EF4-FFF2-40B4-BE49-F238E27FC236}">
                <a16:creationId xmlns:a16="http://schemas.microsoft.com/office/drawing/2014/main" id="{9C3DB7DB-9942-1BF7-40A4-E61B411E364E}"/>
              </a:ext>
            </a:extLst>
          </p:cNvPr>
          <p:cNvPicPr>
            <a:picLocks noChangeAspect="1"/>
          </p:cNvPicPr>
          <p:nvPr userDrawn="1"/>
        </p:nvPicPr>
        <p:blipFill rotWithShape="1">
          <a:blip r:embed="rId33" cstate="email">
            <a:extLst>
              <a:ext uri="{28A0092B-C50C-407E-A947-70E740481C1C}">
                <a14:useLocalDpi xmlns:a14="http://schemas.microsoft.com/office/drawing/2010/main" val="0"/>
              </a:ext>
            </a:extLst>
          </a:blip>
          <a:srcRect/>
          <a:stretch/>
        </p:blipFill>
        <p:spPr>
          <a:xfrm>
            <a:off x="9599119" y="75420"/>
            <a:ext cx="2335240" cy="1163609"/>
          </a:xfrm>
          <a:prstGeom prst="rect">
            <a:avLst/>
          </a:prstGeom>
        </p:spPr>
      </p:pic>
    </p:spTree>
    <p:extLst>
      <p:ext uri="{BB962C8B-B14F-4D97-AF65-F5344CB8AC3E}">
        <p14:creationId xmlns:p14="http://schemas.microsoft.com/office/powerpoint/2010/main" val="1270983326"/>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858" r:id="rId14"/>
    <p:sldLayoutId id="2147483859" r:id="rId15"/>
    <p:sldLayoutId id="2147483860" r:id="rId16"/>
    <p:sldLayoutId id="2147483861" r:id="rId17"/>
    <p:sldLayoutId id="2147483863" r:id="rId18"/>
    <p:sldLayoutId id="2147483864" r:id="rId19"/>
    <p:sldLayoutId id="2147483865" r:id="rId20"/>
    <p:sldLayoutId id="2147483866" r:id="rId21"/>
    <p:sldLayoutId id="2147483867" r:id="rId22"/>
    <p:sldLayoutId id="2147483868" r:id="rId23"/>
    <p:sldLayoutId id="2147483869" r:id="rId24"/>
    <p:sldLayoutId id="2147483979" r:id="rId25"/>
    <p:sldLayoutId id="2147483980" r:id="rId26"/>
    <p:sldLayoutId id="2147483996" r:id="rId2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ommons.wikimedia.org/wiki/File:Altenahr_-_8_Tage_nach_der_Flut.jpg" TargetMode="External"/><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image" Target="../media/image16.png"/><Relationship Id="rId5" Type="http://schemas.openxmlformats.org/officeDocument/2006/relationships/hyperlink" Target="https://criticalnarrative.blogspot.com/2013/12/shanghai-smog-at-epic-hazard-levels.html" TargetMode="External"/><Relationship Id="rId4" Type="http://schemas.openxmlformats.org/officeDocument/2006/relationships/hyperlink" Target="https://inciweb.nwcg.gov/incident/photographs/674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hyperlink" Target="https://www.deutsches-klima-konsortium.de/fileadmin/user_upload/pdfs/Publikationen_DKK/basisfakten-klimawandel.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6.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hyperlink" Target="https://www.who.int/news-room/fact-sheets/detail/climate-change-heat-and-health" TargetMode="External"/><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hyperlink" Target="https://www.klimawandel-gesundheit.de/hitze-und-ihre-folgen/"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arielschecklist.com/wbgt-chart/" TargetMode="External"/><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6.xm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hyperlink" Target="https://next.amboss.com/de/article/Rt0lW3#Z213a8056e67acf122bca87aba7d81a4e" TargetMode="External"/><Relationship Id="rId2" Type="http://schemas.openxmlformats.org/officeDocument/2006/relationships/notesSlide" Target="../notesSlides/notesSlide20.xml"/><Relationship Id="rId1" Type="http://schemas.openxmlformats.org/officeDocument/2006/relationships/slideLayout" Target="../slideLayouts/slideLayout26.xml"/><Relationship Id="rId5" Type="http://schemas.openxmlformats.org/officeDocument/2006/relationships/hyperlink" Target="https://next.amboss.com/de/article/Rt0lW3#Z919a43082ecbca164c39e6b43f0bcd07" TargetMode="External"/><Relationship Id="rId4" Type="http://schemas.openxmlformats.org/officeDocument/2006/relationships/hyperlink" Target="https://next.amboss.com/de/article/wK0hiS#Z8a200366f920e6230e834b1d61fa4ced"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next.amboss.com/de/article/bg0HF2#Zdddddc3389a9a65e2c4ffd0a60f71ae0" TargetMode="External"/><Relationship Id="rId3" Type="http://schemas.openxmlformats.org/officeDocument/2006/relationships/hyperlink" Target="https://next.amboss.com/de/article/Uo0bYS#Zea5ca10e35ed16d60f9459cf950dcbb4" TargetMode="External"/><Relationship Id="rId7" Type="http://schemas.openxmlformats.org/officeDocument/2006/relationships/hyperlink" Target="https://next.amboss.com/de/article/eR0xNf#Z8e73da6a0b15fa481d16b8bf17421c47" TargetMode="External"/><Relationship Id="rId2" Type="http://schemas.openxmlformats.org/officeDocument/2006/relationships/notesSlide" Target="../notesSlides/notesSlide21.xml"/><Relationship Id="rId1" Type="http://schemas.openxmlformats.org/officeDocument/2006/relationships/slideLayout" Target="../slideLayouts/slideLayout26.xml"/><Relationship Id="rId6" Type="http://schemas.openxmlformats.org/officeDocument/2006/relationships/hyperlink" Target="https://next.amboss.com/de/article/6P0jfT#Zcc15b4e469e0fd3a6d1aac118f7b59b5" TargetMode="External"/><Relationship Id="rId5" Type="http://schemas.openxmlformats.org/officeDocument/2006/relationships/hyperlink" Target="https://next.amboss.com/de/article/RR0l5f#Z78891672c7ee9c4b60817bb2caa7f0dc" TargetMode="External"/><Relationship Id="rId4" Type="http://schemas.openxmlformats.org/officeDocument/2006/relationships/hyperlink" Target="https://next.amboss.com/de/article/YL0nwg#Z15dd4e2b3ba0df6475222b6c3d11c245" TargetMode="External"/><Relationship Id="rId9" Type="http://schemas.openxmlformats.org/officeDocument/2006/relationships/image" Target="../media/image42.jpeg"/></Relationships>
</file>

<file path=ppt/slides/_rels/slide24.xml.rels><?xml version="1.0" encoding="UTF-8" standalone="yes"?>
<Relationships xmlns="http://schemas.openxmlformats.org/package/2006/relationships"><Relationship Id="rId8" Type="http://schemas.openxmlformats.org/officeDocument/2006/relationships/hyperlink" Target="https://next.amboss.com/de/article/Rt0lW3#Z47e60131e88b1a4d2a4e9bddb360ba47" TargetMode="External"/><Relationship Id="rId3" Type="http://schemas.openxmlformats.org/officeDocument/2006/relationships/image" Target="../media/image43.png"/><Relationship Id="rId7" Type="http://schemas.openxmlformats.org/officeDocument/2006/relationships/hyperlink" Target="https://next.amboss.com/de/article/Rt0lW3#Z352b6414ac04492e39ff5382cf28ae7e" TargetMode="External"/><Relationship Id="rId2" Type="http://schemas.openxmlformats.org/officeDocument/2006/relationships/notesSlide" Target="../notesSlides/notesSlide22.xml"/><Relationship Id="rId1" Type="http://schemas.openxmlformats.org/officeDocument/2006/relationships/slideLayout" Target="../slideLayouts/slideLayout26.xml"/><Relationship Id="rId6" Type="http://schemas.openxmlformats.org/officeDocument/2006/relationships/hyperlink" Target="https://next.amboss.com/de/article/Rt0lW3#Zfaec69b1196ffa62aeb75423eb749c50" TargetMode="External"/><Relationship Id="rId5" Type="http://schemas.openxmlformats.org/officeDocument/2006/relationships/hyperlink" Target="https://next.amboss.com/de/article/Rt0lW3#Z213a8056e67acf122bca87aba7d81a4e" TargetMode="External"/><Relationship Id="rId4" Type="http://schemas.openxmlformats.org/officeDocument/2006/relationships/hyperlink" Target="https://next.amboss.com/de/article/Rt0lW3#Z860320b4850dc0e8363b64c6f75c8070" TargetMode="External"/><Relationship Id="rId9" Type="http://schemas.openxmlformats.org/officeDocument/2006/relationships/hyperlink" Target="https://next.amboss.com/de/article/Rt0lW3#Z919a43082ecbca164c39e6b43f0bcd07"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hyperlink" Target="https://next.amboss.com/de/article/kK0mgS#Z8fd27a04b7e525bf389a839af6dfd6db" TargetMode="External"/><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40.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jpe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0.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QhcDkbWxDug" TargetMode="External"/><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hyperlink" Target="https://www.bmuv.de/fileadmin/Daten_BMU/Download_PDF/Klimaschutz/hap_handlungsempfehlungen_bf.pdf" TargetMode="External"/><Relationship Id="rId13" Type="http://schemas.openxmlformats.org/officeDocument/2006/relationships/hyperlink" Target="https://www.uni-potsdam.de/filea%20dmin/projects/extrass/Kita_Hitze.pdf" TargetMode="External"/><Relationship Id="rId3" Type="http://schemas.openxmlformats.org/officeDocument/2006/relationships/hyperlink" Target="https://projekte.uni-erfurt.de/pace/_files/PACE_W16-17.pdf" TargetMode="External"/><Relationship Id="rId7" Type="http://schemas.openxmlformats.org/officeDocument/2006/relationships/hyperlink" Target="https://www.hs-fulda.de/fileadmin/user_upload/FB_Pflege_und_Gesundheit/Forschung___Entwicklung/Arbeitshilfe_Hitzeaktionsplaene_in_Kommunen_2021.pdf" TargetMode="External"/><Relationship Id="rId12" Type="http://schemas.openxmlformats.org/officeDocument/2006/relationships/hyperlink" Target="https://www.klima-mensch-gesundheit.de/hitze-und-hitzeschutz/empfehlungen-fuer-kitas-und-schulen/" TargetMode="External"/><Relationship Id="rId2" Type="http://schemas.openxmlformats.org/officeDocument/2006/relationships/notesSlide" Target="../notesSlides/notesSlide37.xml"/><Relationship Id="rId1" Type="http://schemas.openxmlformats.org/officeDocument/2006/relationships/slideLayout" Target="../slideLayouts/slideLayout20.xml"/><Relationship Id="rId6" Type="http://schemas.openxmlformats.org/officeDocument/2006/relationships/hyperlink" Target="https://klimagesund.de/" TargetMode="External"/><Relationship Id="rId11" Type="http://schemas.openxmlformats.org/officeDocument/2006/relationships/hyperlink" Target="https://hitzeschutz-berlin.de/" TargetMode="External"/><Relationship Id="rId5" Type="http://schemas.openxmlformats.org/officeDocument/2006/relationships/hyperlink" Target="https://apps.who.int/iris/handle/10665/341625" TargetMode="External"/><Relationship Id="rId10" Type="http://schemas.openxmlformats.org/officeDocument/2006/relationships/hyperlink" Target="https://hitze.info/" TargetMode="External"/><Relationship Id="rId4" Type="http://schemas.openxmlformats.org/officeDocument/2006/relationships/hyperlink" Target="https://www.umweltbundesamt.de/publikationen/monitoringbericht-2019" TargetMode="External"/><Relationship Id="rId9" Type="http://schemas.openxmlformats.org/officeDocument/2006/relationships/hyperlink" Target="https://www.umweltbundesamt.de/sites/default/files/medien/4031/publikationen/umid_01-2021-beitrag_2_hitze.pdf" TargetMode="External"/><Relationship Id="rId14" Type="http://schemas.openxmlformats.org/officeDocument/2006/relationships/hyperlink" Target="http://www.klinikum.uni-muenchen.de/Bildungsmodule-Aerzte/download/de/Klima3/Massnahmenplan/neu/LMU_Klinikum-Hitzemassnahmenplan_ONLIN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E3A4F5-8C62-1CE4-CD91-94144C681B52}"/>
              </a:ext>
            </a:extLst>
          </p:cNvPr>
          <p:cNvSpPr>
            <a:spLocks noGrp="1"/>
          </p:cNvSpPr>
          <p:nvPr>
            <p:ph type="ctrTitle"/>
          </p:nvPr>
        </p:nvSpPr>
        <p:spPr>
          <a:xfrm>
            <a:off x="603317" y="2075478"/>
            <a:ext cx="10799789" cy="1929032"/>
          </a:xfrm>
        </p:spPr>
        <p:txBody>
          <a:bodyPr/>
          <a:lstStyle/>
          <a:p>
            <a:r>
              <a:rPr lang="de-DE" sz="4100" dirty="0">
                <a:latin typeface="Arial" panose="020B0604020202020204" pitchFamily="34" charset="0"/>
                <a:cs typeface="Arial" panose="020B0604020202020204" pitchFamily="34" charset="0"/>
              </a:rPr>
              <a:t>Victoria Hochschule – </a:t>
            </a:r>
            <a:r>
              <a:rPr lang="de-DE" sz="4100" dirty="0" err="1">
                <a:latin typeface="Arial" panose="020B0604020202020204" pitchFamily="34" charset="0"/>
                <a:cs typeface="Arial" panose="020B0604020202020204" pitchFamily="34" charset="0"/>
              </a:rPr>
              <a:t>Hitzeresilienz</a:t>
            </a:r>
            <a:r>
              <a:rPr lang="de-DE" sz="4100" dirty="0">
                <a:latin typeface="Arial" panose="020B0604020202020204" pitchFamily="34" charset="0"/>
                <a:cs typeface="Arial" panose="020B0604020202020204" pitchFamily="34" charset="0"/>
              </a:rPr>
              <a:t> und Hitzeschutz in Siedlergemeinschaften</a:t>
            </a:r>
          </a:p>
        </p:txBody>
      </p:sp>
      <p:sp>
        <p:nvSpPr>
          <p:cNvPr id="3" name="Untertitel 2">
            <a:extLst>
              <a:ext uri="{FF2B5EF4-FFF2-40B4-BE49-F238E27FC236}">
                <a16:creationId xmlns:a16="http://schemas.microsoft.com/office/drawing/2014/main" id="{CB5F4110-0653-B6F2-5007-F372F64C4BC1}"/>
              </a:ext>
            </a:extLst>
          </p:cNvPr>
          <p:cNvSpPr>
            <a:spLocks noGrp="1"/>
          </p:cNvSpPr>
          <p:nvPr>
            <p:ph type="subTitle" idx="1"/>
          </p:nvPr>
        </p:nvSpPr>
        <p:spPr>
          <a:xfrm>
            <a:off x="603317" y="4437601"/>
            <a:ext cx="10799788" cy="1655762"/>
          </a:xfrm>
        </p:spPr>
        <p:txBody>
          <a:bodyPr>
            <a:normAutofit/>
          </a:bodyPr>
          <a:lstStyle/>
          <a:p>
            <a:pPr>
              <a:spcBef>
                <a:spcPts val="1001"/>
              </a:spcBef>
              <a:tabLst>
                <a:tab pos="0" algn="l"/>
              </a:tabLst>
            </a:pPr>
            <a:endParaRPr lang="de-DE" sz="2400" b="0" spc="-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5304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17C06D73-647F-8F0D-2156-F5B92199F1CE}"/>
              </a:ext>
            </a:extLst>
          </p:cNvPr>
          <p:cNvSpPr>
            <a:spLocks noGrp="1"/>
          </p:cNvSpPr>
          <p:nvPr>
            <p:ph type="subTitle" idx="1"/>
          </p:nvPr>
        </p:nvSpPr>
        <p:spPr>
          <a:xfrm>
            <a:off x="999744" y="3035808"/>
            <a:ext cx="10192512" cy="2136648"/>
          </a:xfrm>
        </p:spPr>
        <p:txBody>
          <a:bodyPr>
            <a:normAutofit/>
          </a:bodyPr>
          <a:lstStyle/>
          <a:p>
            <a:pPr algn="just"/>
            <a:r>
              <a:rPr lang="de-DE" dirty="0"/>
              <a:t>Dieser Foliensatz wurde mit einer </a:t>
            </a:r>
            <a:r>
              <a:rPr lang="de-DE" dirty="0" err="1"/>
              <a:t>creative</a:t>
            </a:r>
            <a:r>
              <a:rPr lang="de-DE" dirty="0"/>
              <a:t> </a:t>
            </a:r>
            <a:r>
              <a:rPr lang="de-DE" dirty="0" err="1"/>
              <a:t>commons</a:t>
            </a:r>
            <a:r>
              <a:rPr lang="de-DE" dirty="0"/>
              <a:t> </a:t>
            </a:r>
            <a:r>
              <a:rPr lang="de-DE" dirty="0" err="1"/>
              <a:t>licence</a:t>
            </a:r>
            <a:r>
              <a:rPr lang="de-DE" dirty="0"/>
              <a:t> (CC BY-NC 4.0) versehen, das heißt Sie dürfen: </a:t>
            </a:r>
          </a:p>
          <a:p>
            <a:pPr marL="342900" indent="-342900" algn="just">
              <a:buFont typeface="Arial" panose="020B0604020202020204" pitchFamily="34" charset="0"/>
              <a:buChar char="•"/>
            </a:pPr>
            <a:r>
              <a:rPr lang="de-DE" dirty="0"/>
              <a:t>Teilen - das Material in jedwedem Format oder Medium vervielfältigen und weiterverbreiten </a:t>
            </a:r>
          </a:p>
          <a:p>
            <a:pPr marL="342900" indent="-342900" algn="just">
              <a:buFont typeface="Arial" panose="020B0604020202020204" pitchFamily="34" charset="0"/>
              <a:buChar char="•"/>
            </a:pPr>
            <a:r>
              <a:rPr lang="de-DE" dirty="0"/>
              <a:t>Bearbeiten - das Material remixen, verändern und darauf aufbauen </a:t>
            </a:r>
          </a:p>
          <a:p>
            <a:pPr algn="just"/>
            <a:endParaRPr lang="de-DE" dirty="0"/>
          </a:p>
        </p:txBody>
      </p:sp>
    </p:spTree>
    <p:extLst>
      <p:ext uri="{BB962C8B-B14F-4D97-AF65-F5344CB8AC3E}">
        <p14:creationId xmlns:p14="http://schemas.microsoft.com/office/powerpoint/2010/main" val="3938267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D8C53E27-6BD5-424B-9158-34A003A57F94}"/>
              </a:ext>
            </a:extLst>
          </p:cNvPr>
          <p:cNvSpPr>
            <a:spLocks noGrp="1"/>
          </p:cNvSpPr>
          <p:nvPr>
            <p:ph type="body" sz="quarter" idx="13"/>
          </p:nvPr>
        </p:nvSpPr>
        <p:spPr/>
        <p:txBody>
          <a:bodyPr/>
          <a:lstStyle/>
          <a:p>
            <a:r>
              <a:rPr lang="de-DE" dirty="0"/>
              <a:t>Agenda</a:t>
            </a:r>
          </a:p>
        </p:txBody>
      </p:sp>
      <p:graphicFrame>
        <p:nvGraphicFramePr>
          <p:cNvPr id="8" name="Tabelle 7">
            <a:extLst>
              <a:ext uri="{FF2B5EF4-FFF2-40B4-BE49-F238E27FC236}">
                <a16:creationId xmlns:a16="http://schemas.microsoft.com/office/drawing/2014/main" id="{2EB0363D-52F3-43AA-88F6-C96B7315DF71}"/>
              </a:ext>
            </a:extLst>
          </p:cNvPr>
          <p:cNvGraphicFramePr>
            <a:graphicFrameLocks noGrp="1"/>
          </p:cNvGraphicFramePr>
          <p:nvPr>
            <p:extLst>
              <p:ext uri="{D42A27DB-BD31-4B8C-83A1-F6EECF244321}">
                <p14:modId xmlns:p14="http://schemas.microsoft.com/office/powerpoint/2010/main" val="2099285342"/>
              </p:ext>
            </p:extLst>
          </p:nvPr>
        </p:nvGraphicFramePr>
        <p:xfrm>
          <a:off x="2997200" y="2324100"/>
          <a:ext cx="4023629" cy="4229670"/>
        </p:xfrm>
        <a:graphic>
          <a:graphicData uri="http://schemas.openxmlformats.org/drawingml/2006/table">
            <a:tbl>
              <a:tblPr firstRow="1" firstCol="1" bandRow="1">
                <a:tableStyleId>{5C22544A-7EE6-4342-B048-85BDC9FD1C3A}</a:tableStyleId>
              </a:tblPr>
              <a:tblGrid>
                <a:gridCol w="820023">
                  <a:extLst>
                    <a:ext uri="{9D8B030D-6E8A-4147-A177-3AD203B41FA5}">
                      <a16:colId xmlns:a16="http://schemas.microsoft.com/office/drawing/2014/main" val="3899659155"/>
                    </a:ext>
                  </a:extLst>
                </a:gridCol>
                <a:gridCol w="3203606">
                  <a:extLst>
                    <a:ext uri="{9D8B030D-6E8A-4147-A177-3AD203B41FA5}">
                      <a16:colId xmlns:a16="http://schemas.microsoft.com/office/drawing/2014/main" val="2120480834"/>
                    </a:ext>
                  </a:extLst>
                </a:gridCol>
              </a:tblGrid>
              <a:tr h="273148">
                <a:tc>
                  <a:txBody>
                    <a:bodyPr/>
                    <a:lstStyle/>
                    <a:p>
                      <a:pPr fontAlgn="base">
                        <a:spcAft>
                          <a:spcPts val="0"/>
                        </a:spcAft>
                      </a:pPr>
                      <a:r>
                        <a:rPr lang="de-DE" sz="1100" b="1" dirty="0">
                          <a:solidFill>
                            <a:schemeClr val="tx1"/>
                          </a:solidFill>
                          <a:effectLst/>
                        </a:rPr>
                        <a:t>Tag 1</a:t>
                      </a:r>
                      <a:endParaRPr lang="de-D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base">
                        <a:spcAft>
                          <a:spcPts val="0"/>
                        </a:spcAft>
                      </a:pPr>
                      <a:r>
                        <a:rPr lang="de-DE" sz="1100" b="1" dirty="0">
                          <a:solidFill>
                            <a:schemeClr val="tx1"/>
                          </a:solidFill>
                          <a:effectLst/>
                        </a:rPr>
                        <a:t> Onlineworkshop</a:t>
                      </a:r>
                      <a:endParaRPr lang="de-D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4477638"/>
                  </a:ext>
                </a:extLst>
              </a:tr>
              <a:tr h="546297">
                <a:tc>
                  <a:txBody>
                    <a:bodyPr/>
                    <a:lstStyle/>
                    <a:p>
                      <a:pPr fontAlgn="base">
                        <a:spcAft>
                          <a:spcPts val="0"/>
                        </a:spcAft>
                      </a:pPr>
                      <a:r>
                        <a:rPr lang="de-DE" sz="1100" b="0" dirty="0">
                          <a:solidFill>
                            <a:schemeClr val="tx1"/>
                          </a:solidFill>
                          <a:effectLst/>
                        </a:rPr>
                        <a:t>16:00-16:30</a:t>
                      </a: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base">
                        <a:spcAft>
                          <a:spcPts val="0"/>
                        </a:spcAft>
                      </a:pPr>
                      <a:r>
                        <a:rPr lang="de-DE" sz="1100" dirty="0">
                          <a:effectLst/>
                          <a:latin typeface="Arial" panose="020B0604020202020204" pitchFamily="34" charset="0"/>
                          <a:cs typeface="Arial" panose="020B0604020202020204" pitchFamily="34" charset="0"/>
                        </a:rPr>
                        <a:t>Begrüßung und Vorstellung</a:t>
                      </a:r>
                    </a:p>
                    <a:p>
                      <a:pPr fontAlgn="base">
                        <a:spcAft>
                          <a:spcPts val="0"/>
                        </a:spcAft>
                      </a:pPr>
                      <a:r>
                        <a:rPr lang="de-DE" sz="1100" dirty="0">
                          <a:effectLst/>
                          <a:latin typeface="Arial" panose="020B0604020202020204" pitchFamily="34" charset="0"/>
                          <a:cs typeface="Arial" panose="020B0604020202020204" pitchFamily="34" charset="0"/>
                        </a:rPr>
                        <a:t> </a:t>
                      </a:r>
                      <a:endParaRPr lang="de-DE"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6724768"/>
                  </a:ext>
                </a:extLst>
              </a:tr>
              <a:tr h="1309731">
                <a:tc>
                  <a:txBody>
                    <a:bodyPr/>
                    <a:lstStyle/>
                    <a:p>
                      <a:pPr fontAlgn="base">
                        <a:spcAft>
                          <a:spcPts val="0"/>
                        </a:spcAft>
                      </a:pPr>
                      <a:r>
                        <a:rPr lang="de-DE" sz="1100" b="0" dirty="0">
                          <a:solidFill>
                            <a:schemeClr val="tx1"/>
                          </a:solidFill>
                          <a:effectLst/>
                        </a:rPr>
                        <a:t>16:30-17:30</a:t>
                      </a:r>
                    </a:p>
                    <a:p>
                      <a:pPr fontAlgn="base">
                        <a:spcAft>
                          <a:spcPts val="0"/>
                        </a:spcAft>
                      </a:pP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fontAlgn="base">
                        <a:spcAft>
                          <a:spcPts val="0"/>
                        </a:spcAft>
                      </a:pPr>
                      <a:r>
                        <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17:30-</a:t>
                      </a:r>
                    </a:p>
                    <a:p>
                      <a:pPr fontAlgn="base">
                        <a:spcAft>
                          <a:spcPts val="0"/>
                        </a:spcAft>
                      </a:pPr>
                      <a:r>
                        <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18:00</a:t>
                      </a:r>
                    </a:p>
                    <a:p>
                      <a:pPr fontAlgn="base">
                        <a:spcAft>
                          <a:spcPts val="0"/>
                        </a:spcAft>
                      </a:pP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fontAlgn="base">
                        <a:spcAft>
                          <a:spcPts val="0"/>
                        </a:spcAft>
                      </a:pPr>
                      <a:r>
                        <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18:00-</a:t>
                      </a:r>
                    </a:p>
                    <a:p>
                      <a:pPr fontAlgn="base">
                        <a:spcAft>
                          <a:spcPts val="0"/>
                        </a:spcAft>
                      </a:pPr>
                      <a:r>
                        <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19:00</a:t>
                      </a: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base">
                        <a:spcAft>
                          <a:spcPts val="0"/>
                        </a:spcAft>
                      </a:pPr>
                      <a:r>
                        <a:rPr lang="de-DE" sz="1100" dirty="0">
                          <a:effectLst/>
                          <a:latin typeface="Arial" panose="020B0604020202020204" pitchFamily="34" charset="0"/>
                          <a:cs typeface="Arial" panose="020B0604020202020204" pitchFamily="34" charset="0"/>
                        </a:rPr>
                        <a:t>Hitze und Gesundheit  Teil 1</a:t>
                      </a:r>
                    </a:p>
                    <a:p>
                      <a:pPr fontAlgn="base">
                        <a:spcAft>
                          <a:spcPts val="0"/>
                        </a:spcAft>
                      </a:pPr>
                      <a:endParaRPr lang="de-DE" sz="1100" dirty="0">
                        <a:effectLst/>
                        <a:latin typeface="Arial" panose="020B0604020202020204" pitchFamily="34" charset="0"/>
                        <a:cs typeface="Arial" panose="020B0604020202020204" pitchFamily="34" charset="0"/>
                      </a:endParaRPr>
                    </a:p>
                    <a:p>
                      <a:pPr fontAlgn="base">
                        <a:spcAft>
                          <a:spcPts val="0"/>
                        </a:spcAft>
                      </a:pPr>
                      <a:endParaRPr lang="de-DE" sz="1100" dirty="0">
                        <a:effectLst/>
                        <a:latin typeface="Arial" panose="020B0604020202020204" pitchFamily="34" charset="0"/>
                        <a:cs typeface="Arial" panose="020B0604020202020204" pitchFamily="34" charset="0"/>
                      </a:endParaRPr>
                    </a:p>
                    <a:p>
                      <a:pPr fontAlgn="base">
                        <a:spcAft>
                          <a:spcPts val="0"/>
                        </a:spcAft>
                      </a:pPr>
                      <a:r>
                        <a:rPr lang="de-DE" sz="1100" dirty="0">
                          <a:effectLst/>
                          <a:latin typeface="Arial" panose="020B0604020202020204" pitchFamily="34" charset="0"/>
                          <a:cs typeface="Arial" panose="020B0604020202020204" pitchFamily="34" charset="0"/>
                        </a:rPr>
                        <a:t>Pause </a:t>
                      </a:r>
                    </a:p>
                    <a:p>
                      <a:pPr fontAlgn="base">
                        <a:spcAft>
                          <a:spcPts val="0"/>
                        </a:spcAft>
                      </a:pPr>
                      <a:endParaRPr lang="de-DE" sz="1100" dirty="0">
                        <a:effectLst/>
                        <a:latin typeface="Arial" panose="020B0604020202020204" pitchFamily="34" charset="0"/>
                        <a:ea typeface="Times New Roman" panose="02020603050405020304" pitchFamily="18" charset="0"/>
                        <a:cs typeface="Arial" panose="020B0604020202020204" pitchFamily="34" charset="0"/>
                      </a:endParaRPr>
                    </a:p>
                    <a:p>
                      <a:pPr fontAlgn="base">
                        <a:spcAft>
                          <a:spcPts val="0"/>
                        </a:spcAft>
                      </a:pPr>
                      <a:r>
                        <a:rPr lang="de-DE" sz="1100" dirty="0">
                          <a:effectLst/>
                          <a:latin typeface="Arial" panose="020B0604020202020204" pitchFamily="34" charset="0"/>
                          <a:ea typeface="Times New Roman" panose="02020603050405020304" pitchFamily="18" charset="0"/>
                          <a:cs typeface="Arial" panose="020B0604020202020204" pitchFamily="34" charset="0"/>
                        </a:rPr>
                        <a:t>Hitze und Gesundheit Teil 2</a:t>
                      </a:r>
                    </a:p>
                    <a:p>
                      <a:pPr fontAlgn="base">
                        <a:spcAft>
                          <a:spcPts val="0"/>
                        </a:spcAft>
                      </a:pPr>
                      <a:r>
                        <a:rPr lang="de-DE" sz="1100" dirty="0">
                          <a:effectLst/>
                          <a:latin typeface="Arial" panose="020B0604020202020204" pitchFamily="34" charset="0"/>
                          <a:ea typeface="Times New Roman" panose="02020603050405020304" pitchFamily="18" charset="0"/>
                          <a:cs typeface="Arial" panose="020B0604020202020204" pitchFamily="34" charset="0"/>
                        </a:rPr>
                        <a:t>Rückblick auf Tag 1</a:t>
                      </a: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809917"/>
                  </a:ext>
                </a:extLst>
              </a:tr>
              <a:tr h="412153">
                <a:tc>
                  <a:txBody>
                    <a:bodyPr/>
                    <a:lstStyle/>
                    <a:p>
                      <a:pPr fontAlgn="base">
                        <a:spcAft>
                          <a:spcPts val="0"/>
                        </a:spcAft>
                      </a:pPr>
                      <a:r>
                        <a:rPr lang="de-DE" sz="1100" b="1" dirty="0">
                          <a:solidFill>
                            <a:schemeClr val="tx1"/>
                          </a:solidFill>
                          <a:effectLst/>
                        </a:rPr>
                        <a:t> TAG 2</a:t>
                      </a:r>
                      <a:endParaRPr lang="de-D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base">
                        <a:spcAft>
                          <a:spcPts val="0"/>
                        </a:spcAft>
                      </a:pPr>
                      <a:endParaRPr lang="de-DE" sz="1100" dirty="0">
                        <a:effectLst/>
                        <a:latin typeface="Arial" panose="020B0604020202020204" pitchFamily="34" charset="0"/>
                        <a:cs typeface="Arial" panose="020B0604020202020204" pitchFamily="34" charset="0"/>
                      </a:endParaRPr>
                    </a:p>
                    <a:p>
                      <a:pPr fontAlgn="base">
                        <a:spcAft>
                          <a:spcPts val="0"/>
                        </a:spcAft>
                      </a:pPr>
                      <a:r>
                        <a:rPr lang="de-DE" sz="1100" dirty="0">
                          <a:effectLst/>
                          <a:latin typeface="Arial" panose="020B0604020202020204" pitchFamily="34" charset="0"/>
                          <a:cs typeface="Arial" panose="020B0604020202020204" pitchFamily="34" charset="0"/>
                        </a:rPr>
                        <a:t> </a:t>
                      </a:r>
                      <a:endParaRPr lang="de-DE"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3613421"/>
                  </a:ext>
                </a:extLst>
              </a:tr>
              <a:tr h="607735">
                <a:tc>
                  <a:txBody>
                    <a:bodyPr/>
                    <a:lstStyle/>
                    <a:p>
                      <a:pPr fontAlgn="base">
                        <a:spcAft>
                          <a:spcPts val="0"/>
                        </a:spcAft>
                      </a:pPr>
                      <a:r>
                        <a:rPr lang="de-DE" sz="1100" b="0" dirty="0">
                          <a:solidFill>
                            <a:schemeClr val="tx1"/>
                          </a:solidFill>
                          <a:effectLst/>
                        </a:rPr>
                        <a:t>16:00-17:30</a:t>
                      </a: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base">
                        <a:spcAft>
                          <a:spcPts val="0"/>
                        </a:spcAft>
                      </a:pPr>
                      <a:endParaRPr lang="de-DE" sz="1100" dirty="0">
                        <a:effectLst/>
                        <a:latin typeface="Arial" panose="020B0604020202020204" pitchFamily="34" charset="0"/>
                        <a:cs typeface="Arial" panose="020B0604020202020204" pitchFamily="34" charset="0"/>
                      </a:endParaRPr>
                    </a:p>
                    <a:p>
                      <a:pPr fontAlgn="base">
                        <a:spcAft>
                          <a:spcPts val="0"/>
                        </a:spcAft>
                      </a:pPr>
                      <a:r>
                        <a:rPr lang="de-DE" sz="1100" dirty="0" err="1">
                          <a:effectLst/>
                          <a:latin typeface="Arial" panose="020B0604020202020204" pitchFamily="34" charset="0"/>
                          <a:cs typeface="Arial" panose="020B0604020202020204" pitchFamily="34" charset="0"/>
                        </a:rPr>
                        <a:t>Hitzeresilienzmaßnahmen</a:t>
                      </a:r>
                      <a:r>
                        <a:rPr lang="de-DE" sz="1100" dirty="0">
                          <a:effectLst/>
                          <a:latin typeface="Arial" panose="020B0604020202020204" pitchFamily="34" charset="0"/>
                          <a:cs typeface="Arial" panose="020B0604020202020204" pitchFamily="34" charset="0"/>
                        </a:rPr>
                        <a:t> Teil 1</a:t>
                      </a: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88034537"/>
                  </a:ext>
                </a:extLst>
              </a:tr>
              <a:tr h="491149">
                <a:tc>
                  <a:txBody>
                    <a:bodyPr/>
                    <a:lstStyle/>
                    <a:p>
                      <a:pPr algn="l" fontAlgn="base">
                        <a:spcAft>
                          <a:spcPts val="0"/>
                        </a:spcAft>
                      </a:pPr>
                      <a:r>
                        <a:rPr lang="de-DE" sz="1100" b="0" dirty="0">
                          <a:solidFill>
                            <a:schemeClr val="tx1"/>
                          </a:solidFill>
                          <a:effectLst/>
                        </a:rPr>
                        <a:t>17:30-</a:t>
                      </a:r>
                    </a:p>
                    <a:p>
                      <a:pPr algn="l" fontAlgn="base">
                        <a:spcAft>
                          <a:spcPts val="0"/>
                        </a:spcAft>
                      </a:pPr>
                      <a:r>
                        <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18:00</a:t>
                      </a: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57200" algn="l" fontAlgn="base">
                        <a:spcAft>
                          <a:spcPts val="0"/>
                        </a:spcAft>
                      </a:pPr>
                      <a:endParaRPr lang="de-DE" sz="1100" dirty="0">
                        <a:effectLst/>
                        <a:latin typeface="Arial" panose="020B0604020202020204" pitchFamily="34" charset="0"/>
                        <a:cs typeface="Arial" panose="020B0604020202020204" pitchFamily="34" charset="0"/>
                      </a:endParaRPr>
                    </a:p>
                    <a:p>
                      <a:pPr marL="457200" algn="l" fontAlgn="base">
                        <a:spcAft>
                          <a:spcPts val="0"/>
                        </a:spcAft>
                      </a:pPr>
                      <a:r>
                        <a:rPr lang="de-DE" sz="1100" dirty="0">
                          <a:effectLst/>
                          <a:latin typeface="Arial" panose="020B0604020202020204" pitchFamily="34" charset="0"/>
                          <a:cs typeface="Arial" panose="020B0604020202020204" pitchFamily="34" charset="0"/>
                        </a:rPr>
                        <a:t>Pause</a:t>
                      </a:r>
                    </a:p>
                    <a:p>
                      <a:pPr marL="457200" algn="l" fontAlgn="base">
                        <a:spcAft>
                          <a:spcPts val="0"/>
                        </a:spcAft>
                      </a:pPr>
                      <a:endParaRPr lang="de-DE" sz="1100" dirty="0">
                        <a:effectLst/>
                        <a:latin typeface="Arial" panose="020B06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4088554"/>
                  </a:ext>
                </a:extLst>
              </a:tr>
              <a:tr h="546297">
                <a:tc>
                  <a:txBody>
                    <a:bodyPr/>
                    <a:lstStyle/>
                    <a:p>
                      <a:pPr fontAlgn="base">
                        <a:spcAft>
                          <a:spcPts val="0"/>
                        </a:spcAft>
                      </a:pPr>
                      <a:r>
                        <a:rPr lang="de-DE" sz="1100" b="0" dirty="0">
                          <a:solidFill>
                            <a:schemeClr val="tx1"/>
                          </a:solidFill>
                          <a:effectLst/>
                        </a:rPr>
                        <a:t>18:00-</a:t>
                      </a:r>
                    </a:p>
                    <a:p>
                      <a:pPr fontAlgn="base">
                        <a:spcAft>
                          <a:spcPts val="0"/>
                        </a:spcAft>
                      </a:pPr>
                      <a:r>
                        <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19:00</a:t>
                      </a: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base">
                        <a:spcAft>
                          <a:spcPts val="0"/>
                        </a:spcAft>
                      </a:pPr>
                      <a:r>
                        <a:rPr lang="de-DE" sz="1100" dirty="0" err="1">
                          <a:effectLst/>
                          <a:latin typeface="Arial" panose="020B0604020202020204" pitchFamily="34" charset="0"/>
                          <a:cs typeface="Arial" panose="020B0604020202020204" pitchFamily="34" charset="0"/>
                        </a:rPr>
                        <a:t>Hitzeresilienzmaßnahmen</a:t>
                      </a:r>
                      <a:r>
                        <a:rPr lang="de-DE" sz="1100" dirty="0">
                          <a:effectLst/>
                          <a:latin typeface="Arial" panose="020B0604020202020204" pitchFamily="34" charset="0"/>
                          <a:cs typeface="Arial" panose="020B0604020202020204" pitchFamily="34" charset="0"/>
                        </a:rPr>
                        <a:t> Teil 2</a:t>
                      </a:r>
                    </a:p>
                    <a:p>
                      <a:pPr fontAlgn="base">
                        <a:spcAft>
                          <a:spcPts val="0"/>
                        </a:spcAft>
                      </a:pPr>
                      <a:r>
                        <a:rPr lang="de-DE" sz="1100" dirty="0">
                          <a:effectLst/>
                          <a:latin typeface="Arial" panose="020B0604020202020204" pitchFamily="34" charset="0"/>
                          <a:cs typeface="Arial" panose="020B0604020202020204" pitchFamily="34" charset="0"/>
                        </a:rPr>
                        <a:t>Rückblick auf Tag 2</a:t>
                      </a:r>
                    </a:p>
                    <a:p>
                      <a:pPr fontAlgn="base">
                        <a:spcAft>
                          <a:spcPts val="0"/>
                        </a:spcAft>
                      </a:pPr>
                      <a:r>
                        <a:rPr lang="de-DE" sz="1100" dirty="0">
                          <a:effectLst/>
                          <a:latin typeface="Arial" panose="020B0604020202020204" pitchFamily="34" charset="0"/>
                          <a:cs typeface="Arial" panose="020B0604020202020204" pitchFamily="34" charset="0"/>
                        </a:rPr>
                        <a:t> </a:t>
                      </a:r>
                      <a:endParaRPr lang="de-DE"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10425"/>
                  </a:ext>
                </a:extLst>
              </a:tr>
            </a:tbl>
          </a:graphicData>
        </a:graphic>
      </p:graphicFrame>
      <p:graphicFrame>
        <p:nvGraphicFramePr>
          <p:cNvPr id="10" name="Tabelle 9">
            <a:extLst>
              <a:ext uri="{FF2B5EF4-FFF2-40B4-BE49-F238E27FC236}">
                <a16:creationId xmlns:a16="http://schemas.microsoft.com/office/drawing/2014/main" id="{80F56712-7B77-4149-9AFD-4E326428AC4C}"/>
              </a:ext>
            </a:extLst>
          </p:cNvPr>
          <p:cNvGraphicFramePr>
            <a:graphicFrameLocks noGrp="1"/>
          </p:cNvGraphicFramePr>
          <p:nvPr>
            <p:extLst>
              <p:ext uri="{D42A27DB-BD31-4B8C-83A1-F6EECF244321}">
                <p14:modId xmlns:p14="http://schemas.microsoft.com/office/powerpoint/2010/main" val="2470743477"/>
              </p:ext>
            </p:extLst>
          </p:nvPr>
        </p:nvGraphicFramePr>
        <p:xfrm>
          <a:off x="7110770" y="2163531"/>
          <a:ext cx="3957581" cy="4079940"/>
        </p:xfrm>
        <a:graphic>
          <a:graphicData uri="http://schemas.openxmlformats.org/drawingml/2006/table">
            <a:tbl>
              <a:tblPr firstRow="1" firstCol="1" bandRow="1">
                <a:tableStyleId>{5C22544A-7EE6-4342-B048-85BDC9FD1C3A}</a:tableStyleId>
              </a:tblPr>
              <a:tblGrid>
                <a:gridCol w="763254">
                  <a:extLst>
                    <a:ext uri="{9D8B030D-6E8A-4147-A177-3AD203B41FA5}">
                      <a16:colId xmlns:a16="http://schemas.microsoft.com/office/drawing/2014/main" val="2378632836"/>
                    </a:ext>
                  </a:extLst>
                </a:gridCol>
                <a:gridCol w="3194327">
                  <a:extLst>
                    <a:ext uri="{9D8B030D-6E8A-4147-A177-3AD203B41FA5}">
                      <a16:colId xmlns:a16="http://schemas.microsoft.com/office/drawing/2014/main" val="3801216998"/>
                    </a:ext>
                  </a:extLst>
                </a:gridCol>
              </a:tblGrid>
              <a:tr h="342767">
                <a:tc>
                  <a:txBody>
                    <a:bodyPr/>
                    <a:lstStyle/>
                    <a:p>
                      <a:pPr fontAlgn="base">
                        <a:spcAft>
                          <a:spcPts val="0"/>
                        </a:spcAft>
                      </a:pPr>
                      <a:r>
                        <a:rPr lang="de-DE" sz="1100" b="1" dirty="0">
                          <a:solidFill>
                            <a:schemeClr val="tx1"/>
                          </a:solidFill>
                          <a:effectLst/>
                        </a:rPr>
                        <a:t>Tag 3</a:t>
                      </a:r>
                      <a:endParaRPr lang="de-D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fontAlgn="base">
                        <a:spcAft>
                          <a:spcPts val="0"/>
                        </a:spcAft>
                      </a:pPr>
                      <a:r>
                        <a:rPr lang="de-DE" sz="1100" b="1" dirty="0">
                          <a:solidFill>
                            <a:schemeClr val="tx1"/>
                          </a:solidFill>
                          <a:effectLst/>
                        </a:rPr>
                        <a:t> Präsenzworkshop Bonn</a:t>
                      </a:r>
                      <a:endParaRPr lang="de-D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5879598"/>
                  </a:ext>
                </a:extLst>
              </a:tr>
              <a:tr h="536512">
                <a:tc>
                  <a:txBody>
                    <a:bodyPr/>
                    <a:lstStyle/>
                    <a:p>
                      <a:pPr fontAlgn="base">
                        <a:spcAft>
                          <a:spcPts val="0"/>
                        </a:spcAft>
                      </a:pPr>
                      <a:r>
                        <a:rPr lang="de-DE" sz="1100" b="0" dirty="0">
                          <a:solidFill>
                            <a:schemeClr val="tx1"/>
                          </a:solidFill>
                          <a:effectLst/>
                        </a:rPr>
                        <a:t>10:00-11:00</a:t>
                      </a: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fontAlgn="base">
                        <a:spcAft>
                          <a:spcPts val="0"/>
                        </a:spcAft>
                      </a:pPr>
                      <a:r>
                        <a:rPr lang="de-DE" sz="1100" dirty="0">
                          <a:effectLst/>
                        </a:rPr>
                        <a:t>Block 4: Risikokommunikation</a:t>
                      </a:r>
                    </a:p>
                    <a:p>
                      <a:pPr fontAlgn="base">
                        <a:spcAft>
                          <a:spcPts val="0"/>
                        </a:spcAft>
                      </a:pPr>
                      <a:r>
                        <a:rPr lang="de-DE" sz="1100" dirty="0">
                          <a:effectLst/>
                        </a:rPr>
                        <a:t> </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6762364"/>
                  </a:ext>
                </a:extLst>
              </a:tr>
              <a:tr h="536512">
                <a:tc>
                  <a:txBody>
                    <a:bodyPr/>
                    <a:lstStyle/>
                    <a:p>
                      <a:pPr fontAlgn="base">
                        <a:spcAft>
                          <a:spcPts val="0"/>
                        </a:spcAft>
                      </a:pPr>
                      <a:r>
                        <a:rPr lang="de-DE" sz="1100" b="0">
                          <a:solidFill>
                            <a:schemeClr val="tx1"/>
                          </a:solidFill>
                          <a:effectLst/>
                        </a:rPr>
                        <a:t>11:00-12:00</a:t>
                      </a:r>
                      <a:endParaRPr lang="de-DE" sz="11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fontAlgn="base">
                        <a:spcAft>
                          <a:spcPts val="0"/>
                        </a:spcAft>
                      </a:pPr>
                      <a:r>
                        <a:rPr lang="de-DE" sz="1100" dirty="0">
                          <a:effectLst/>
                        </a:rPr>
                        <a:t>Block 5: Vernetzung und </a:t>
                      </a:r>
                      <a:r>
                        <a:rPr lang="de-DE" sz="1100" dirty="0" err="1">
                          <a:effectLst/>
                        </a:rPr>
                        <a:t>Akteursstrukturen</a:t>
                      </a:r>
                      <a:endParaRPr lang="de-DE" sz="1100" dirty="0">
                        <a:effectLst/>
                      </a:endParaRPr>
                    </a:p>
                    <a:p>
                      <a:pPr fontAlgn="base">
                        <a:spcAft>
                          <a:spcPts val="0"/>
                        </a:spcAft>
                      </a:pPr>
                      <a:r>
                        <a:rPr lang="de-DE" sz="1100" dirty="0">
                          <a:effectLst/>
                        </a:rPr>
                        <a:t> </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3849121178"/>
                  </a:ext>
                </a:extLst>
              </a:tr>
              <a:tr h="536512">
                <a:tc>
                  <a:txBody>
                    <a:bodyPr/>
                    <a:lstStyle/>
                    <a:p>
                      <a:pPr fontAlgn="base">
                        <a:spcAft>
                          <a:spcPts val="0"/>
                        </a:spcAft>
                      </a:pPr>
                      <a:r>
                        <a:rPr lang="de-DE" sz="1100" b="0">
                          <a:solidFill>
                            <a:schemeClr val="tx1"/>
                          </a:solidFill>
                          <a:effectLst/>
                        </a:rPr>
                        <a:t> </a:t>
                      </a:r>
                      <a:endParaRPr lang="de-DE" sz="11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fontAlgn="base">
                        <a:spcAft>
                          <a:spcPts val="0"/>
                        </a:spcAft>
                      </a:pPr>
                      <a:r>
                        <a:rPr lang="de-DE" sz="1100">
                          <a:effectLst/>
                        </a:rPr>
                        <a:t>PAUSE</a:t>
                      </a:r>
                    </a:p>
                    <a:p>
                      <a:pPr fontAlgn="base">
                        <a:spcAft>
                          <a:spcPts val="0"/>
                        </a:spcAft>
                      </a:pPr>
                      <a:r>
                        <a:rPr lang="de-DE" sz="1100">
                          <a:effectLst/>
                        </a:rPr>
                        <a:t> </a:t>
                      </a:r>
                      <a:endParaRPr lang="de-DE"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755860203"/>
                  </a:ext>
                </a:extLst>
              </a:tr>
              <a:tr h="536512">
                <a:tc>
                  <a:txBody>
                    <a:bodyPr/>
                    <a:lstStyle/>
                    <a:p>
                      <a:pPr fontAlgn="base">
                        <a:spcAft>
                          <a:spcPts val="0"/>
                        </a:spcAft>
                      </a:pPr>
                      <a:r>
                        <a:rPr lang="de-DE" sz="1100" b="0" dirty="0">
                          <a:solidFill>
                            <a:schemeClr val="tx1"/>
                          </a:solidFill>
                          <a:effectLst/>
                        </a:rPr>
                        <a:t>13:00-14:00</a:t>
                      </a:r>
                    </a:p>
                    <a:p>
                      <a:pPr fontAlgn="base">
                        <a:spcAft>
                          <a:spcPts val="0"/>
                        </a:spcAft>
                      </a:pP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fontAlgn="base">
                        <a:spcAft>
                          <a:spcPts val="0"/>
                        </a:spcAft>
                      </a:pPr>
                      <a:r>
                        <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14:00-</a:t>
                      </a:r>
                    </a:p>
                    <a:p>
                      <a:pPr fontAlgn="base">
                        <a:spcAft>
                          <a:spcPts val="0"/>
                        </a:spcAft>
                      </a:pPr>
                      <a:r>
                        <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14:15 Pause</a:t>
                      </a: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fontAlgn="base">
                        <a:spcAft>
                          <a:spcPts val="0"/>
                        </a:spcAft>
                      </a:pPr>
                      <a:r>
                        <a:rPr lang="de-DE" sz="1100" dirty="0">
                          <a:effectLst/>
                        </a:rPr>
                        <a:t>Block 6: Praktische Fallarbeit</a:t>
                      </a:r>
                    </a:p>
                    <a:p>
                      <a:pPr fontAlgn="base">
                        <a:spcAft>
                          <a:spcPts val="0"/>
                        </a:spcAft>
                      </a:pPr>
                      <a:r>
                        <a:rPr lang="de-DE" sz="1100" dirty="0">
                          <a:effectLst/>
                        </a:rPr>
                        <a:t> </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599879424"/>
                  </a:ext>
                </a:extLst>
              </a:tr>
              <a:tr h="536512">
                <a:tc>
                  <a:txBody>
                    <a:bodyPr/>
                    <a:lstStyle/>
                    <a:p>
                      <a:pPr fontAlgn="base">
                        <a:spcAft>
                          <a:spcPts val="0"/>
                        </a:spcAft>
                      </a:pPr>
                      <a:r>
                        <a:rPr lang="de-DE" sz="1100" b="0" dirty="0">
                          <a:solidFill>
                            <a:schemeClr val="tx1"/>
                          </a:solidFill>
                          <a:effectLst/>
                        </a:rPr>
                        <a:t>14:14-16:00</a:t>
                      </a: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fontAlgn="base">
                        <a:spcAft>
                          <a:spcPts val="0"/>
                        </a:spcAft>
                      </a:pPr>
                      <a:r>
                        <a:rPr lang="de-DE" sz="1100" dirty="0">
                          <a:effectLst/>
                        </a:rPr>
                        <a:t>Block 7: Vorstellung der Ergebnisse</a:t>
                      </a:r>
                    </a:p>
                    <a:p>
                      <a:pPr marL="457200" fontAlgn="base">
                        <a:spcAft>
                          <a:spcPts val="0"/>
                        </a:spcAft>
                      </a:pPr>
                      <a:r>
                        <a:rPr lang="de-DE" sz="1100" dirty="0">
                          <a:effectLst/>
                        </a:rPr>
                        <a:t> </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4048020408"/>
                  </a:ext>
                </a:extLst>
              </a:tr>
              <a:tr h="585285">
                <a:tc>
                  <a:txBody>
                    <a:bodyPr/>
                    <a:lstStyle/>
                    <a:p>
                      <a:pPr fontAlgn="base">
                        <a:spcAft>
                          <a:spcPts val="0"/>
                        </a:spcAft>
                      </a:pPr>
                      <a:r>
                        <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16:00-</a:t>
                      </a:r>
                    </a:p>
                    <a:p>
                      <a:pPr fontAlgn="base">
                        <a:spcAft>
                          <a:spcPts val="0"/>
                        </a:spcAft>
                      </a:pPr>
                      <a:r>
                        <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17:00</a:t>
                      </a: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fontAlgn="base">
                        <a:spcAft>
                          <a:spcPts val="0"/>
                        </a:spcAft>
                      </a:pPr>
                      <a:r>
                        <a:rPr lang="de-DE" sz="1100" dirty="0">
                          <a:effectLst/>
                        </a:rPr>
                        <a:t>Feedback und Abschluss</a:t>
                      </a:r>
                      <a:endParaRPr lang="de-DE"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926177423"/>
                  </a:ext>
                </a:extLst>
              </a:tr>
            </a:tbl>
          </a:graphicData>
        </a:graphic>
      </p:graphicFrame>
      <p:pic>
        <p:nvPicPr>
          <p:cNvPr id="12" name="Grafik 11">
            <a:extLst>
              <a:ext uri="{FF2B5EF4-FFF2-40B4-BE49-F238E27FC236}">
                <a16:creationId xmlns:a16="http://schemas.microsoft.com/office/drawing/2014/main" id="{1F4A96D2-3EF0-4F0E-833D-47641363C016}"/>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0" y="2267778"/>
            <a:ext cx="2689303" cy="3834716"/>
          </a:xfrm>
          <a:prstGeom prst="rect">
            <a:avLst/>
          </a:prstGeom>
        </p:spPr>
      </p:pic>
    </p:spTree>
    <p:extLst>
      <p:ext uri="{BB962C8B-B14F-4D97-AF65-F5344CB8AC3E}">
        <p14:creationId xmlns:p14="http://schemas.microsoft.com/office/powerpoint/2010/main" val="260574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EB00DD2-A917-4518-835E-7A06EC80C656}"/>
              </a:ext>
            </a:extLst>
          </p:cNvPr>
          <p:cNvSpPr>
            <a:spLocks noGrp="1"/>
          </p:cNvSpPr>
          <p:nvPr>
            <p:ph sz="half" idx="2"/>
          </p:nvPr>
        </p:nvSpPr>
        <p:spPr>
          <a:xfrm>
            <a:off x="632827" y="2055895"/>
            <a:ext cx="5463173" cy="3895725"/>
          </a:xfrm>
        </p:spPr>
        <p:txBody>
          <a:bodyPr>
            <a:normAutofit/>
          </a:bodyPr>
          <a:lstStyle/>
          <a:p>
            <a:pPr marL="342900" indent="-342900">
              <a:buFont typeface="Arial" panose="020B0604020202020204" pitchFamily="34" charset="0"/>
              <a:buChar char="•"/>
            </a:pPr>
            <a:r>
              <a:rPr lang="de-DE" sz="1800" dirty="0"/>
              <a:t>Wer bin ich? Warum bin ich heute hier?</a:t>
            </a:r>
          </a:p>
          <a:p>
            <a:pPr marL="342900" indent="-342900">
              <a:buFont typeface="Arial" panose="020B0604020202020204" pitchFamily="34" charset="0"/>
              <a:buChar char="•"/>
            </a:pPr>
            <a:r>
              <a:rPr lang="de-DE" sz="1800" dirty="0"/>
              <a:t>Wie beeinflusst das Thema Hitze meinen Alltag? Welche Erfahrungen habe ich mit Hitze?</a:t>
            </a:r>
          </a:p>
          <a:p>
            <a:pPr marL="342900" indent="-342900">
              <a:buFont typeface="Arial" panose="020B0604020202020204" pitchFamily="34" charset="0"/>
              <a:buChar char="•"/>
            </a:pPr>
            <a:r>
              <a:rPr lang="de-DE" sz="1800" dirty="0"/>
              <a:t>Welche Erwartungen habe ich an diesen Workshop Tage?</a:t>
            </a:r>
          </a:p>
        </p:txBody>
      </p:sp>
      <p:sp>
        <p:nvSpPr>
          <p:cNvPr id="4" name="Textplatzhalter 3">
            <a:extLst>
              <a:ext uri="{FF2B5EF4-FFF2-40B4-BE49-F238E27FC236}">
                <a16:creationId xmlns:a16="http://schemas.microsoft.com/office/drawing/2014/main" id="{6CDDADDE-58DB-442B-BD23-AB2315146AE7}"/>
              </a:ext>
            </a:extLst>
          </p:cNvPr>
          <p:cNvSpPr>
            <a:spLocks noGrp="1"/>
          </p:cNvSpPr>
          <p:nvPr>
            <p:ph type="body" sz="quarter" idx="13"/>
          </p:nvPr>
        </p:nvSpPr>
        <p:spPr>
          <a:xfrm>
            <a:off x="727491" y="653610"/>
            <a:ext cx="8381857" cy="960999"/>
          </a:xfrm>
        </p:spPr>
        <p:txBody>
          <a:bodyPr/>
          <a:lstStyle/>
          <a:p>
            <a:r>
              <a:rPr lang="de-DE" dirty="0"/>
              <a:t>Betroffenheit und Erfahrungen</a:t>
            </a:r>
          </a:p>
        </p:txBody>
      </p:sp>
      <p:pic>
        <p:nvPicPr>
          <p:cNvPr id="8" name="Inhaltsplatzhalter 9">
            <a:extLst>
              <a:ext uri="{FF2B5EF4-FFF2-40B4-BE49-F238E27FC236}">
                <a16:creationId xmlns:a16="http://schemas.microsoft.com/office/drawing/2014/main" id="{190147A4-58EA-4341-80DC-1C9D5B5ECB9E}"/>
              </a:ext>
            </a:extLst>
          </p:cNvPr>
          <p:cNvPicPr>
            <a:picLocks noChangeAspect="1"/>
          </p:cNvPicPr>
          <p:nvPr/>
        </p:nvPicPr>
        <p:blipFill rotWithShape="1">
          <a:blip r:embed="rId3"/>
          <a:srcRect t="5868" r="2426"/>
          <a:stretch/>
        </p:blipFill>
        <p:spPr>
          <a:xfrm>
            <a:off x="7253712" y="2581217"/>
            <a:ext cx="3902334" cy="2509774"/>
          </a:xfrm>
          <a:prstGeom prst="rect">
            <a:avLst/>
          </a:prstGeom>
        </p:spPr>
      </p:pic>
      <p:sp>
        <p:nvSpPr>
          <p:cNvPr id="9" name="Textplatzhalter 6">
            <a:extLst>
              <a:ext uri="{FF2B5EF4-FFF2-40B4-BE49-F238E27FC236}">
                <a16:creationId xmlns:a16="http://schemas.microsoft.com/office/drawing/2014/main" id="{295FB60A-0E10-48F0-A9F5-2057E4BA907D}"/>
              </a:ext>
            </a:extLst>
          </p:cNvPr>
          <p:cNvSpPr txBox="1">
            <a:spLocks/>
          </p:cNvSpPr>
          <p:nvPr/>
        </p:nvSpPr>
        <p:spPr>
          <a:xfrm>
            <a:off x="7965448" y="4938591"/>
            <a:ext cx="3081338" cy="3048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b="1" i="0" kern="1200">
                <a:solidFill>
                  <a:schemeClr val="accent2"/>
                </a:solidFill>
                <a:latin typeface="Open Sans Condensed Bold" pitchFamily="2" charset="0"/>
                <a:ea typeface="Open Sans Condensed Bold" pitchFamily="2" charset="0"/>
                <a:cs typeface="Open Sans Condensed 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5ABEC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i="0" kern="1200">
                <a:solidFill>
                  <a:schemeClr val="accent2"/>
                </a:solidFill>
                <a:latin typeface="Open Sans Condensed Bold" pitchFamily="2" charset="0"/>
                <a:ea typeface="Open Sans Condensed Bold" pitchFamily="2" charset="0"/>
                <a:cs typeface="Open Sans Condensed 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e-DE" sz="1000" dirty="0">
                <a:solidFill>
                  <a:srgbClr val="52619A"/>
                </a:solidFill>
                <a:latin typeface="Arial Narrow" panose="020B0606020202030204" pitchFamily="34" charset="0"/>
                <a:ea typeface="Open Sans Condensed Light" pitchFamily="2" charset="0"/>
                <a:cs typeface="Open Sans Condensed Light" pitchFamily="2" charset="0"/>
              </a:rPr>
              <a:t>Bildquelle: </a:t>
            </a:r>
            <a:r>
              <a:rPr lang="en-US" sz="1000" dirty="0" err="1">
                <a:solidFill>
                  <a:srgbClr val="52619A"/>
                </a:solidFill>
                <a:latin typeface="Arial Narrow" panose="020B0606020202030204" pitchFamily="34" charset="0"/>
                <a:ea typeface="Open Sans Condensed Light" pitchFamily="2" charset="0"/>
                <a:cs typeface="Open Sans Condensed Light" pitchFamily="2" charset="0"/>
              </a:rPr>
              <a:t>pch.vector</a:t>
            </a:r>
            <a:r>
              <a:rPr lang="en-US" sz="1000" dirty="0">
                <a:solidFill>
                  <a:srgbClr val="52619A"/>
                </a:solidFill>
                <a:latin typeface="Arial Narrow" panose="020B0606020202030204" pitchFamily="34" charset="0"/>
                <a:ea typeface="Open Sans Condensed Light" pitchFamily="2" charset="0"/>
                <a:cs typeface="Open Sans Condensed Light" pitchFamily="2" charset="0"/>
              </a:rPr>
              <a:t> / </a:t>
            </a:r>
            <a:r>
              <a:rPr lang="en-US" sz="1000" dirty="0" err="1">
                <a:solidFill>
                  <a:srgbClr val="52619A"/>
                </a:solidFill>
                <a:latin typeface="Arial Narrow" panose="020B0606020202030204" pitchFamily="34" charset="0"/>
                <a:ea typeface="Open Sans Condensed Light" pitchFamily="2" charset="0"/>
                <a:cs typeface="Open Sans Condensed Light" pitchFamily="2" charset="0"/>
              </a:rPr>
              <a:t>freepik</a:t>
            </a:r>
            <a:r>
              <a:rPr lang="en-US" sz="1000" dirty="0">
                <a:solidFill>
                  <a:srgbClr val="52619A"/>
                </a:solidFill>
                <a:latin typeface="Arial Narrow" panose="020B0606020202030204" pitchFamily="34" charset="0"/>
                <a:ea typeface="Open Sans Condensed Light" pitchFamily="2" charset="0"/>
                <a:cs typeface="Open Sans Condensed Light" pitchFamily="2" charset="0"/>
              </a:rPr>
              <a:t>; Alexey </a:t>
            </a:r>
            <a:r>
              <a:rPr lang="en-US" sz="1000" dirty="0" err="1">
                <a:solidFill>
                  <a:srgbClr val="52619A"/>
                </a:solidFill>
                <a:latin typeface="Arial Narrow" panose="020B0606020202030204" pitchFamily="34" charset="0"/>
                <a:ea typeface="Open Sans Condensed Light" pitchFamily="2" charset="0"/>
                <a:cs typeface="Open Sans Condensed Light" pitchFamily="2" charset="0"/>
              </a:rPr>
              <a:t>Yaremenko</a:t>
            </a:r>
            <a:r>
              <a:rPr lang="en-US" sz="1000" dirty="0">
                <a:solidFill>
                  <a:srgbClr val="52619A"/>
                </a:solidFill>
                <a:latin typeface="Arial Narrow" panose="020B0606020202030204" pitchFamily="34" charset="0"/>
                <a:ea typeface="Open Sans Condensed Light" pitchFamily="2" charset="0"/>
                <a:cs typeface="Open Sans Condensed Light" pitchFamily="2" charset="0"/>
              </a:rPr>
              <a:t> / iStock </a:t>
            </a:r>
            <a:endParaRPr lang="de-DE" sz="1000" dirty="0">
              <a:solidFill>
                <a:srgbClr val="52619A"/>
              </a:solidFill>
              <a:latin typeface="Arial Narrow" panose="020B0606020202030204" pitchFamily="34" charset="0"/>
              <a:ea typeface="Open Sans Condensed Light" pitchFamily="2" charset="0"/>
              <a:cs typeface="Open Sans Condensed Light" pitchFamily="2" charset="0"/>
            </a:endParaRPr>
          </a:p>
        </p:txBody>
      </p:sp>
    </p:spTree>
    <p:extLst>
      <p:ext uri="{BB962C8B-B14F-4D97-AF65-F5344CB8AC3E}">
        <p14:creationId xmlns:p14="http://schemas.microsoft.com/office/powerpoint/2010/main" val="302885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E60D21E7-EE72-4397-95D1-3EE4AAE10775}"/>
              </a:ext>
            </a:extLst>
          </p:cNvPr>
          <p:cNvSpPr>
            <a:spLocks noGrp="1"/>
          </p:cNvSpPr>
          <p:nvPr>
            <p:ph type="subTitle"/>
          </p:nvPr>
        </p:nvSpPr>
        <p:spPr>
          <a:xfrm>
            <a:off x="603360" y="1341905"/>
            <a:ext cx="7065484" cy="4174188"/>
          </a:xfrm>
        </p:spPr>
        <p:txBody>
          <a:bodyPr/>
          <a:lstStyle/>
          <a:p>
            <a:pPr marL="0" indent="0">
              <a:buNone/>
            </a:pPr>
            <a:r>
              <a:rPr lang="de-DE" sz="3000" b="1" spc="-1" dirty="0">
                <a:solidFill>
                  <a:srgbClr val="FFFFFF"/>
                </a:solidFill>
                <a:latin typeface="Arial" panose="020B0604020202020204" pitchFamily="34" charset="0"/>
                <a:cs typeface="Arial" panose="020B0604020202020204" pitchFamily="34" charset="0"/>
              </a:rPr>
              <a:t>Hitze und Gesundheit – Was macht Hitze mit unserem Körper?</a:t>
            </a:r>
            <a:endParaRPr lang="de-DE" sz="3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1621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107DAE8-FCFF-42A6-A9C9-67B55E15B158}"/>
              </a:ext>
            </a:extLst>
          </p:cNvPr>
          <p:cNvSpPr>
            <a:spLocks noGrp="1"/>
          </p:cNvSpPr>
          <p:nvPr>
            <p:ph sz="half" idx="2"/>
          </p:nvPr>
        </p:nvSpPr>
        <p:spPr>
          <a:xfrm>
            <a:off x="691319" y="2055895"/>
            <a:ext cx="10961766" cy="3895725"/>
          </a:xfrm>
        </p:spPr>
        <p:txBody>
          <a:bodyPr/>
          <a:lstStyle/>
          <a:p>
            <a:pPr marL="0" lvl="0" indent="0">
              <a:buNone/>
            </a:pPr>
            <a:r>
              <a:rPr lang="de-DE" sz="1800" b="1" dirty="0">
                <a:solidFill>
                  <a:srgbClr val="000000"/>
                </a:solidFill>
              </a:rPr>
              <a:t>Klimawandel – eine lähmende Katastrophe?</a:t>
            </a:r>
          </a:p>
          <a:p>
            <a:pPr marL="342900" lvl="0" indent="-342900">
              <a:buFont typeface="Arial" panose="020B0604020202020204" pitchFamily="34" charset="0"/>
              <a:buChar char="•"/>
            </a:pPr>
            <a:r>
              <a:rPr lang="de-DE" sz="1800" dirty="0">
                <a:solidFill>
                  <a:srgbClr val="000000"/>
                </a:solidFill>
              </a:rPr>
              <a:t>Katastrophen in den Medien</a:t>
            </a:r>
          </a:p>
          <a:p>
            <a:pPr marL="1028700" lvl="1" indent="-342900"/>
            <a:r>
              <a:rPr lang="de-DE" sz="1800" b="0" dirty="0">
                <a:solidFill>
                  <a:srgbClr val="000000"/>
                </a:solidFill>
                <a:latin typeface="Arial" panose="020B0604020202020204" pitchFamily="34" charset="0"/>
                <a:cs typeface="Arial" panose="020B0604020202020204" pitchFamily="34" charset="0"/>
              </a:rPr>
              <a:t>Trockenheit</a:t>
            </a:r>
          </a:p>
          <a:p>
            <a:pPr marL="1028700" lvl="1" indent="-342900"/>
            <a:r>
              <a:rPr lang="de-DE" sz="1800" b="0" dirty="0">
                <a:solidFill>
                  <a:srgbClr val="000000"/>
                </a:solidFill>
                <a:latin typeface="Arial" panose="020B0604020202020204" pitchFamily="34" charset="0"/>
                <a:cs typeface="Arial" panose="020B0604020202020204" pitchFamily="34" charset="0"/>
              </a:rPr>
              <a:t>Hitzerekorde</a:t>
            </a:r>
          </a:p>
          <a:p>
            <a:pPr marL="1028700" lvl="1" indent="-342900"/>
            <a:r>
              <a:rPr lang="de-DE" sz="1800" b="0" dirty="0">
                <a:solidFill>
                  <a:srgbClr val="000000"/>
                </a:solidFill>
                <a:latin typeface="Arial" panose="020B0604020202020204" pitchFamily="34" charset="0"/>
                <a:cs typeface="Arial" panose="020B0604020202020204" pitchFamily="34" charset="0"/>
              </a:rPr>
              <a:t>Fluten</a:t>
            </a:r>
          </a:p>
          <a:p>
            <a:pPr marL="1028700" lvl="1" indent="-342900"/>
            <a:r>
              <a:rPr lang="de-DE" sz="1800" dirty="0">
                <a:solidFill>
                  <a:srgbClr val="000000"/>
                </a:solidFill>
                <a:latin typeface="Arial" panose="020B0604020202020204" pitchFamily="34" charset="0"/>
                <a:cs typeface="Arial" panose="020B0604020202020204" pitchFamily="34" charset="0"/>
              </a:rPr>
              <a:t>Pandemien</a:t>
            </a:r>
            <a:endParaRPr lang="de-DE" sz="1800" b="0" dirty="0">
              <a:solidFill>
                <a:srgbClr val="000000"/>
              </a:solidFill>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de-DE" sz="1800" dirty="0">
                <a:solidFill>
                  <a:srgbClr val="000000"/>
                </a:solidFill>
              </a:rPr>
              <a:t>Oft abstrakt</a:t>
            </a:r>
          </a:p>
          <a:p>
            <a:pPr marL="342900" lvl="0" indent="-342900">
              <a:buFont typeface="Arial" panose="020B0604020202020204" pitchFamily="34" charset="0"/>
              <a:buChar char="•"/>
            </a:pPr>
            <a:r>
              <a:rPr lang="de-DE" sz="1800" dirty="0">
                <a:solidFill>
                  <a:srgbClr val="000000"/>
                </a:solidFill>
              </a:rPr>
              <a:t>Meist in die Zukunft gerichtet</a:t>
            </a:r>
          </a:p>
          <a:p>
            <a:pPr marL="342900" lvl="0" indent="-342900">
              <a:buFont typeface="Arial" panose="020B0604020202020204" pitchFamily="34" charset="0"/>
              <a:buChar char="•"/>
            </a:pPr>
            <a:r>
              <a:rPr lang="de-DE" sz="1800" dirty="0">
                <a:solidFill>
                  <a:srgbClr val="000000"/>
                </a:solidFill>
              </a:rPr>
              <a:t>Notwendigkeit den Klimawandel aufzuhalten</a:t>
            </a:r>
          </a:p>
          <a:p>
            <a:endParaRPr lang="de-DE" dirty="0"/>
          </a:p>
        </p:txBody>
      </p:sp>
      <p:sp>
        <p:nvSpPr>
          <p:cNvPr id="4" name="Textplatzhalter 3">
            <a:extLst>
              <a:ext uri="{FF2B5EF4-FFF2-40B4-BE49-F238E27FC236}">
                <a16:creationId xmlns:a16="http://schemas.microsoft.com/office/drawing/2014/main" id="{EBD30818-EBC4-4EC0-AB8F-12255DBAFDF1}"/>
              </a:ext>
            </a:extLst>
          </p:cNvPr>
          <p:cNvSpPr>
            <a:spLocks noGrp="1"/>
          </p:cNvSpPr>
          <p:nvPr>
            <p:ph type="body" sz="quarter" idx="13"/>
          </p:nvPr>
        </p:nvSpPr>
        <p:spPr/>
        <p:txBody>
          <a:bodyPr/>
          <a:lstStyle/>
          <a:p>
            <a:r>
              <a:rPr lang="de-DE" dirty="0"/>
              <a:t>Klimawandel: Eine neue Perspektive</a:t>
            </a:r>
          </a:p>
        </p:txBody>
      </p:sp>
      <p:sp>
        <p:nvSpPr>
          <p:cNvPr id="6" name="Textplatzhalter 5">
            <a:extLst>
              <a:ext uri="{FF2B5EF4-FFF2-40B4-BE49-F238E27FC236}">
                <a16:creationId xmlns:a16="http://schemas.microsoft.com/office/drawing/2014/main" id="{46E5B274-5E85-4ECE-B6DD-035CE7A15D95}"/>
              </a:ext>
            </a:extLst>
          </p:cNvPr>
          <p:cNvSpPr>
            <a:spLocks noGrp="1"/>
          </p:cNvSpPr>
          <p:nvPr>
            <p:ph type="body" sz="quarter" idx="14"/>
          </p:nvPr>
        </p:nvSpPr>
        <p:spPr>
          <a:xfrm>
            <a:off x="8222105" y="5951620"/>
            <a:ext cx="3372488" cy="614072"/>
          </a:xfrm>
        </p:spPr>
        <p:txBody>
          <a:bodyPr>
            <a:normAutofit/>
          </a:bodyPr>
          <a:lstStyle/>
          <a:p>
            <a:pPr lvl="0">
              <a:lnSpc>
                <a:spcPct val="100000"/>
              </a:lnSpc>
              <a:spcBef>
                <a:spcPts val="0"/>
              </a:spcBef>
            </a:pPr>
            <a:r>
              <a:rPr lang="es-ES" sz="700" spc="-1" dirty="0">
                <a:solidFill>
                  <a:srgbClr val="E7E6E6">
                    <a:lumMod val="50000"/>
                  </a:srgbClr>
                </a:solidFill>
                <a:latin typeface="Arial Narrow" panose="020B0606020202030204" pitchFamily="34" charset="0"/>
                <a:ea typeface="DejaVu Sans"/>
                <a:cs typeface="+mn-cs"/>
              </a:rPr>
              <a:t>Bettina Vier, </a:t>
            </a:r>
            <a:r>
              <a:rPr lang="es-ES" sz="700" spc="-1" dirty="0">
                <a:solidFill>
                  <a:srgbClr val="E7E6E6">
                    <a:lumMod val="50000"/>
                  </a:srgbClr>
                </a:solidFill>
                <a:latin typeface="Arial Narrow" panose="020B0606020202030204" pitchFamily="34" charset="0"/>
                <a:ea typeface="DejaVu Sans"/>
                <a:cs typeface="+mn-cs"/>
                <a:hlinkClick r:id="rId3">
                  <a:extLst>
                    <a:ext uri="{A12FA001-AC4F-418D-AE19-62706E023703}">
                      <ahyp:hlinkClr xmlns:ahyp="http://schemas.microsoft.com/office/drawing/2018/hyperlinkcolor" val="tx"/>
                    </a:ext>
                  </a:extLst>
                </a:hlinkClick>
              </a:rPr>
              <a:t>https://commons.wikimedia.org/wiki/File:Altenahr_-_8_Tage_nach_der_Flut.jpg</a:t>
            </a:r>
            <a:r>
              <a:rPr lang="es-ES" sz="700" spc="-1" dirty="0">
                <a:solidFill>
                  <a:srgbClr val="E7E6E6">
                    <a:lumMod val="50000"/>
                  </a:srgbClr>
                </a:solidFill>
                <a:latin typeface="Arial Narrow" panose="020B0606020202030204" pitchFamily="34" charset="0"/>
                <a:ea typeface="DejaVu Sans"/>
                <a:cs typeface="+mn-cs"/>
              </a:rPr>
              <a:t>, </a:t>
            </a:r>
            <a:r>
              <a:rPr lang="fi-FI" sz="700" spc="-1" dirty="0">
                <a:solidFill>
                  <a:srgbClr val="E7E6E6">
                    <a:lumMod val="50000"/>
                  </a:srgbClr>
                </a:solidFill>
                <a:latin typeface="Arial Narrow" panose="020B0606020202030204" pitchFamily="34" charset="0"/>
                <a:ea typeface="DejaVu Sans"/>
                <a:cs typeface="+mn-cs"/>
              </a:rPr>
              <a:t>Mike McMillan/USFS - </a:t>
            </a:r>
            <a:r>
              <a:rPr lang="fi-FI" sz="700" spc="-1" dirty="0">
                <a:solidFill>
                  <a:srgbClr val="E7E6E6">
                    <a:lumMod val="50000"/>
                  </a:srgbClr>
                </a:solidFill>
                <a:latin typeface="Arial Narrow" panose="020B0606020202030204" pitchFamily="34" charset="0"/>
                <a:ea typeface="DejaVu Sans"/>
                <a:cs typeface="+mn-cs"/>
                <a:hlinkClick r:id="rId4">
                  <a:extLst>
                    <a:ext uri="{A12FA001-AC4F-418D-AE19-62706E023703}">
                      <ahyp:hlinkClr xmlns:ahyp="http://schemas.microsoft.com/office/drawing/2018/hyperlinkcolor" val="tx"/>
                    </a:ext>
                  </a:extLst>
                </a:hlinkClick>
              </a:rPr>
              <a:t>https://inciweb.nwcg.gov/incident/photographs/6748/</a:t>
            </a:r>
            <a:r>
              <a:rPr lang="fi-FI" sz="700" spc="-1" dirty="0">
                <a:solidFill>
                  <a:srgbClr val="E7E6E6">
                    <a:lumMod val="50000"/>
                  </a:srgbClr>
                </a:solidFill>
                <a:latin typeface="Arial Narrow" panose="020B0606020202030204" pitchFamily="34" charset="0"/>
                <a:ea typeface="DejaVu Sans"/>
                <a:cs typeface="+mn-cs"/>
              </a:rPr>
              <a:t> , </a:t>
            </a:r>
            <a:r>
              <a:rPr lang="de-DE" sz="700" spc="-1" dirty="0">
                <a:solidFill>
                  <a:srgbClr val="E7E6E6">
                    <a:lumMod val="50000"/>
                  </a:srgbClr>
                </a:solidFill>
                <a:latin typeface="Arial Narrow" panose="020B0606020202030204" pitchFamily="34" charset="0"/>
                <a:ea typeface="+mn-ea"/>
                <a:cs typeface="+mn-cs"/>
              </a:rPr>
              <a:t>:</a:t>
            </a:r>
          </a:p>
          <a:p>
            <a:pPr lvl="0">
              <a:lnSpc>
                <a:spcPct val="100000"/>
              </a:lnSpc>
              <a:spcBef>
                <a:spcPts val="0"/>
              </a:spcBef>
            </a:pPr>
            <a:r>
              <a:rPr lang="de-DE" sz="700" spc="-1" dirty="0">
                <a:solidFill>
                  <a:srgbClr val="E7E6E6">
                    <a:lumMod val="50000"/>
                  </a:srgbClr>
                </a:solidFill>
                <a:latin typeface="Arial Narrow" panose="020B0606020202030204" pitchFamily="34" charset="0"/>
                <a:ea typeface="+mn-ea"/>
                <a:cs typeface="+mn-cs"/>
              </a:rPr>
              <a:t>Yukio </a:t>
            </a:r>
            <a:r>
              <a:rPr lang="de-DE" sz="700" spc="-1" dirty="0" err="1">
                <a:solidFill>
                  <a:srgbClr val="E7E6E6">
                    <a:lumMod val="50000"/>
                  </a:srgbClr>
                </a:solidFill>
                <a:latin typeface="Arial Narrow" panose="020B0606020202030204" pitchFamily="34" charset="0"/>
                <a:ea typeface="+mn-ea"/>
                <a:cs typeface="+mn-cs"/>
              </a:rPr>
              <a:t>Ngaby</a:t>
            </a:r>
            <a:r>
              <a:rPr lang="de-DE" sz="700" spc="-1" dirty="0">
                <a:solidFill>
                  <a:srgbClr val="E7E6E6">
                    <a:lumMod val="50000"/>
                  </a:srgbClr>
                </a:solidFill>
                <a:latin typeface="Arial Narrow" panose="020B0606020202030204" pitchFamily="34" charset="0"/>
                <a:ea typeface="+mn-ea"/>
                <a:cs typeface="+mn-cs"/>
              </a:rPr>
              <a:t>, </a:t>
            </a:r>
            <a:r>
              <a:rPr lang="de-DE" sz="700" spc="-1" dirty="0">
                <a:solidFill>
                  <a:srgbClr val="E7E6E6">
                    <a:lumMod val="50000"/>
                  </a:srgbClr>
                </a:solidFill>
                <a:latin typeface="Arial Narrow" panose="020B0606020202030204" pitchFamily="34" charset="0"/>
                <a:ea typeface="+mn-ea"/>
                <a:cs typeface="+mn-cs"/>
                <a:hlinkClick r:id="rId5">
                  <a:extLst>
                    <a:ext uri="{A12FA001-AC4F-418D-AE19-62706E023703}">
                      <ahyp:hlinkClr xmlns:ahyp="http://schemas.microsoft.com/office/drawing/2018/hyperlinkcolor" val="tx"/>
                    </a:ext>
                  </a:extLst>
                </a:hlinkClick>
              </a:rPr>
              <a:t>https://criticalnarrative.blogspot.com/2013/12/shanghai-smog-at-epic-hazard-levels.html</a:t>
            </a:r>
            <a:r>
              <a:rPr lang="de-DE" sz="700" spc="-1" dirty="0">
                <a:solidFill>
                  <a:srgbClr val="E7E6E6">
                    <a:lumMod val="50000"/>
                  </a:srgbClr>
                </a:solidFill>
                <a:latin typeface="Arial Narrow" panose="020B0606020202030204" pitchFamily="34" charset="0"/>
                <a:ea typeface="+mn-ea"/>
                <a:cs typeface="+mn-cs"/>
              </a:rPr>
              <a:t> </a:t>
            </a:r>
          </a:p>
          <a:p>
            <a:endParaRPr lang="de-DE" sz="800" dirty="0">
              <a:latin typeface="Arial Narrow" panose="020B0606020202030204" pitchFamily="34" charset="0"/>
            </a:endParaRPr>
          </a:p>
        </p:txBody>
      </p:sp>
      <p:sp>
        <p:nvSpPr>
          <p:cNvPr id="10" name="CustomShape 3">
            <a:extLst>
              <a:ext uri="{FF2B5EF4-FFF2-40B4-BE49-F238E27FC236}">
                <a16:creationId xmlns:a16="http://schemas.microsoft.com/office/drawing/2014/main" id="{073CA89B-FA0A-4809-AD1B-98F5C8386FA9}"/>
              </a:ext>
            </a:extLst>
          </p:cNvPr>
          <p:cNvSpPr/>
          <p:nvPr/>
        </p:nvSpPr>
        <p:spPr>
          <a:xfrm>
            <a:off x="8799619" y="5593793"/>
            <a:ext cx="3120056" cy="30632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de-DE" sz="700" b="0" strike="noStrike" spc="-1" dirty="0">
                <a:solidFill>
                  <a:schemeClr val="bg1"/>
                </a:solidFill>
                <a:latin typeface="Calibri"/>
                <a:ea typeface="DejaVu Sans"/>
              </a:rPr>
              <a:t>Bild: https://criticalnarrative.blogspot.com/2013/12/shanghai-smog-at-epic-hazard-levels.html</a:t>
            </a:r>
            <a:endParaRPr lang="de-DE" sz="700" b="0" strike="noStrike" spc="-1" dirty="0">
              <a:solidFill>
                <a:schemeClr val="bg1"/>
              </a:solidFill>
              <a:latin typeface="Calibri"/>
            </a:endParaRPr>
          </a:p>
        </p:txBody>
      </p:sp>
      <p:pic>
        <p:nvPicPr>
          <p:cNvPr id="5" name="Grafik 4">
            <a:extLst>
              <a:ext uri="{FF2B5EF4-FFF2-40B4-BE49-F238E27FC236}">
                <a16:creationId xmlns:a16="http://schemas.microsoft.com/office/drawing/2014/main" id="{14391EB7-C7A4-4483-9E62-DFED296523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2202" y="1661604"/>
            <a:ext cx="5427131" cy="3808113"/>
          </a:xfrm>
          <a:prstGeom prst="rect">
            <a:avLst/>
          </a:prstGeom>
        </p:spPr>
      </p:pic>
    </p:spTree>
    <p:extLst>
      <p:ext uri="{BB962C8B-B14F-4D97-AF65-F5344CB8AC3E}">
        <p14:creationId xmlns:p14="http://schemas.microsoft.com/office/powerpoint/2010/main" val="3833672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D871046-B7FC-4084-B886-088F14F3F8E0}"/>
              </a:ext>
            </a:extLst>
          </p:cNvPr>
          <p:cNvSpPr>
            <a:spLocks noGrp="1"/>
          </p:cNvSpPr>
          <p:nvPr>
            <p:ph sz="half" idx="2"/>
          </p:nvPr>
        </p:nvSpPr>
        <p:spPr/>
        <p:txBody>
          <a:bodyPr>
            <a:normAutofit/>
          </a:bodyPr>
          <a:lstStyle/>
          <a:p>
            <a:pPr marL="0" lvl="0" indent="0">
              <a:buNone/>
            </a:pPr>
            <a:r>
              <a:rPr lang="de-DE" sz="1800" b="1" dirty="0">
                <a:solidFill>
                  <a:srgbClr val="000000"/>
                </a:solidFill>
              </a:rPr>
              <a:t>Klimawandel – die Realität schon heute</a:t>
            </a:r>
          </a:p>
          <a:p>
            <a:pPr marL="342900" lvl="0" indent="-342900">
              <a:buFont typeface="Arial" panose="020B0604020202020204" pitchFamily="34" charset="0"/>
              <a:buChar char="•"/>
            </a:pPr>
            <a:r>
              <a:rPr lang="de-DE" sz="1800" dirty="0">
                <a:solidFill>
                  <a:srgbClr val="000000"/>
                </a:solidFill>
              </a:rPr>
              <a:t>Gesundheitliche Folgen für den Menschen</a:t>
            </a:r>
          </a:p>
          <a:p>
            <a:pPr marL="1028700" lvl="1" indent="-342900"/>
            <a:r>
              <a:rPr lang="de-DE" sz="1800" b="0" dirty="0">
                <a:solidFill>
                  <a:srgbClr val="000000"/>
                </a:solidFill>
                <a:latin typeface="Arial" panose="020B0604020202020204" pitchFamily="34" charset="0"/>
                <a:cs typeface="Arial" panose="020B0604020202020204" pitchFamily="34" charset="0"/>
              </a:rPr>
              <a:t>heiße Tage</a:t>
            </a:r>
          </a:p>
          <a:p>
            <a:pPr marL="1028700" lvl="1" indent="-342900"/>
            <a:r>
              <a:rPr lang="de-DE" sz="1800" b="0" dirty="0">
                <a:solidFill>
                  <a:srgbClr val="000000"/>
                </a:solidFill>
                <a:latin typeface="Arial" panose="020B0604020202020204" pitchFamily="34" charset="0"/>
                <a:cs typeface="Arial" panose="020B0604020202020204" pitchFamily="34" charset="0"/>
              </a:rPr>
              <a:t>Neue übertragbare Krankheiten</a:t>
            </a:r>
          </a:p>
          <a:p>
            <a:pPr marL="1028700" lvl="1" indent="-342900"/>
            <a:r>
              <a:rPr lang="de-DE" sz="1800" b="0" dirty="0">
                <a:solidFill>
                  <a:srgbClr val="000000"/>
                </a:solidFill>
                <a:latin typeface="Arial" panose="020B0604020202020204" pitchFamily="34" charset="0"/>
                <a:cs typeface="Arial" panose="020B0604020202020204" pitchFamily="34" charset="0"/>
              </a:rPr>
              <a:t>Allergien &amp; Pollen</a:t>
            </a:r>
          </a:p>
          <a:p>
            <a:pPr marL="342900" lvl="0" indent="-342900">
              <a:buFont typeface="Arial" panose="020B0604020202020204" pitchFamily="34" charset="0"/>
              <a:buChar char="•"/>
            </a:pPr>
            <a:r>
              <a:rPr lang="de-DE" sz="1800" dirty="0">
                <a:solidFill>
                  <a:srgbClr val="000000"/>
                </a:solidFill>
              </a:rPr>
              <a:t>Konkrete Auswirkungen auf den Alltag</a:t>
            </a:r>
          </a:p>
          <a:p>
            <a:pPr marL="342900" lvl="0" indent="-342900">
              <a:buFont typeface="Arial" panose="020B0604020202020204" pitchFamily="34" charset="0"/>
              <a:buChar char="•"/>
            </a:pPr>
            <a:r>
              <a:rPr lang="de-DE" sz="1800" dirty="0">
                <a:solidFill>
                  <a:srgbClr val="000000"/>
                </a:solidFill>
              </a:rPr>
              <a:t>Notwendigkeit der Klimaanpassung</a:t>
            </a:r>
          </a:p>
          <a:p>
            <a:pPr marL="342900" lvl="0" indent="-342900">
              <a:buFont typeface="Arial" panose="020B0604020202020204" pitchFamily="34" charset="0"/>
              <a:buChar char="•"/>
            </a:pPr>
            <a:r>
              <a:rPr lang="de-DE" sz="1800" dirty="0">
                <a:solidFill>
                  <a:srgbClr val="000000"/>
                </a:solidFill>
              </a:rPr>
              <a:t>Konkrete Handlungsmöglichkeiten</a:t>
            </a:r>
            <a:endParaRPr lang="de-DE" sz="3600" dirty="0"/>
          </a:p>
        </p:txBody>
      </p:sp>
      <p:sp>
        <p:nvSpPr>
          <p:cNvPr id="18" name="Textplatzhalter 3">
            <a:extLst>
              <a:ext uri="{FF2B5EF4-FFF2-40B4-BE49-F238E27FC236}">
                <a16:creationId xmlns:a16="http://schemas.microsoft.com/office/drawing/2014/main" id="{691AC1C9-FF2F-48D3-87C4-36CF9EE278B1}"/>
              </a:ext>
            </a:extLst>
          </p:cNvPr>
          <p:cNvSpPr>
            <a:spLocks noGrp="1"/>
          </p:cNvSpPr>
          <p:nvPr>
            <p:ph type="body" sz="quarter" idx="13"/>
          </p:nvPr>
        </p:nvSpPr>
        <p:spPr>
          <a:xfrm>
            <a:off x="751875" y="671816"/>
            <a:ext cx="8381857" cy="960999"/>
          </a:xfrm>
        </p:spPr>
        <p:txBody>
          <a:bodyPr/>
          <a:lstStyle/>
          <a:p>
            <a:r>
              <a:rPr lang="de-DE" dirty="0"/>
              <a:t>Klimawandel: Eine neue Perspektive</a:t>
            </a:r>
          </a:p>
        </p:txBody>
      </p:sp>
      <p:pic>
        <p:nvPicPr>
          <p:cNvPr id="5" name="Grafik 11">
            <a:extLst>
              <a:ext uri="{FF2B5EF4-FFF2-40B4-BE49-F238E27FC236}">
                <a16:creationId xmlns:a16="http://schemas.microsoft.com/office/drawing/2014/main" id="{E4336A3A-3D39-4E09-9BF6-64A0C95F8B33}"/>
              </a:ext>
            </a:extLst>
          </p:cNvPr>
          <p:cNvPicPr/>
          <p:nvPr/>
        </p:nvPicPr>
        <p:blipFill>
          <a:blip r:embed="rId3"/>
          <a:stretch/>
        </p:blipFill>
        <p:spPr>
          <a:xfrm>
            <a:off x="6257552" y="3906142"/>
            <a:ext cx="3761992" cy="975596"/>
          </a:xfrm>
          <a:prstGeom prst="rect">
            <a:avLst/>
          </a:prstGeom>
          <a:ln w="0">
            <a:noFill/>
          </a:ln>
          <a:effectLst>
            <a:outerShdw blurRad="291960" dist="139498" dir="2700000" algn="tl" rotWithShape="0">
              <a:srgbClr val="333333">
                <a:alpha val="65000"/>
              </a:srgbClr>
            </a:outerShdw>
          </a:effectLst>
        </p:spPr>
      </p:pic>
      <p:grpSp>
        <p:nvGrpSpPr>
          <p:cNvPr id="6" name="Gruppieren 19">
            <a:extLst>
              <a:ext uri="{FF2B5EF4-FFF2-40B4-BE49-F238E27FC236}">
                <a16:creationId xmlns:a16="http://schemas.microsoft.com/office/drawing/2014/main" id="{9A05763A-749F-450E-B886-6612B89C41F3}"/>
              </a:ext>
            </a:extLst>
          </p:cNvPr>
          <p:cNvGrpSpPr/>
          <p:nvPr/>
        </p:nvGrpSpPr>
        <p:grpSpPr>
          <a:xfrm>
            <a:off x="5960533" y="2170734"/>
            <a:ext cx="2429245" cy="1258265"/>
            <a:chOff x="237240" y="492120"/>
            <a:chExt cx="4912200" cy="2833200"/>
          </a:xfrm>
        </p:grpSpPr>
        <p:pic>
          <p:nvPicPr>
            <p:cNvPr id="7" name="Grafik 15">
              <a:extLst>
                <a:ext uri="{FF2B5EF4-FFF2-40B4-BE49-F238E27FC236}">
                  <a16:creationId xmlns:a16="http://schemas.microsoft.com/office/drawing/2014/main" id="{CD272D6E-0455-4577-A8DF-E1577AE0DCF9}"/>
                </a:ext>
              </a:extLst>
            </p:cNvPr>
            <p:cNvPicPr/>
            <p:nvPr/>
          </p:nvPicPr>
          <p:blipFill>
            <a:blip r:embed="rId4"/>
            <a:stretch/>
          </p:blipFill>
          <p:spPr>
            <a:xfrm>
              <a:off x="237240" y="492120"/>
              <a:ext cx="4912200" cy="2833200"/>
            </a:xfrm>
            <a:prstGeom prst="rect">
              <a:avLst/>
            </a:prstGeom>
            <a:ln w="0">
              <a:noFill/>
            </a:ln>
            <a:effectLst>
              <a:outerShdw blurRad="291960" dist="139498" dir="2700000" algn="tl" rotWithShape="0">
                <a:srgbClr val="333333">
                  <a:alpha val="65000"/>
                </a:srgbClr>
              </a:outerShdw>
            </a:effectLst>
          </p:spPr>
        </p:pic>
        <p:pic>
          <p:nvPicPr>
            <p:cNvPr id="8" name="Grafik 18">
              <a:extLst>
                <a:ext uri="{FF2B5EF4-FFF2-40B4-BE49-F238E27FC236}">
                  <a16:creationId xmlns:a16="http://schemas.microsoft.com/office/drawing/2014/main" id="{ABDCB53E-3849-4DE0-AD0C-E841D7D0A985}"/>
                </a:ext>
              </a:extLst>
            </p:cNvPr>
            <p:cNvPicPr/>
            <p:nvPr/>
          </p:nvPicPr>
          <p:blipFill>
            <a:blip r:embed="rId5"/>
            <a:stretch/>
          </p:blipFill>
          <p:spPr>
            <a:xfrm>
              <a:off x="3288600" y="578880"/>
              <a:ext cx="1760400" cy="249840"/>
            </a:xfrm>
            <a:prstGeom prst="rect">
              <a:avLst/>
            </a:prstGeom>
            <a:ln w="0">
              <a:noFill/>
            </a:ln>
          </p:spPr>
        </p:pic>
      </p:grpSp>
      <p:grpSp>
        <p:nvGrpSpPr>
          <p:cNvPr id="9" name="Gruppieren 16">
            <a:extLst>
              <a:ext uri="{FF2B5EF4-FFF2-40B4-BE49-F238E27FC236}">
                <a16:creationId xmlns:a16="http://schemas.microsoft.com/office/drawing/2014/main" id="{2A50063D-520C-4AB4-854B-2C0390D70862}"/>
              </a:ext>
            </a:extLst>
          </p:cNvPr>
          <p:cNvGrpSpPr/>
          <p:nvPr/>
        </p:nvGrpSpPr>
        <p:grpSpPr>
          <a:xfrm>
            <a:off x="8252707" y="2913130"/>
            <a:ext cx="3348246" cy="1164416"/>
            <a:chOff x="5232600" y="1477440"/>
            <a:chExt cx="6770520" cy="2621880"/>
          </a:xfrm>
        </p:grpSpPr>
        <p:pic>
          <p:nvPicPr>
            <p:cNvPr id="10" name="Grafik 5">
              <a:extLst>
                <a:ext uri="{FF2B5EF4-FFF2-40B4-BE49-F238E27FC236}">
                  <a16:creationId xmlns:a16="http://schemas.microsoft.com/office/drawing/2014/main" id="{A66947EC-BCBA-4FCE-AAF9-DF641BDDCE7F}"/>
                </a:ext>
              </a:extLst>
            </p:cNvPr>
            <p:cNvPicPr/>
            <p:nvPr/>
          </p:nvPicPr>
          <p:blipFill>
            <a:blip r:embed="rId6"/>
            <a:stretch/>
          </p:blipFill>
          <p:spPr>
            <a:xfrm>
              <a:off x="5232600" y="1477440"/>
              <a:ext cx="6770520" cy="2621880"/>
            </a:xfrm>
            <a:prstGeom prst="rect">
              <a:avLst/>
            </a:prstGeom>
            <a:ln w="0">
              <a:noFill/>
            </a:ln>
            <a:effectLst>
              <a:outerShdw blurRad="291960" dist="139498" dir="2700000" algn="tl" rotWithShape="0">
                <a:srgbClr val="333333">
                  <a:alpha val="65000"/>
                </a:srgbClr>
              </a:outerShdw>
            </a:effectLst>
          </p:spPr>
        </p:pic>
        <p:pic>
          <p:nvPicPr>
            <p:cNvPr id="11" name="Grafik 10">
              <a:extLst>
                <a:ext uri="{FF2B5EF4-FFF2-40B4-BE49-F238E27FC236}">
                  <a16:creationId xmlns:a16="http://schemas.microsoft.com/office/drawing/2014/main" id="{E0D5E414-9AEF-4856-99EA-E7607A1EEC86}"/>
                </a:ext>
              </a:extLst>
            </p:cNvPr>
            <p:cNvPicPr/>
            <p:nvPr/>
          </p:nvPicPr>
          <p:blipFill>
            <a:blip r:embed="rId7"/>
            <a:stretch/>
          </p:blipFill>
          <p:spPr>
            <a:xfrm>
              <a:off x="10836000" y="1558800"/>
              <a:ext cx="1083960" cy="349560"/>
            </a:xfrm>
            <a:prstGeom prst="rect">
              <a:avLst/>
            </a:prstGeom>
            <a:ln w="0">
              <a:noFill/>
            </a:ln>
          </p:spPr>
        </p:pic>
      </p:grpSp>
    </p:spTree>
    <p:extLst>
      <p:ext uri="{BB962C8B-B14F-4D97-AF65-F5344CB8AC3E}">
        <p14:creationId xmlns:p14="http://schemas.microsoft.com/office/powerpoint/2010/main" val="1344149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ED63F32-B12D-4670-A67F-DCFCA6B2944A}"/>
              </a:ext>
            </a:extLst>
          </p:cNvPr>
          <p:cNvSpPr>
            <a:spLocks noGrp="1"/>
          </p:cNvSpPr>
          <p:nvPr>
            <p:ph sz="half" idx="2"/>
          </p:nvPr>
        </p:nvSpPr>
        <p:spPr>
          <a:xfrm>
            <a:off x="342900" y="2006599"/>
            <a:ext cx="11251693" cy="4610101"/>
          </a:xfrm>
        </p:spPr>
        <p:txBody>
          <a:bodyPr>
            <a:normAutofit fontScale="25000" lnSpcReduction="20000"/>
          </a:bodyPr>
          <a:lstStyle/>
          <a:p>
            <a:r>
              <a:rPr lang="de-DE" sz="5600" b="1" dirty="0"/>
              <a:t>Frage 1:</a:t>
            </a:r>
            <a:br>
              <a:rPr lang="de-DE" sz="5600" dirty="0"/>
            </a:br>
            <a:r>
              <a:rPr lang="de-DE" sz="5600" dirty="0"/>
              <a:t>🌍 </a:t>
            </a:r>
            <a:r>
              <a:rPr lang="de-DE" sz="5600" i="1" dirty="0"/>
              <a:t>Stimmt es, dass der Klimawandel ein völlig natürlicher Prozess ist und nichts mit menschlichen Aktivitäten zu tun hat?</a:t>
            </a:r>
            <a:br>
              <a:rPr lang="de-DE" sz="5600" dirty="0"/>
            </a:br>
            <a:r>
              <a:rPr lang="de-DE" sz="5600" dirty="0"/>
              <a:t>a) Ja, der Klimawandel ist ausschließlich natürlichen Ursprungs</a:t>
            </a:r>
            <a:br>
              <a:rPr lang="de-DE" sz="5600" dirty="0"/>
            </a:br>
            <a:r>
              <a:rPr lang="de-DE" sz="5600" dirty="0"/>
              <a:t>b) Nein, menschliche Aktivitäten tragen erheblich zum Klimawandel bei</a:t>
            </a:r>
            <a:br>
              <a:rPr lang="de-DE" sz="5600" dirty="0"/>
            </a:br>
            <a:r>
              <a:rPr lang="de-DE" sz="5600" dirty="0"/>
              <a:t>c) Der Klimawandel existiert nicht</a:t>
            </a:r>
          </a:p>
          <a:p>
            <a:r>
              <a:rPr lang="de-DE" sz="5600" b="1" dirty="0"/>
              <a:t>Frage 2:</a:t>
            </a:r>
            <a:br>
              <a:rPr lang="de-DE" sz="5600" dirty="0"/>
            </a:br>
            <a:r>
              <a:rPr lang="de-DE" sz="5600" dirty="0"/>
              <a:t>🔥 </a:t>
            </a:r>
            <a:r>
              <a:rPr lang="de-DE" sz="5600" i="1" dirty="0"/>
              <a:t>Gibt es Beweise dafür, dass der Klimawandel tatsächlich stattfindet?</a:t>
            </a:r>
            <a:br>
              <a:rPr lang="de-DE" sz="5600" dirty="0"/>
            </a:br>
            <a:r>
              <a:rPr lang="de-DE" sz="5600" dirty="0"/>
              <a:t>a) Nein, das ist reine Panikmache</a:t>
            </a:r>
            <a:br>
              <a:rPr lang="de-DE" sz="5600" dirty="0"/>
            </a:br>
            <a:r>
              <a:rPr lang="de-DE" sz="5600" dirty="0"/>
              <a:t>b) Ja, steigende Temperaturen, abschmelzende Gletscher und Extremwetterereignisse belegen es</a:t>
            </a:r>
            <a:br>
              <a:rPr lang="de-DE" sz="5600" dirty="0"/>
            </a:br>
            <a:r>
              <a:rPr lang="de-DE" sz="5600" dirty="0"/>
              <a:t>c) Nur teilweise – manche Daten sind unklar</a:t>
            </a:r>
          </a:p>
          <a:p>
            <a:r>
              <a:rPr lang="de-DE" sz="5600" b="1" dirty="0"/>
              <a:t>Frage 3:</a:t>
            </a:r>
            <a:br>
              <a:rPr lang="de-DE" sz="5600" dirty="0"/>
            </a:br>
            <a:r>
              <a:rPr lang="de-DE" sz="5600" dirty="0"/>
              <a:t>💨 </a:t>
            </a:r>
            <a:r>
              <a:rPr lang="de-DE" sz="5600" i="1" dirty="0"/>
              <a:t>Sind Vulkanausbrüche für mehr CO₂-Emissionen verantwortlich als die Menschheit?</a:t>
            </a:r>
            <a:br>
              <a:rPr lang="de-DE" sz="5600" dirty="0"/>
            </a:br>
            <a:r>
              <a:rPr lang="de-DE" sz="5600" dirty="0"/>
              <a:t>a) Ja, Vulkane setzen viel mehr CO₂ frei</a:t>
            </a:r>
            <a:br>
              <a:rPr lang="de-DE" sz="5600" dirty="0"/>
            </a:br>
            <a:r>
              <a:rPr lang="de-DE" sz="5600" dirty="0"/>
              <a:t>b) Nein, menschliche Aktivitäten verursachen jährlich mehr CO₂ als alle Vulkane zusammen</a:t>
            </a:r>
            <a:br>
              <a:rPr lang="de-DE" sz="5600" dirty="0"/>
            </a:br>
            <a:r>
              <a:rPr lang="de-DE" sz="5600" dirty="0"/>
              <a:t>c) Vulkane und Menschen tragen gleich viel zur CO₂-Emission bei</a:t>
            </a:r>
          </a:p>
          <a:p>
            <a:r>
              <a:rPr lang="de-DE" sz="5600" b="1" dirty="0"/>
              <a:t>Frage 4:</a:t>
            </a:r>
            <a:br>
              <a:rPr lang="de-DE" sz="5600" dirty="0"/>
            </a:br>
            <a:r>
              <a:rPr lang="de-DE" sz="5600" dirty="0"/>
              <a:t>🌡️ </a:t>
            </a:r>
            <a:r>
              <a:rPr lang="de-DE" sz="5600" i="1" dirty="0"/>
              <a:t>Hat es in der Erdgeschichte nicht schon immer Temperaturveränderungen gegeben? Warum ist der aktuelle Klimawandel dann besorgniserregend?</a:t>
            </a:r>
            <a:br>
              <a:rPr lang="de-DE" sz="5600" dirty="0"/>
            </a:br>
            <a:r>
              <a:rPr lang="de-DE" sz="5600" dirty="0"/>
              <a:t>a) Der jetzige Temperaturanstieg ist viel schneller als frühere natürliche Klimaveränderungen</a:t>
            </a:r>
            <a:br>
              <a:rPr lang="de-DE" sz="5600" dirty="0"/>
            </a:br>
            <a:r>
              <a:rPr lang="de-DE" sz="5600" dirty="0"/>
              <a:t>b) Die derzeitigen Veränderungen sind vergleichbar mit früheren natürlichen Zyklen</a:t>
            </a:r>
            <a:br>
              <a:rPr lang="de-DE" sz="5600" dirty="0"/>
            </a:br>
            <a:r>
              <a:rPr lang="de-DE" sz="5600" dirty="0"/>
              <a:t>c) Es gibt keine außergewöhnlichen Veränderungen</a:t>
            </a:r>
          </a:p>
          <a:p>
            <a:r>
              <a:rPr lang="de-DE" sz="5600" b="1" dirty="0"/>
              <a:t>Frage 5:</a:t>
            </a:r>
            <a:br>
              <a:rPr lang="de-DE" sz="5600" dirty="0"/>
            </a:br>
            <a:r>
              <a:rPr lang="de-DE" sz="5600" dirty="0"/>
              <a:t>🛑 </a:t>
            </a:r>
            <a:r>
              <a:rPr lang="de-DE" sz="5600" i="1" dirty="0"/>
              <a:t>Können wir den Klimawandel noch aufhalten?</a:t>
            </a:r>
            <a:br>
              <a:rPr lang="de-DE" sz="5600" dirty="0"/>
            </a:br>
            <a:r>
              <a:rPr lang="de-DE" sz="5600" dirty="0"/>
              <a:t>a) Nein, es ist zu spät, wir können nichts mehr tun</a:t>
            </a:r>
            <a:br>
              <a:rPr lang="de-DE" sz="5600" dirty="0"/>
            </a:br>
            <a:r>
              <a:rPr lang="de-DE" sz="5600" dirty="0"/>
              <a:t>b) Ja, durch drastische Reduktion von Treibhausgasen und nachhaltige Maßnahmen</a:t>
            </a:r>
            <a:br>
              <a:rPr lang="de-DE" sz="5600" dirty="0"/>
            </a:br>
            <a:r>
              <a:rPr lang="de-DE" sz="5600" dirty="0"/>
              <a:t>c) Der Klimawandel wird sich von selbst regulieren</a:t>
            </a:r>
          </a:p>
          <a:p>
            <a:endParaRPr lang="de-DE" dirty="0"/>
          </a:p>
        </p:txBody>
      </p:sp>
      <p:sp>
        <p:nvSpPr>
          <p:cNvPr id="3" name="Textplatzhalter 2">
            <a:extLst>
              <a:ext uri="{FF2B5EF4-FFF2-40B4-BE49-F238E27FC236}">
                <a16:creationId xmlns:a16="http://schemas.microsoft.com/office/drawing/2014/main" id="{3F23E042-36EF-4F79-A17B-089CFDD904EA}"/>
              </a:ext>
            </a:extLst>
          </p:cNvPr>
          <p:cNvSpPr>
            <a:spLocks noGrp="1"/>
          </p:cNvSpPr>
          <p:nvPr>
            <p:ph type="body" sz="quarter" idx="13"/>
          </p:nvPr>
        </p:nvSpPr>
        <p:spPr/>
        <p:txBody>
          <a:bodyPr/>
          <a:lstStyle/>
          <a:p>
            <a:r>
              <a:rPr lang="de-DE" dirty="0"/>
              <a:t>Quiz</a:t>
            </a:r>
          </a:p>
        </p:txBody>
      </p:sp>
    </p:spTree>
    <p:extLst>
      <p:ext uri="{BB962C8B-B14F-4D97-AF65-F5344CB8AC3E}">
        <p14:creationId xmlns:p14="http://schemas.microsoft.com/office/powerpoint/2010/main" val="3377280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57CCA832-2300-4A0B-BBC0-9F98FF256410}"/>
              </a:ext>
            </a:extLst>
          </p:cNvPr>
          <p:cNvPicPr>
            <a:picLocks noChangeAspect="1"/>
          </p:cNvPicPr>
          <p:nvPr/>
        </p:nvPicPr>
        <p:blipFill rotWithShape="1">
          <a:blip r:embed="rId3"/>
          <a:srcRect l="-1472" r="-1"/>
          <a:stretch/>
        </p:blipFill>
        <p:spPr>
          <a:xfrm>
            <a:off x="603316" y="2310076"/>
            <a:ext cx="6778790" cy="4056983"/>
          </a:xfrm>
          <a:prstGeom prst="rect">
            <a:avLst/>
          </a:prstGeom>
        </p:spPr>
      </p:pic>
      <p:sp>
        <p:nvSpPr>
          <p:cNvPr id="8" name="Textfeld 7">
            <a:extLst>
              <a:ext uri="{FF2B5EF4-FFF2-40B4-BE49-F238E27FC236}">
                <a16:creationId xmlns:a16="http://schemas.microsoft.com/office/drawing/2014/main" id="{52F99640-4FBF-4D94-97DB-455440810120}"/>
              </a:ext>
            </a:extLst>
          </p:cNvPr>
          <p:cNvSpPr txBox="1"/>
          <p:nvPr/>
        </p:nvSpPr>
        <p:spPr>
          <a:xfrm>
            <a:off x="716097" y="5871528"/>
            <a:ext cx="7703269" cy="230832"/>
          </a:xfrm>
          <a:prstGeom prst="rect">
            <a:avLst/>
          </a:prstGeom>
          <a:noFill/>
        </p:spPr>
        <p:txBody>
          <a:bodyPr wrap="square">
            <a:spAutoFit/>
          </a:bodyPr>
          <a:lstStyle/>
          <a:p>
            <a:r>
              <a:rPr lang="de-DE" sz="900" dirty="0">
                <a:solidFill>
                  <a:schemeClr val="bg1"/>
                </a:solidFill>
                <a:latin typeface="Open Sans Condensed"/>
              </a:rPr>
              <a:t>Quelle: </a:t>
            </a:r>
            <a:r>
              <a:rPr lang="de-DE" sz="900" dirty="0">
                <a:solidFill>
                  <a:schemeClr val="bg1"/>
                </a:solidFill>
                <a:latin typeface="Open Sans Condensed"/>
                <a:hlinkClick r:id="rId4">
                  <a:extLst>
                    <a:ext uri="{A12FA001-AC4F-418D-AE19-62706E023703}">
                      <ahyp:hlinkClr xmlns:ahyp="http://schemas.microsoft.com/office/drawing/2018/hyperlinkcolor" val="tx"/>
                    </a:ext>
                  </a:extLst>
                </a:hlinkClick>
              </a:rPr>
              <a:t>https://www.deutsches-klima-konsortium.de/fileadmin/user_upload/pdfs/Publikationen_DKK/basisfakten-klimawandel.pdf</a:t>
            </a:r>
            <a:r>
              <a:rPr lang="de-DE" sz="900" dirty="0">
                <a:solidFill>
                  <a:schemeClr val="bg1"/>
                </a:solidFill>
                <a:latin typeface="Open Sans Condensed"/>
              </a:rPr>
              <a:t> </a:t>
            </a:r>
          </a:p>
        </p:txBody>
      </p:sp>
      <p:sp>
        <p:nvSpPr>
          <p:cNvPr id="14" name="TextShape 3">
            <a:extLst>
              <a:ext uri="{FF2B5EF4-FFF2-40B4-BE49-F238E27FC236}">
                <a16:creationId xmlns:a16="http://schemas.microsoft.com/office/drawing/2014/main" id="{2851C74E-5C02-4680-9DE6-DD987A333220}"/>
              </a:ext>
            </a:extLst>
          </p:cNvPr>
          <p:cNvSpPr/>
          <p:nvPr/>
        </p:nvSpPr>
        <p:spPr>
          <a:xfrm>
            <a:off x="617760" y="755640"/>
            <a:ext cx="8380800" cy="959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90000"/>
              </a:lnSpc>
              <a:spcBef>
                <a:spcPts val="1001"/>
              </a:spcBef>
              <a:tabLst>
                <a:tab pos="0" algn="l"/>
              </a:tabLst>
            </a:pPr>
            <a:r>
              <a:rPr lang="de-DE" sz="3000" b="1" strike="noStrike" spc="-1" dirty="0">
                <a:solidFill>
                  <a:schemeClr val="bg1"/>
                </a:solidFill>
                <a:latin typeface="Open Sans Condensed Bold"/>
                <a:ea typeface="Open Sans Condensed Bold"/>
              </a:rPr>
              <a:t>Temperaturanstieg in Deutschland</a:t>
            </a:r>
            <a:endParaRPr lang="de-DE" sz="3000" b="0" strike="noStrike" spc="-1" dirty="0">
              <a:solidFill>
                <a:schemeClr val="bg1"/>
              </a:solidFill>
              <a:latin typeface="Calibri"/>
            </a:endParaRPr>
          </a:p>
        </p:txBody>
      </p:sp>
      <p:sp>
        <p:nvSpPr>
          <p:cNvPr id="15" name="TextShape 1">
            <a:extLst>
              <a:ext uri="{FF2B5EF4-FFF2-40B4-BE49-F238E27FC236}">
                <a16:creationId xmlns:a16="http://schemas.microsoft.com/office/drawing/2014/main" id="{FA53F1C4-A1DD-4575-A021-D261CBBCAD78}"/>
              </a:ext>
            </a:extLst>
          </p:cNvPr>
          <p:cNvSpPr/>
          <p:nvPr/>
        </p:nvSpPr>
        <p:spPr>
          <a:xfrm>
            <a:off x="8000204" y="2251310"/>
            <a:ext cx="3588480" cy="3983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10000"/>
              </a:lnSpc>
              <a:spcBef>
                <a:spcPts val="1001"/>
              </a:spcBef>
              <a:tabLst>
                <a:tab pos="0" algn="l"/>
              </a:tabLst>
            </a:pPr>
            <a:r>
              <a:rPr lang="de-DE" strike="noStrike" spc="-1" dirty="0">
                <a:latin typeface="Arial" panose="020B0604020202020204" pitchFamily="34" charset="0"/>
                <a:ea typeface="Open Sans"/>
                <a:cs typeface="Arial" panose="020B0604020202020204" pitchFamily="34" charset="0"/>
              </a:rPr>
              <a:t>Mitteltemperatur in Deutschland im vergangenen Jahrzehnt bereits jetzt auf 2°C über dem vorindustriellen Durchschnitt</a:t>
            </a:r>
            <a:endParaRPr lang="de-DE" strike="noStrike" spc="-1" dirty="0">
              <a:latin typeface="Arial" panose="020B0604020202020204" pitchFamily="34" charset="0"/>
              <a:cs typeface="Arial" panose="020B0604020202020204" pitchFamily="34" charset="0"/>
            </a:endParaRPr>
          </a:p>
          <a:p>
            <a:pPr>
              <a:lnSpc>
                <a:spcPct val="110000"/>
              </a:lnSpc>
              <a:spcBef>
                <a:spcPts val="1001"/>
              </a:spcBef>
              <a:tabLst>
                <a:tab pos="0" algn="l"/>
              </a:tabLst>
            </a:pPr>
            <a:endParaRPr lang="de-DE" sz="2000" b="0" strike="noStrike" spc="-1" dirty="0">
              <a:latin typeface="Arial" panose="020B0604020202020204" pitchFamily="34" charset="0"/>
              <a:cs typeface="Arial" panose="020B0604020202020204" pitchFamily="34" charset="0"/>
            </a:endParaRPr>
          </a:p>
        </p:txBody>
      </p:sp>
      <p:sp>
        <p:nvSpPr>
          <p:cNvPr id="26" name="Fußzeilenplatzhalter 13">
            <a:extLst>
              <a:ext uri="{FF2B5EF4-FFF2-40B4-BE49-F238E27FC236}">
                <a16:creationId xmlns:a16="http://schemas.microsoft.com/office/drawing/2014/main" id="{53B62CB9-E1CB-4FFA-8DF0-1ACE343FDFE2}"/>
              </a:ext>
            </a:extLst>
          </p:cNvPr>
          <p:cNvSpPr txBox="1">
            <a:spLocks/>
          </p:cNvSpPr>
          <p:nvPr/>
        </p:nvSpPr>
        <p:spPr>
          <a:xfrm>
            <a:off x="603316" y="6367059"/>
            <a:ext cx="7635162" cy="365125"/>
          </a:xfrm>
          <a:prstGeom prst="rect">
            <a:avLst/>
          </a:prstGeom>
        </p:spPr>
        <p:txBody>
          <a:bodyPr vert="horz" lIns="91440" tIns="45720" rIns="91440" bIns="45720" rtlCol="0" anchor="ctr"/>
          <a:lstStyle>
            <a:defPPr>
              <a:defRPr lang="de-DE"/>
            </a:defPPr>
            <a:lvl1pPr marL="0" algn="l" defTabSz="914400" rtl="0" eaLnBrk="1" latinLnBrk="0" hangingPunct="1">
              <a:defRPr sz="874" b="1" i="0" kern="1200" baseline="0">
                <a:solidFill>
                  <a:srgbClr val="000000"/>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b="0" dirty="0">
                <a:solidFill>
                  <a:schemeClr val="bg1"/>
                </a:solidFill>
                <a:latin typeface="Open Sans Condensed"/>
              </a:rPr>
              <a:t>KLUG | Hitze als Gesundheitsrisiko | Jonas Gerke</a:t>
            </a:r>
            <a:endParaRPr lang="de-DE" b="0" dirty="0">
              <a:solidFill>
                <a:schemeClr val="bg1"/>
              </a:solidFill>
              <a:latin typeface="Open Sans Condensed"/>
              <a:ea typeface="Open Sans" panose="020B0606030504020204" pitchFamily="34" charset="0"/>
              <a:cs typeface="Open Sans" panose="020B0606030504020204" pitchFamily="34" charset="0"/>
            </a:endParaRPr>
          </a:p>
        </p:txBody>
      </p:sp>
      <p:sp>
        <p:nvSpPr>
          <p:cNvPr id="3" name="Textplatzhalter 2">
            <a:extLst>
              <a:ext uri="{FF2B5EF4-FFF2-40B4-BE49-F238E27FC236}">
                <a16:creationId xmlns:a16="http://schemas.microsoft.com/office/drawing/2014/main" id="{70244B40-C905-49A4-B3FC-C40F4B1256B5}"/>
              </a:ext>
            </a:extLst>
          </p:cNvPr>
          <p:cNvSpPr>
            <a:spLocks noGrp="1"/>
          </p:cNvSpPr>
          <p:nvPr>
            <p:ph type="body" sz="quarter" idx="13"/>
          </p:nvPr>
        </p:nvSpPr>
        <p:spPr>
          <a:xfrm>
            <a:off x="617760" y="616809"/>
            <a:ext cx="8381857" cy="960999"/>
          </a:xfrm>
        </p:spPr>
        <p:txBody>
          <a:bodyPr/>
          <a:lstStyle/>
          <a:p>
            <a:r>
              <a:rPr lang="de-DE" dirty="0"/>
              <a:t>Temperaturentwicklung in Deutschland</a:t>
            </a:r>
          </a:p>
        </p:txBody>
      </p:sp>
      <p:sp>
        <p:nvSpPr>
          <p:cNvPr id="4" name="Textplatzhalter 3">
            <a:extLst>
              <a:ext uri="{FF2B5EF4-FFF2-40B4-BE49-F238E27FC236}">
                <a16:creationId xmlns:a16="http://schemas.microsoft.com/office/drawing/2014/main" id="{3EDF175B-4CA3-422B-AD15-6A13B3DAB96A}"/>
              </a:ext>
            </a:extLst>
          </p:cNvPr>
          <p:cNvSpPr>
            <a:spLocks noGrp="1"/>
          </p:cNvSpPr>
          <p:nvPr>
            <p:ph type="body" sz="quarter" idx="14"/>
          </p:nvPr>
        </p:nvSpPr>
        <p:spPr>
          <a:xfrm>
            <a:off x="6404406" y="5646216"/>
            <a:ext cx="992145" cy="304800"/>
          </a:xfrm>
          <a:solidFill>
            <a:schemeClr val="bg1"/>
          </a:solidFill>
        </p:spPr>
        <p:txBody>
          <a:bodyPr/>
          <a:lstStyle/>
          <a:p>
            <a:r>
              <a:rPr lang="de-DE" dirty="0"/>
              <a:t>Quelle: DWD</a:t>
            </a:r>
          </a:p>
        </p:txBody>
      </p:sp>
    </p:spTree>
    <p:extLst>
      <p:ext uri="{BB962C8B-B14F-4D97-AF65-F5344CB8AC3E}">
        <p14:creationId xmlns:p14="http://schemas.microsoft.com/office/powerpoint/2010/main" val="2465633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5">
            <a:extLst>
              <a:ext uri="{FF2B5EF4-FFF2-40B4-BE49-F238E27FC236}">
                <a16:creationId xmlns:a16="http://schemas.microsoft.com/office/drawing/2014/main" id="{1DE2D47B-0878-49F5-B9F6-90843A5ACB01}"/>
              </a:ext>
            </a:extLst>
          </p:cNvPr>
          <p:cNvPicPr>
            <a:picLocks noGrp="1"/>
          </p:cNvPicPr>
          <p:nvPr>
            <p:ph sz="half" idx="2"/>
          </p:nvPr>
        </p:nvPicPr>
        <p:blipFill>
          <a:blip r:embed="rId3"/>
          <a:stretch/>
        </p:blipFill>
        <p:spPr>
          <a:xfrm>
            <a:off x="396165" y="1138469"/>
            <a:ext cx="6632937" cy="3895725"/>
          </a:xfrm>
          <a:prstGeom prst="rect">
            <a:avLst/>
          </a:prstGeom>
          <a:ln>
            <a:noFill/>
          </a:ln>
        </p:spPr>
      </p:pic>
      <p:sp>
        <p:nvSpPr>
          <p:cNvPr id="3" name="Textplatzhalter 2">
            <a:extLst>
              <a:ext uri="{FF2B5EF4-FFF2-40B4-BE49-F238E27FC236}">
                <a16:creationId xmlns:a16="http://schemas.microsoft.com/office/drawing/2014/main" id="{7E7EB466-60A9-47D8-B570-23601F096C0C}"/>
              </a:ext>
            </a:extLst>
          </p:cNvPr>
          <p:cNvSpPr>
            <a:spLocks noGrp="1"/>
          </p:cNvSpPr>
          <p:nvPr>
            <p:ph type="body" sz="quarter" idx="13"/>
          </p:nvPr>
        </p:nvSpPr>
        <p:spPr>
          <a:xfrm>
            <a:off x="885987" y="657970"/>
            <a:ext cx="8381857" cy="960999"/>
          </a:xfrm>
        </p:spPr>
        <p:txBody>
          <a:bodyPr/>
          <a:lstStyle/>
          <a:p>
            <a:r>
              <a:rPr lang="de-DE" dirty="0"/>
              <a:t>Hitzetage in Deutschland</a:t>
            </a:r>
          </a:p>
        </p:txBody>
      </p:sp>
      <p:sp>
        <p:nvSpPr>
          <p:cNvPr id="5" name="Textplatzhalter 4">
            <a:extLst>
              <a:ext uri="{FF2B5EF4-FFF2-40B4-BE49-F238E27FC236}">
                <a16:creationId xmlns:a16="http://schemas.microsoft.com/office/drawing/2014/main" id="{12B91B6F-25C2-4457-80FE-F8CA1BE2F5B9}"/>
              </a:ext>
            </a:extLst>
          </p:cNvPr>
          <p:cNvSpPr>
            <a:spLocks noGrp="1"/>
          </p:cNvSpPr>
          <p:nvPr>
            <p:ph type="body" sz="quarter" idx="14"/>
          </p:nvPr>
        </p:nvSpPr>
        <p:spPr>
          <a:xfrm>
            <a:off x="8517467" y="5541010"/>
            <a:ext cx="3081338" cy="304800"/>
          </a:xfrm>
        </p:spPr>
        <p:txBody>
          <a:bodyPr/>
          <a:lstStyle/>
          <a:p>
            <a:r>
              <a:rPr lang="it-IT" dirty="0"/>
              <a:t>Quelle: GDV; UBA (2019), DWD (2022)</a:t>
            </a:r>
          </a:p>
          <a:p>
            <a:endParaRPr lang="de-DE" dirty="0"/>
          </a:p>
        </p:txBody>
      </p:sp>
      <p:sp>
        <p:nvSpPr>
          <p:cNvPr id="6" name="Textfeld 5">
            <a:extLst>
              <a:ext uri="{FF2B5EF4-FFF2-40B4-BE49-F238E27FC236}">
                <a16:creationId xmlns:a16="http://schemas.microsoft.com/office/drawing/2014/main" id="{053CC3B5-D55D-4DDA-B4D8-D314CC9D98EB}"/>
              </a:ext>
            </a:extLst>
          </p:cNvPr>
          <p:cNvSpPr txBox="1"/>
          <p:nvPr/>
        </p:nvSpPr>
        <p:spPr>
          <a:xfrm>
            <a:off x="8127323" y="2895314"/>
            <a:ext cx="2659702" cy="2554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Heiße Tage: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1951-1960: ⌀ 3,6 Tage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2011-2020: ⌀ 11,1 Tage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e-D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D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Häufigkeit/Intensität/Dauer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von Hitzewellen: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e-D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endParaRPr kumimoji="0" lang="de-D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315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 name="TextShape 2"/>
          <p:cNvSpPr/>
          <p:nvPr/>
        </p:nvSpPr>
        <p:spPr>
          <a:xfrm>
            <a:off x="447361" y="2469339"/>
            <a:ext cx="6876000" cy="3897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r>
              <a:rPr kumimoji="0" lang="de-DE" b="0" i="0" u="none" strike="noStrike" kern="1200" cap="none" spc="-1" normalizeH="0" baseline="0" noProof="0" dirty="0">
                <a:ln>
                  <a:noFill/>
                </a:ln>
                <a:solidFill>
                  <a:prstClr val="black"/>
                </a:solidFill>
                <a:effectLst/>
                <a:uLnTx/>
                <a:uFillTx/>
                <a:latin typeface="Arial" panose="020B0604020202020204" pitchFamily="34" charset="0"/>
                <a:ea typeface="Open Sans Condensed Bold"/>
                <a:cs typeface="Arial" panose="020B0604020202020204" pitchFamily="34" charset="0"/>
              </a:rPr>
              <a:t>Es wird wärmer in Deutschland. Für Ihre Arbeit bedeutet das:</a:t>
            </a:r>
          </a:p>
          <a:p>
            <a:pPr marL="342900" marR="0" lvl="0" indent="-342900" algn="l" defTabSz="914400" rtl="0" eaLnBrk="1" fontAlgn="auto" latinLnBrk="0" hangingPunct="1">
              <a:lnSpc>
                <a:spcPct val="90000"/>
              </a:lnSpc>
              <a:spcBef>
                <a:spcPts val="1001"/>
              </a:spcBef>
              <a:spcAft>
                <a:spcPts val="0"/>
              </a:spcAft>
              <a:buClrTx/>
              <a:buSzTx/>
              <a:buFont typeface="Arial" panose="020B0604020202020204" pitchFamily="34" charset="0"/>
              <a:buChar char="•"/>
              <a:tabLst>
                <a:tab pos="0" algn="l"/>
              </a:tabLst>
              <a:defRPr/>
            </a:pPr>
            <a:r>
              <a:rPr kumimoji="0" lang="de-DE" b="0" i="0" u="none" strike="noStrike" kern="1200" cap="none" spc="-1" normalizeH="0" baseline="0" noProof="0" dirty="0">
                <a:ln>
                  <a:noFill/>
                </a:ln>
                <a:solidFill>
                  <a:prstClr val="black"/>
                </a:solidFill>
                <a:effectLst/>
                <a:uLnTx/>
                <a:uFillTx/>
                <a:latin typeface="Arial" panose="020B0604020202020204" pitchFamily="34" charset="0"/>
                <a:cs typeface="Arial" panose="020B0604020202020204" pitchFamily="34" charset="0"/>
              </a:rPr>
              <a:t>Mehr Sommertage, an denen es 25°C oder wärmer ist</a:t>
            </a:r>
          </a:p>
          <a:p>
            <a:pPr marL="342900" marR="0" lvl="0" indent="-342900" algn="l" defTabSz="914400" rtl="0" eaLnBrk="1" fontAlgn="auto" latinLnBrk="0" hangingPunct="1">
              <a:lnSpc>
                <a:spcPct val="90000"/>
              </a:lnSpc>
              <a:spcBef>
                <a:spcPts val="1001"/>
              </a:spcBef>
              <a:spcAft>
                <a:spcPts val="0"/>
              </a:spcAft>
              <a:buClrTx/>
              <a:buSzTx/>
              <a:buFont typeface="Arial" panose="020B0604020202020204" pitchFamily="34" charset="0"/>
              <a:buChar char="•"/>
              <a:tabLst>
                <a:tab pos="0" algn="l"/>
              </a:tabLst>
              <a:defRPr/>
            </a:pPr>
            <a:r>
              <a:rPr kumimoji="0" lang="de-DE" b="0" i="0" u="none" strike="noStrike" kern="1200" cap="none" spc="-1" normalizeH="0" baseline="0" noProof="0" dirty="0">
                <a:ln>
                  <a:noFill/>
                </a:ln>
                <a:solidFill>
                  <a:prstClr val="black"/>
                </a:solidFill>
                <a:effectLst/>
                <a:uLnTx/>
                <a:uFillTx/>
                <a:latin typeface="Arial" panose="020B0604020202020204" pitchFamily="34" charset="0"/>
                <a:cs typeface="Arial" panose="020B0604020202020204" pitchFamily="34" charset="0"/>
              </a:rPr>
              <a:t>Mehr Hitzetage an denen es 30°C oder wärmer ist</a:t>
            </a:r>
          </a:p>
          <a:p>
            <a:pPr marL="342900" marR="0" lvl="0" indent="-342900" algn="l" defTabSz="914400" rtl="0" eaLnBrk="1" fontAlgn="auto" latinLnBrk="0" hangingPunct="1">
              <a:lnSpc>
                <a:spcPct val="90000"/>
              </a:lnSpc>
              <a:spcBef>
                <a:spcPts val="1001"/>
              </a:spcBef>
              <a:spcAft>
                <a:spcPts val="0"/>
              </a:spcAft>
              <a:buClrTx/>
              <a:buSzTx/>
              <a:buFont typeface="Arial" panose="020B0604020202020204" pitchFamily="34" charset="0"/>
              <a:buChar char="•"/>
              <a:tabLst>
                <a:tab pos="0" algn="l"/>
              </a:tabLst>
              <a:defRPr/>
            </a:pPr>
            <a:r>
              <a:rPr kumimoji="0" lang="de-DE" b="0" i="0" u="none" strike="noStrike" kern="1200" cap="none" spc="-1" normalizeH="0" baseline="0" noProof="0" dirty="0">
                <a:ln>
                  <a:noFill/>
                </a:ln>
                <a:solidFill>
                  <a:prstClr val="black"/>
                </a:solidFill>
                <a:effectLst/>
                <a:uLnTx/>
                <a:uFillTx/>
                <a:latin typeface="Arial" panose="020B0604020202020204" pitchFamily="34" charset="0"/>
                <a:cs typeface="Arial" panose="020B0604020202020204" pitchFamily="34" charset="0"/>
              </a:rPr>
              <a:t>Mehr tropische Nächte, die 20°C oder wärmer sind</a:t>
            </a:r>
          </a:p>
          <a:p>
            <a:pPr marL="342900" marR="0" lvl="0" indent="-342900" algn="l" defTabSz="914400" rtl="0" eaLnBrk="1" fontAlgn="auto" latinLnBrk="0" hangingPunct="1">
              <a:lnSpc>
                <a:spcPct val="90000"/>
              </a:lnSpc>
              <a:spcBef>
                <a:spcPts val="1001"/>
              </a:spcBef>
              <a:spcAft>
                <a:spcPts val="0"/>
              </a:spcAft>
              <a:buClrTx/>
              <a:buSzTx/>
              <a:buFont typeface="Arial" panose="020B0604020202020204" pitchFamily="34" charset="0"/>
              <a:buChar char="•"/>
              <a:tabLst>
                <a:tab pos="0" algn="l"/>
              </a:tabLst>
              <a:defRPr/>
            </a:pPr>
            <a:r>
              <a:rPr kumimoji="0" lang="de-DE" b="0" i="0" u="none" strike="noStrike" kern="1200" cap="none" spc="-1" normalizeH="0" baseline="0" noProof="0" dirty="0">
                <a:ln>
                  <a:noFill/>
                </a:ln>
                <a:solidFill>
                  <a:prstClr val="black"/>
                </a:solidFill>
                <a:effectLst/>
                <a:uLnTx/>
                <a:uFillTx/>
                <a:latin typeface="Arial" panose="020B0604020202020204" pitchFamily="34" charset="0"/>
                <a:cs typeface="Arial" panose="020B0604020202020204" pitchFamily="34" charset="0"/>
              </a:rPr>
              <a:t>Mehr Hitzewellen. Das heißt, die Temperaturen liegen an drei oder mehr aufeinanderfolgenden Tagen bei 30°C oder mehr</a:t>
            </a:r>
          </a:p>
          <a:p>
            <a:pPr marL="342900" marR="0" lvl="0" indent="-342900" algn="l" defTabSz="914400" rtl="0" eaLnBrk="1" fontAlgn="auto" latinLnBrk="0" hangingPunct="1">
              <a:lnSpc>
                <a:spcPct val="90000"/>
              </a:lnSpc>
              <a:spcBef>
                <a:spcPts val="1001"/>
              </a:spcBef>
              <a:spcAft>
                <a:spcPts val="0"/>
              </a:spcAft>
              <a:buClrTx/>
              <a:buSzTx/>
              <a:buFontTx/>
              <a:buChar char="-"/>
              <a:tabLst>
                <a:tab pos="0" algn="l"/>
              </a:tabLst>
              <a:defRPr/>
            </a:pPr>
            <a:endParaRPr kumimoji="0" lang="de-DE" b="0" i="0" u="none" strike="noStrike" kern="1200" cap="none" spc="-1"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r>
              <a:rPr kumimoji="0" lang="de-DE" b="0" i="0" u="none" strike="noStrike" kern="1200" cap="none" spc="-1" normalizeH="0" baseline="0" noProof="0" dirty="0">
                <a:ln>
                  <a:noFill/>
                </a:ln>
                <a:solidFill>
                  <a:prstClr val="black"/>
                </a:solidFill>
                <a:effectLst/>
                <a:uLnTx/>
                <a:uFillTx/>
                <a:latin typeface="Arial" panose="020B0604020202020204" pitchFamily="34" charset="0"/>
                <a:cs typeface="Arial" panose="020B0604020202020204" pitchFamily="34" charset="0"/>
              </a:rPr>
              <a:t>Hitzewellen sind besonders gefährlich. </a:t>
            </a:r>
            <a:r>
              <a:rPr kumimoji="0" lang="de-DE"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Der Körper kann sich nicht richtig regenerieren.</a:t>
            </a:r>
            <a:endParaRPr kumimoji="0" lang="de-DE" b="0" i="0" u="none" strike="noStrike" kern="1200" cap="none" spc="-1"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endParaRPr kumimoji="0" lang="de-DE" b="0" i="0" u="none" strike="noStrike" kern="1200" cap="none" spc="-1"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sp>
        <p:nvSpPr>
          <p:cNvPr id="556" name="TextShape 3"/>
          <p:cNvSpPr/>
          <p:nvPr/>
        </p:nvSpPr>
        <p:spPr>
          <a:xfrm>
            <a:off x="8377560" y="2631510"/>
            <a:ext cx="3733560" cy="2025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e-DE" sz="1400" b="1" i="0" u="none" strike="noStrike" kern="1200" cap="none" spc="-1" normalizeH="0" baseline="0" noProof="0" dirty="0">
                <a:ln>
                  <a:noFill/>
                </a:ln>
                <a:effectLst/>
                <a:uLnTx/>
                <a:uFillTx/>
                <a:latin typeface="Arial" panose="020B0604020202020204" pitchFamily="34" charset="0"/>
                <a:ea typeface="DejaVu Sans"/>
                <a:cs typeface="Arial" panose="020B0604020202020204" pitchFamily="34" charset="0"/>
              </a:rPr>
              <a:t>Seit 2005 gibt der DWD Hitzewarnungen heraus. Hitzewarnungen sind in zwei Warnstufen unterteilt:</a:t>
            </a: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endParaRPr kumimoji="0" lang="de-DE" sz="1400" b="1" i="0" u="none" strike="noStrike" kern="1200" cap="none" spc="-1" normalizeH="0" baseline="0" noProof="0" dirty="0">
              <a:ln>
                <a:noFill/>
              </a:ln>
              <a:effectLst/>
              <a:uLnTx/>
              <a:uFillTx/>
              <a:latin typeface="Arial" panose="020B0604020202020204" pitchFamily="34" charset="0"/>
              <a:ea typeface="DejaVu Sans"/>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e-DE" sz="1400" b="1" i="0" u="none" strike="noStrike" kern="1200" cap="none" spc="-1" normalizeH="0" baseline="0" noProof="0" dirty="0">
                <a:ln>
                  <a:noFill/>
                </a:ln>
                <a:effectLst/>
                <a:uLnTx/>
                <a:uFillTx/>
                <a:latin typeface="Arial" panose="020B0604020202020204" pitchFamily="34" charset="0"/>
                <a:ea typeface="DejaVu Sans"/>
                <a:cs typeface="Arial" panose="020B0604020202020204" pitchFamily="34" charset="0"/>
              </a:rPr>
              <a:t>Stufe 1: Starke Wärmebelastung</a:t>
            </a:r>
            <a:endParaRPr kumimoji="0" lang="de-DE" sz="1400" b="0" i="0" u="none" strike="noStrike" kern="1200" cap="none" spc="-1"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e-DE" sz="1400" b="0" i="0" u="none" strike="noStrike" kern="1200" cap="none" spc="-1" normalizeH="0" baseline="0" noProof="0" dirty="0">
                <a:ln>
                  <a:noFill/>
                </a:ln>
                <a:effectLst/>
                <a:uLnTx/>
                <a:uFillTx/>
                <a:latin typeface="Arial" panose="020B0604020202020204" pitchFamily="34" charset="0"/>
                <a:ea typeface="DejaVu Sans"/>
                <a:cs typeface="Arial" panose="020B0604020202020204" pitchFamily="34" charset="0"/>
              </a:rPr>
              <a:t>Gefühlte Temperatur &gt;32°C an 2 Tagen in Folge, geringe nächtliche Abkühlung</a:t>
            </a:r>
            <a:endParaRPr kumimoji="0" lang="de-DE" sz="1400" b="0" i="0" u="none" strike="noStrike" kern="1200" cap="none" spc="-1"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endParaRPr kumimoji="0" lang="de-DE" sz="1400" b="0" i="0" u="none" strike="noStrike" kern="1200" cap="none" spc="-1" normalizeH="0" baseline="0" noProof="0" dirty="0">
              <a:ln>
                <a:noFill/>
              </a:ln>
              <a:effectLst/>
              <a:uLnTx/>
              <a:uFillTx/>
              <a:latin typeface="Arial" panose="020B0604020202020204" pitchFamily="34" charset="0"/>
              <a:cs typeface="Arial" panose="020B0604020202020204" pitchFamily="34" charset="0"/>
            </a:endParaRPr>
          </a:p>
          <a:p>
            <a:pPr marL="228600" marR="0" lvl="0" indent="-228240" algn="l" defTabSz="914400" rtl="0" eaLnBrk="1" fontAlgn="auto" latinLnBrk="0" hangingPunct="1">
              <a:lnSpc>
                <a:spcPct val="100000"/>
              </a:lnSpc>
              <a:spcBef>
                <a:spcPts val="0"/>
              </a:spcBef>
              <a:spcAft>
                <a:spcPts val="0"/>
              </a:spcAft>
              <a:buClrTx/>
              <a:buSzTx/>
              <a:buFontTx/>
              <a:buNone/>
              <a:tabLst>
                <a:tab pos="0" algn="l"/>
              </a:tabLst>
              <a:defRPr/>
            </a:pPr>
            <a:r>
              <a:rPr kumimoji="0" lang="de-DE" sz="1400" b="1" i="0" u="none" strike="noStrike" kern="1200" cap="none" spc="-1" normalizeH="0" baseline="0" noProof="0" dirty="0">
                <a:ln>
                  <a:noFill/>
                </a:ln>
                <a:effectLst/>
                <a:uLnTx/>
                <a:uFillTx/>
                <a:latin typeface="Arial" panose="020B0604020202020204" pitchFamily="34" charset="0"/>
                <a:ea typeface="Open Sans"/>
                <a:cs typeface="Arial" panose="020B0604020202020204" pitchFamily="34" charset="0"/>
              </a:rPr>
              <a:t>Stufe 2: Extreme Wärmebelastung</a:t>
            </a:r>
            <a:endParaRPr kumimoji="0" lang="de-DE" sz="1400" b="0" i="0" u="none" strike="noStrike" kern="1200" cap="none" spc="-1" normalizeH="0" baseline="0" noProof="0" dirty="0">
              <a:ln>
                <a:noFill/>
              </a:ln>
              <a:effectLst/>
              <a:uLnTx/>
              <a:uFillTx/>
              <a:latin typeface="Arial" panose="020B0604020202020204" pitchFamily="34" charset="0"/>
              <a:cs typeface="Arial" panose="020B0604020202020204" pitchFamily="34" charset="0"/>
            </a:endParaRPr>
          </a:p>
          <a:p>
            <a:pPr marL="228600" marR="0" lvl="0" indent="-228240" algn="l" defTabSz="914400" rtl="0" eaLnBrk="1" fontAlgn="auto" latinLnBrk="0" hangingPunct="1">
              <a:lnSpc>
                <a:spcPct val="100000"/>
              </a:lnSpc>
              <a:spcBef>
                <a:spcPts val="0"/>
              </a:spcBef>
              <a:spcAft>
                <a:spcPts val="0"/>
              </a:spcAft>
              <a:buClrTx/>
              <a:buSzTx/>
              <a:buFontTx/>
              <a:buNone/>
              <a:tabLst>
                <a:tab pos="0" algn="l"/>
              </a:tabLst>
              <a:defRPr/>
            </a:pPr>
            <a:r>
              <a:rPr kumimoji="0" lang="de-DE" sz="1400" b="0" i="0" u="none" strike="noStrike" kern="1200" cap="none" spc="-1" normalizeH="0" baseline="0" noProof="0" dirty="0">
                <a:ln>
                  <a:noFill/>
                </a:ln>
                <a:effectLst/>
                <a:uLnTx/>
                <a:uFillTx/>
                <a:latin typeface="Arial" panose="020B0604020202020204" pitchFamily="34" charset="0"/>
                <a:ea typeface="Open Sans"/>
                <a:cs typeface="Arial" panose="020B0604020202020204" pitchFamily="34" charset="0"/>
              </a:rPr>
              <a:t>Gefühlte Temperatur &gt;38° C</a:t>
            </a:r>
            <a:endParaRPr kumimoji="0" lang="de-DE" sz="1400" b="0" i="0" u="none" strike="noStrike" kern="1200" cap="none" spc="-1" normalizeH="0" baseline="0" noProof="0" dirty="0">
              <a:ln>
                <a:noFill/>
              </a:ln>
              <a:effectLst/>
              <a:uLnTx/>
              <a:uFillTx/>
              <a:latin typeface="Arial" panose="020B0604020202020204" pitchFamily="34" charset="0"/>
              <a:cs typeface="Arial" panose="020B0604020202020204" pitchFamily="34" charset="0"/>
            </a:endParaRPr>
          </a:p>
        </p:txBody>
      </p:sp>
      <p:pic>
        <p:nvPicPr>
          <p:cNvPr id="557" name="Grafik 14"/>
          <p:cNvPicPr/>
          <p:nvPr/>
        </p:nvPicPr>
        <p:blipFill>
          <a:blip r:embed="rId3"/>
          <a:stretch/>
        </p:blipFill>
        <p:spPr>
          <a:xfrm>
            <a:off x="8377560" y="1716480"/>
            <a:ext cx="2001960" cy="573120"/>
          </a:xfrm>
          <a:prstGeom prst="rect">
            <a:avLst/>
          </a:prstGeom>
          <a:ln w="0">
            <a:noFill/>
          </a:ln>
        </p:spPr>
      </p:pic>
      <p:pic>
        <p:nvPicPr>
          <p:cNvPr id="558" name="Grafik 15"/>
          <p:cNvPicPr/>
          <p:nvPr/>
        </p:nvPicPr>
        <p:blipFill>
          <a:blip r:embed="rId4"/>
          <a:stretch/>
        </p:blipFill>
        <p:spPr>
          <a:xfrm>
            <a:off x="8510040" y="4704978"/>
            <a:ext cx="3326760" cy="2000520"/>
          </a:xfrm>
          <a:prstGeom prst="rect">
            <a:avLst/>
          </a:prstGeom>
          <a:ln w="0">
            <a:noFill/>
          </a:ln>
        </p:spPr>
      </p:pic>
      <p:sp>
        <p:nvSpPr>
          <p:cNvPr id="559" name="CustomShape 4"/>
          <p:cNvSpPr/>
          <p:nvPr/>
        </p:nvSpPr>
        <p:spPr>
          <a:xfrm>
            <a:off x="8417879" y="6440632"/>
            <a:ext cx="3591720" cy="33710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1" normalizeH="0" baseline="0" noProof="0" dirty="0">
                <a:ln>
                  <a:noFill/>
                </a:ln>
                <a:solidFill>
                  <a:srgbClr val="FFFFFF"/>
                </a:solidFill>
                <a:effectLst/>
                <a:uLnTx/>
                <a:uFillTx/>
                <a:latin typeface="Calibri" panose="020F0502020204030204"/>
                <a:ea typeface="Open Sans Condensed"/>
                <a:cs typeface="+mn-cs"/>
              </a:rPr>
              <a:t>https://hitzewarnungen.de/index.jsp</a:t>
            </a:r>
            <a:endParaRPr kumimoji="0" lang="de-DE" sz="1600" b="0" i="0" u="none" strike="noStrike" kern="1200" cap="none" spc="-1" normalizeH="0" baseline="0" noProof="0" dirty="0">
              <a:ln>
                <a:noFill/>
              </a:ln>
              <a:solidFill>
                <a:srgbClr val="000000"/>
              </a:solidFill>
              <a:effectLst/>
              <a:uLnTx/>
              <a:uFillTx/>
              <a:latin typeface="Calibri" panose="020F0502020204030204"/>
              <a:ea typeface="+mn-ea"/>
              <a:cs typeface="+mn-cs"/>
            </a:endParaRPr>
          </a:p>
        </p:txBody>
      </p:sp>
      <p:sp>
        <p:nvSpPr>
          <p:cNvPr id="21" name="Fußzeilenplatzhalter 13">
            <a:extLst>
              <a:ext uri="{FF2B5EF4-FFF2-40B4-BE49-F238E27FC236}">
                <a16:creationId xmlns:a16="http://schemas.microsoft.com/office/drawing/2014/main" id="{72CE6082-44CB-49C1-BC65-30FDE16C619C}"/>
              </a:ext>
            </a:extLst>
          </p:cNvPr>
          <p:cNvSpPr txBox="1">
            <a:spLocks/>
          </p:cNvSpPr>
          <p:nvPr/>
        </p:nvSpPr>
        <p:spPr>
          <a:xfrm>
            <a:off x="603316" y="6367059"/>
            <a:ext cx="7635162" cy="365125"/>
          </a:xfrm>
          <a:prstGeom prst="rect">
            <a:avLst/>
          </a:prstGeom>
        </p:spPr>
        <p:txBody>
          <a:bodyPr vert="horz" lIns="91440" tIns="45720" rIns="91440" bIns="45720" rtlCol="0" anchor="ctr"/>
          <a:lstStyle>
            <a:defPPr>
              <a:defRPr lang="de-DE"/>
            </a:defPPr>
            <a:lvl1pPr marL="0" algn="l" defTabSz="914400" rtl="0" eaLnBrk="1" latinLnBrk="0" hangingPunct="1">
              <a:defRPr sz="874" b="1" i="0" kern="1200" baseline="0">
                <a:solidFill>
                  <a:srgbClr val="000000"/>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74" b="0" i="0" u="none" strike="noStrike" kern="1200" cap="none" spc="0" normalizeH="0" baseline="0" noProof="0" dirty="0">
                <a:ln>
                  <a:noFill/>
                </a:ln>
                <a:solidFill>
                  <a:prstClr val="white"/>
                </a:solidFill>
                <a:effectLst/>
                <a:uLnTx/>
                <a:uFillTx/>
                <a:latin typeface="Calibri" panose="020F0502020204030204"/>
              </a:rPr>
              <a:t>KLUG | Hitze als Gesundheitsrisiko | Jonas Gerke</a:t>
            </a:r>
            <a:endParaRPr kumimoji="0" lang="de-DE" sz="874" b="0" i="0" u="none" strike="noStrike" kern="1200" cap="none" spc="0" normalizeH="0" baseline="0" noProof="0" dirty="0">
              <a:ln>
                <a:noFill/>
              </a:ln>
              <a:solidFill>
                <a:prstClr val="white"/>
              </a:solidFill>
              <a:effectLst/>
              <a:uLnTx/>
              <a:uFillTx/>
              <a:latin typeface="Calibri" panose="020F0502020204030204"/>
              <a:ea typeface="Open Sans" panose="020B0606030504020204" pitchFamily="34" charset="0"/>
              <a:cs typeface="Open Sans" panose="020B0606030504020204" pitchFamily="34" charset="0"/>
            </a:endParaRPr>
          </a:p>
        </p:txBody>
      </p:sp>
      <p:sp>
        <p:nvSpPr>
          <p:cNvPr id="8" name="Textplatzhalter 7">
            <a:extLst>
              <a:ext uri="{FF2B5EF4-FFF2-40B4-BE49-F238E27FC236}">
                <a16:creationId xmlns:a16="http://schemas.microsoft.com/office/drawing/2014/main" id="{404CD2FD-18A2-46A9-8C1F-357C6F8AB50E}"/>
              </a:ext>
            </a:extLst>
          </p:cNvPr>
          <p:cNvSpPr>
            <a:spLocks noGrp="1"/>
          </p:cNvSpPr>
          <p:nvPr>
            <p:ph type="body" sz="quarter" idx="13"/>
          </p:nvPr>
        </p:nvSpPr>
        <p:spPr>
          <a:xfrm>
            <a:off x="826008" y="706341"/>
            <a:ext cx="8381857" cy="960999"/>
          </a:xfrm>
        </p:spPr>
        <p:txBody>
          <a:bodyPr/>
          <a:lstStyle/>
          <a:p>
            <a:r>
              <a:rPr lang="de-DE" dirty="0"/>
              <a:t>Hitzetage, Hitzewellen und Tropennächte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D55986E8-2EB7-4538-9911-B80262CFE11C}"/>
              </a:ext>
            </a:extLst>
          </p:cNvPr>
          <p:cNvSpPr>
            <a:spLocks noGrp="1"/>
          </p:cNvSpPr>
          <p:nvPr>
            <p:ph sz="half" idx="2"/>
          </p:nvPr>
        </p:nvSpPr>
        <p:spPr>
          <a:xfrm>
            <a:off x="495807" y="1941595"/>
            <a:ext cx="10997186" cy="4802105"/>
          </a:xfrm>
        </p:spPr>
        <p:txBody>
          <a:bodyPr>
            <a:normAutofit fontScale="92500" lnSpcReduction="20000"/>
          </a:bodyPr>
          <a:lstStyle/>
          <a:p>
            <a:pPr marL="342900" indent="-342900">
              <a:buFont typeface="Arial" panose="020B0604020202020204" pitchFamily="34" charset="0"/>
              <a:buChar char="•"/>
            </a:pPr>
            <a:endParaRPr lang="de-DE" dirty="0"/>
          </a:p>
          <a:p>
            <a:pPr marL="342900" indent="-342900">
              <a:buFont typeface="Arial" panose="020B0604020202020204" pitchFamily="34" charset="0"/>
              <a:buChar char="•"/>
            </a:pPr>
            <a:endParaRPr lang="de-DE" dirty="0"/>
          </a:p>
          <a:p>
            <a:pPr marL="342900" indent="-342900">
              <a:buFont typeface="Arial" panose="020B0604020202020204" pitchFamily="34" charset="0"/>
              <a:buChar char="•"/>
            </a:pPr>
            <a:endParaRPr lang="de-DE" dirty="0"/>
          </a:p>
          <a:p>
            <a:pPr marL="342900" indent="-342900">
              <a:buFont typeface="Arial" panose="020B0604020202020204" pitchFamily="34" charset="0"/>
              <a:buChar char="•"/>
            </a:pPr>
            <a:r>
              <a:rPr lang="de-DE" sz="2400" dirty="0"/>
              <a:t>Menschen benötigen eine Körpertemperatur zwischen 36,5- 37,4°C, damit alle Stoffwechselprozesse ablaufen können</a:t>
            </a:r>
          </a:p>
          <a:p>
            <a:pPr marL="342900" indent="-342900">
              <a:buFont typeface="Arial" panose="020B0604020202020204" pitchFamily="34" charset="0"/>
              <a:buChar char="•"/>
            </a:pPr>
            <a:r>
              <a:rPr lang="de-DE" sz="2400" dirty="0"/>
              <a:t>Besonders empfindlich reagiert das Gehirn auf eine Temperaturänderung</a:t>
            </a:r>
          </a:p>
          <a:p>
            <a:pPr marL="342900" indent="-342900">
              <a:buFont typeface="Arial" panose="020B0604020202020204" pitchFamily="34" charset="0"/>
              <a:buChar char="•"/>
            </a:pPr>
            <a:r>
              <a:rPr lang="de-DE" sz="2400" dirty="0"/>
              <a:t>Das autonome Nervensystem reguliert die Körpertemperatur durch die Eng- oder Weitstellung der Blutgefäße und durch das Schwitzen</a:t>
            </a:r>
          </a:p>
          <a:p>
            <a:pPr marL="342900" indent="-342900">
              <a:buFont typeface="Arial" panose="020B0604020202020204" pitchFamily="34" charset="0"/>
              <a:buChar char="•"/>
            </a:pPr>
            <a:r>
              <a:rPr lang="de-DE" sz="2400" dirty="0"/>
              <a:t>Für einen Liter Schweiß(2-3Mio. Schweißdrüsen) benötigt der Körper ca. 560kcal Energie</a:t>
            </a:r>
          </a:p>
          <a:p>
            <a:pPr marL="342900" indent="-342900">
              <a:buFont typeface="Arial" panose="020B0604020202020204" pitchFamily="34" charset="0"/>
              <a:buChar char="•"/>
            </a:pPr>
            <a:r>
              <a:rPr lang="de-DE" sz="2400" dirty="0"/>
              <a:t>80%der Energie, die wir bei körperlicher Aktivität verbrauchen, ist Wärmeenergie</a:t>
            </a:r>
          </a:p>
          <a:p>
            <a:pPr marL="342900" indent="-342900">
              <a:buFont typeface="Arial" panose="020B0604020202020204" pitchFamily="34" charset="0"/>
              <a:buChar char="•"/>
            </a:pPr>
            <a:r>
              <a:rPr lang="de-DE" sz="2400" dirty="0"/>
              <a:t>Bei Fieber wird durch die Erhöhung der Solltemperatur die Körpertemperatur angehoben</a:t>
            </a:r>
          </a:p>
          <a:p>
            <a:pPr marL="342900" indent="-342900">
              <a:buFont typeface="Arial" panose="020B0604020202020204" pitchFamily="34" charset="0"/>
              <a:buChar char="•"/>
            </a:pPr>
            <a:r>
              <a:rPr lang="de-DE" sz="2400" dirty="0"/>
              <a:t>Die Hyperthermie entsteht durch die von außen zugeführte Wärme oder durch körperliche Aktivität</a:t>
            </a:r>
          </a:p>
          <a:p>
            <a:pPr marL="342900" indent="-342900">
              <a:buFont typeface="Arial" panose="020B0604020202020204" pitchFamily="34" charset="0"/>
              <a:buChar char="•"/>
            </a:pPr>
            <a:endParaRPr lang="de-DE" dirty="0"/>
          </a:p>
          <a:p>
            <a:pPr marL="342900" indent="-342900">
              <a:buFont typeface="Arial" panose="020B0604020202020204" pitchFamily="34" charset="0"/>
              <a:buChar char="•"/>
            </a:pPr>
            <a:endParaRPr lang="de-DE" dirty="0"/>
          </a:p>
          <a:p>
            <a:endParaRPr lang="de-DE" dirty="0"/>
          </a:p>
        </p:txBody>
      </p:sp>
      <p:sp>
        <p:nvSpPr>
          <p:cNvPr id="3" name="Textplatzhalter 2">
            <a:extLst>
              <a:ext uri="{FF2B5EF4-FFF2-40B4-BE49-F238E27FC236}">
                <a16:creationId xmlns:a16="http://schemas.microsoft.com/office/drawing/2014/main" id="{90BB319D-E6B0-437D-B397-CEB2CB617BFA}"/>
              </a:ext>
            </a:extLst>
          </p:cNvPr>
          <p:cNvSpPr>
            <a:spLocks noGrp="1"/>
          </p:cNvSpPr>
          <p:nvPr>
            <p:ph type="body" sz="quarter" idx="13"/>
          </p:nvPr>
        </p:nvSpPr>
        <p:spPr/>
        <p:txBody>
          <a:bodyPr/>
          <a:lstStyle/>
          <a:p>
            <a:r>
              <a:rPr lang="de-DE" dirty="0"/>
              <a:t>Wärmehaushalt und Temperaturregulation des Menschen</a:t>
            </a:r>
          </a:p>
        </p:txBody>
      </p:sp>
      <p:sp>
        <p:nvSpPr>
          <p:cNvPr id="4" name="Textplatzhalter 3">
            <a:extLst>
              <a:ext uri="{FF2B5EF4-FFF2-40B4-BE49-F238E27FC236}">
                <a16:creationId xmlns:a16="http://schemas.microsoft.com/office/drawing/2014/main" id="{3D67E7F5-757B-4C61-A957-397D396A75F6}"/>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3640275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 name="Line 1"/>
          <p:cNvSpPr/>
          <p:nvPr/>
        </p:nvSpPr>
        <p:spPr>
          <a:xfrm>
            <a:off x="6095880" y="276480"/>
            <a:ext cx="360" cy="2011320"/>
          </a:xfrm>
          <a:prstGeom prst="line">
            <a:avLst/>
          </a:prstGeom>
          <a:ln w="19080">
            <a:solidFill>
              <a:srgbClr val="BFBFBF"/>
            </a:solidFill>
            <a:prstDash val="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1" normalizeH="0" baseline="0" noProof="0" dirty="0">
              <a:ln>
                <a:noFill/>
              </a:ln>
              <a:solidFill>
                <a:srgbClr val="000000"/>
              </a:solidFill>
              <a:effectLst/>
              <a:uLnTx/>
              <a:uFillTx/>
              <a:latin typeface="Arial" panose="020B0604020202020204"/>
              <a:ea typeface="DejaVu Sans"/>
              <a:cs typeface="+mn-cs"/>
            </a:endParaRPr>
          </a:p>
        </p:txBody>
      </p:sp>
      <p:sp>
        <p:nvSpPr>
          <p:cNvPr id="605" name="CustomShape 2"/>
          <p:cNvSpPr/>
          <p:nvPr/>
        </p:nvSpPr>
        <p:spPr>
          <a:xfrm>
            <a:off x="4939200" y="2287800"/>
            <a:ext cx="2312280" cy="2281320"/>
          </a:xfrm>
          <a:prstGeom prst="ellipse">
            <a:avLst/>
          </a:prstGeom>
          <a:solidFill>
            <a:srgbClr val="6CBCE4">
              <a:alpha val="33000"/>
            </a:srgbClr>
          </a:solidFill>
          <a:ln>
            <a:noFill/>
          </a:ln>
        </p:spPr>
        <p:style>
          <a:lnRef idx="2">
            <a:schemeClr val="accent1">
              <a:shade val="50000"/>
            </a:schemeClr>
          </a:lnRef>
          <a:fillRef idx="1">
            <a:schemeClr val="accent1"/>
          </a:fillRef>
          <a:effectRef idx="0">
            <a:schemeClr val="accent1"/>
          </a:effectRef>
          <a:fontRef idx="minor"/>
        </p:style>
        <p:txBody>
          <a:bodyPr lIns="36000" tIns="36000" rIns="36000" bIns="3600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GESUNDHEIT-LICHE FOLGEN STARKER HITZE-BELASTUNG</a:t>
            </a:r>
            <a:endParaRPr kumimoji="0" lang="de-DE" sz="18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grpSp>
        <p:nvGrpSpPr>
          <p:cNvPr id="606" name="Group 3"/>
          <p:cNvGrpSpPr/>
          <p:nvPr/>
        </p:nvGrpSpPr>
        <p:grpSpPr>
          <a:xfrm>
            <a:off x="664920" y="2124720"/>
            <a:ext cx="2386800" cy="1377360"/>
            <a:chOff x="664920" y="2124720"/>
            <a:chExt cx="2386800" cy="1377360"/>
          </a:xfrm>
        </p:grpSpPr>
        <p:pic>
          <p:nvPicPr>
            <p:cNvPr id="607" name="Grafik 19" descr="Gesundheit und Sicherheit mit einfarbiger Füllung"/>
            <p:cNvPicPr/>
            <p:nvPr/>
          </p:nvPicPr>
          <p:blipFill>
            <a:blip r:embed="rId3" cstate="email">
              <a:extLst>
                <a:ext uri="{28A0092B-C50C-407E-A947-70E740481C1C}">
                  <a14:useLocalDpi xmlns:a14="http://schemas.microsoft.com/office/drawing/2010/main" val="0"/>
                </a:ext>
              </a:extLst>
            </a:blip>
            <a:stretch/>
          </p:blipFill>
          <p:spPr>
            <a:xfrm>
              <a:off x="2512800" y="2124720"/>
              <a:ext cx="538920" cy="538920"/>
            </a:xfrm>
            <a:prstGeom prst="rect">
              <a:avLst/>
            </a:prstGeom>
            <a:ln w="0">
              <a:noFill/>
            </a:ln>
          </p:spPr>
        </p:pic>
        <p:sp>
          <p:nvSpPr>
            <p:cNvPr id="608" name="CustomShape 4"/>
            <p:cNvSpPr/>
            <p:nvPr/>
          </p:nvSpPr>
          <p:spPr>
            <a:xfrm>
              <a:off x="664920" y="2345400"/>
              <a:ext cx="2178720" cy="1156680"/>
            </a:xfrm>
            <a:prstGeom prst="roundRect">
              <a:avLst>
                <a:gd name="adj" fmla="val 16667"/>
              </a:avLst>
            </a:prstGeom>
            <a:solidFill>
              <a:srgbClr val="4465A8">
                <a:alpha val="32000"/>
              </a:srgbClr>
            </a:solidFill>
            <a:ln>
              <a:noFill/>
            </a:ln>
          </p:spPr>
          <p:style>
            <a:lnRef idx="2">
              <a:schemeClr val="accent1">
                <a:shade val="50000"/>
              </a:schemeClr>
            </a:lnRef>
            <a:fillRef idx="1">
              <a:schemeClr val="accent1"/>
            </a:fillRef>
            <a:effectRef idx="0">
              <a:schemeClr val="accent1"/>
            </a:effectRef>
            <a:fontRef idx="minor"/>
          </p:style>
          <p:txBody>
            <a:bodyPr lIns="72000" tIns="45000" rIns="72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Erhöhtes Unfallrisiko</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Ertrinken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Arbeitsunfälle</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Verletzungen und Vergiftungen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grpSp>
      <p:grpSp>
        <p:nvGrpSpPr>
          <p:cNvPr id="609" name="Group 5"/>
          <p:cNvGrpSpPr/>
          <p:nvPr/>
        </p:nvGrpSpPr>
        <p:grpSpPr>
          <a:xfrm>
            <a:off x="2818800" y="4681440"/>
            <a:ext cx="2783520" cy="1673280"/>
            <a:chOff x="2818800" y="4681440"/>
            <a:chExt cx="2783520" cy="1673280"/>
          </a:xfrm>
        </p:grpSpPr>
        <p:pic>
          <p:nvPicPr>
            <p:cNvPr id="610" name="Grafik 13" descr="Stadt mit einfarbiger Füllung"/>
            <p:cNvPicPr/>
            <p:nvPr/>
          </p:nvPicPr>
          <p:blipFill>
            <a:blip r:embed="rId4" cstate="email">
              <a:extLst>
                <a:ext uri="{28A0092B-C50C-407E-A947-70E740481C1C}">
                  <a14:useLocalDpi xmlns:a14="http://schemas.microsoft.com/office/drawing/2010/main" val="0"/>
                </a:ext>
              </a:extLst>
            </a:blip>
            <a:stretch/>
          </p:blipFill>
          <p:spPr>
            <a:xfrm>
              <a:off x="5027400" y="4681440"/>
              <a:ext cx="574920" cy="574920"/>
            </a:xfrm>
            <a:prstGeom prst="rect">
              <a:avLst/>
            </a:prstGeom>
            <a:ln w="0">
              <a:noFill/>
            </a:ln>
          </p:spPr>
        </p:pic>
        <p:sp>
          <p:nvSpPr>
            <p:cNvPr id="611" name="CustomShape 6"/>
            <p:cNvSpPr/>
            <p:nvPr/>
          </p:nvSpPr>
          <p:spPr>
            <a:xfrm>
              <a:off x="2818800" y="4946400"/>
              <a:ext cx="2612520" cy="1408320"/>
            </a:xfrm>
            <a:prstGeom prst="roundRect">
              <a:avLst>
                <a:gd name="adj" fmla="val 16667"/>
              </a:avLst>
            </a:prstGeom>
            <a:solidFill>
              <a:srgbClr val="4465A8">
                <a:alpha val="32000"/>
              </a:srgbClr>
            </a:solidFill>
            <a:ln>
              <a:noFill/>
            </a:ln>
          </p:spPr>
          <p:style>
            <a:lnRef idx="2">
              <a:schemeClr val="accent1">
                <a:shade val="50000"/>
              </a:schemeClr>
            </a:lnRef>
            <a:fillRef idx="1">
              <a:schemeClr val="accent1"/>
            </a:fillRef>
            <a:effectRef idx="0">
              <a:schemeClr val="accent1"/>
            </a:effectRef>
            <a:fontRef idx="minor"/>
          </p:style>
          <p:txBody>
            <a:bodyPr lIns="72000" tIns="45000" rIns="72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Gefährdung der Infrastruktur</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Stromversorgung</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Wasserversorgung</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Transport</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Produktivität</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grpSp>
      <p:grpSp>
        <p:nvGrpSpPr>
          <p:cNvPr id="612" name="Group 7"/>
          <p:cNvGrpSpPr/>
          <p:nvPr/>
        </p:nvGrpSpPr>
        <p:grpSpPr>
          <a:xfrm>
            <a:off x="665280" y="3389760"/>
            <a:ext cx="3147480" cy="1434240"/>
            <a:chOff x="665280" y="3389760"/>
            <a:chExt cx="3147480" cy="1434240"/>
          </a:xfrm>
        </p:grpSpPr>
        <p:pic>
          <p:nvPicPr>
            <p:cNvPr id="613" name="Grafik 11" descr="Petrischale mit einfarbiger Füllung"/>
            <p:cNvPicPr/>
            <p:nvPr/>
          </p:nvPicPr>
          <p:blipFill>
            <a:blip r:embed="rId5" cstate="email">
              <a:extLst>
                <a:ext uri="{28A0092B-C50C-407E-A947-70E740481C1C}">
                  <a14:useLocalDpi xmlns:a14="http://schemas.microsoft.com/office/drawing/2010/main" val="0"/>
                </a:ext>
              </a:extLst>
            </a:blip>
            <a:stretch/>
          </p:blipFill>
          <p:spPr>
            <a:xfrm>
              <a:off x="3201840" y="3389760"/>
              <a:ext cx="610920" cy="610920"/>
            </a:xfrm>
            <a:prstGeom prst="rect">
              <a:avLst/>
            </a:prstGeom>
            <a:ln w="0">
              <a:noFill/>
            </a:ln>
          </p:spPr>
        </p:pic>
        <p:sp>
          <p:nvSpPr>
            <p:cNvPr id="614" name="CustomShape 8"/>
            <p:cNvSpPr/>
            <p:nvPr/>
          </p:nvSpPr>
          <p:spPr>
            <a:xfrm>
              <a:off x="665280" y="3641760"/>
              <a:ext cx="2992320" cy="1182240"/>
            </a:xfrm>
            <a:prstGeom prst="roundRect">
              <a:avLst>
                <a:gd name="adj" fmla="val 16667"/>
              </a:avLst>
            </a:prstGeom>
            <a:solidFill>
              <a:srgbClr val="4465A8">
                <a:alpha val="32000"/>
              </a:srgbClr>
            </a:solidFill>
            <a:ln>
              <a:noFill/>
            </a:ln>
          </p:spPr>
          <p:style>
            <a:lnRef idx="2">
              <a:schemeClr val="accent1">
                <a:shade val="50000"/>
              </a:schemeClr>
            </a:lnRef>
            <a:fillRef idx="1">
              <a:schemeClr val="accent1"/>
            </a:fillRef>
            <a:effectRef idx="0">
              <a:schemeClr val="accent1"/>
            </a:effectRef>
            <a:fontRef idx="minor"/>
          </p:style>
          <p:txBody>
            <a:bodyPr lIns="72000" tIns="45000" rIns="72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Erhöhtes Risiko für</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durch Wasser und Nahrungsmittel übertragene Krankheiten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Toxische Algenblüte</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grpSp>
      <p:grpSp>
        <p:nvGrpSpPr>
          <p:cNvPr id="615" name="Group 9"/>
          <p:cNvGrpSpPr/>
          <p:nvPr/>
        </p:nvGrpSpPr>
        <p:grpSpPr>
          <a:xfrm>
            <a:off x="2923200" y="727760"/>
            <a:ext cx="2718360" cy="2123640"/>
            <a:chOff x="2960640" y="286560"/>
            <a:chExt cx="2718360" cy="2123640"/>
          </a:xfrm>
        </p:grpSpPr>
        <p:pic>
          <p:nvPicPr>
            <p:cNvPr id="616" name="Grafik 7" descr="Medizin mit einfarbiger Füllung"/>
            <p:cNvPicPr/>
            <p:nvPr/>
          </p:nvPicPr>
          <p:blipFill>
            <a:blip r:embed="rId6" cstate="email">
              <a:extLst>
                <a:ext uri="{28A0092B-C50C-407E-A947-70E740481C1C}">
                  <a14:useLocalDpi xmlns:a14="http://schemas.microsoft.com/office/drawing/2010/main" val="0"/>
                </a:ext>
              </a:extLst>
            </a:blip>
            <a:stretch/>
          </p:blipFill>
          <p:spPr>
            <a:xfrm>
              <a:off x="5068080" y="286560"/>
              <a:ext cx="610920" cy="610920"/>
            </a:xfrm>
            <a:prstGeom prst="rect">
              <a:avLst/>
            </a:prstGeom>
            <a:ln w="0">
              <a:noFill/>
            </a:ln>
          </p:spPr>
        </p:pic>
        <p:sp>
          <p:nvSpPr>
            <p:cNvPr id="617" name="CustomShape 10"/>
            <p:cNvSpPr/>
            <p:nvPr/>
          </p:nvSpPr>
          <p:spPr>
            <a:xfrm>
              <a:off x="2960640" y="502560"/>
              <a:ext cx="2500200" cy="1907640"/>
            </a:xfrm>
            <a:prstGeom prst="roundRect">
              <a:avLst>
                <a:gd name="adj" fmla="val 16667"/>
              </a:avLst>
            </a:prstGeom>
            <a:solidFill>
              <a:srgbClr val="4465A8">
                <a:alpha val="32000"/>
              </a:srgbClr>
            </a:solidFill>
            <a:ln>
              <a:noFill/>
            </a:ln>
          </p:spPr>
          <p:style>
            <a:lnRef idx="2">
              <a:schemeClr val="accent1">
                <a:shade val="50000"/>
              </a:schemeClr>
            </a:lnRef>
            <a:fillRef idx="1">
              <a:schemeClr val="accent1"/>
            </a:fillRef>
            <a:effectRef idx="0">
              <a:schemeClr val="accent1"/>
            </a:effectRef>
            <a:fontRef idx="minor"/>
          </p:style>
          <p:txBody>
            <a:bodyPr lIns="72000" tIns="45000" rIns="72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1" normalizeH="0" baseline="0" noProof="0" dirty="0">
                  <a:ln>
                    <a:noFill/>
                  </a:ln>
                  <a:solidFill>
                    <a:srgbClr val="3A4C9E"/>
                  </a:solidFill>
                  <a:effectLst/>
                  <a:uLnTx/>
                  <a:uFillTx/>
                  <a:latin typeface="Arial" panose="020B0604020202020204"/>
                  <a:ea typeface="Open Sans Condensed"/>
                  <a:cs typeface="+mn-cs"/>
                </a:rPr>
                <a:t>Auswirkungen auf das Gesundheitswesen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mn-cs"/>
                </a:rPr>
                <a:t>mehr Rettungseinsätze mit langsamerer Reaktionszeit</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mn-cs"/>
                </a:rPr>
                <a:t>vermehrte Arztkontakte </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mn-cs"/>
                </a:rPr>
                <a:t>vermehrte Krankenhaus-aufnahmen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mn-cs"/>
                </a:rPr>
                <a:t>Medikamentenlagerung</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p:txBody>
        </p:sp>
      </p:grpSp>
      <p:sp>
        <p:nvSpPr>
          <p:cNvPr id="618" name="CustomShape 11"/>
          <p:cNvSpPr/>
          <p:nvPr/>
        </p:nvSpPr>
        <p:spPr>
          <a:xfrm>
            <a:off x="78218" y="6213123"/>
            <a:ext cx="2408302" cy="64487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1" normalizeH="0" baseline="0" noProof="0" dirty="0">
                <a:ln>
                  <a:noFill/>
                </a:ln>
                <a:solidFill>
                  <a:srgbClr val="000000"/>
                </a:solidFill>
                <a:effectLst/>
                <a:uLnTx/>
                <a:uFillTx/>
                <a:latin typeface="Arial" panose="020B0604020202020204"/>
                <a:ea typeface="Open Sans Condensed"/>
                <a:cs typeface="+mn-cs"/>
              </a:rPr>
              <a:t>In Anlehnung an: WHO (2018). Heat and Health: </a:t>
            </a:r>
            <a:r>
              <a:rPr kumimoji="0" lang="en-US" sz="900" b="0" i="0" u="sng" strike="noStrike" kern="1200" cap="none" spc="-1" normalizeH="0" baseline="0" noProof="0" dirty="0">
                <a:ln>
                  <a:noFill/>
                </a:ln>
                <a:solidFill>
                  <a:srgbClr val="5BADFF"/>
                </a:solidFill>
                <a:effectLst/>
                <a:uLnTx/>
                <a:uFillTx/>
                <a:latin typeface="Arial" panose="020B0604020202020204"/>
                <a:ea typeface="Open Sans Condensed"/>
                <a:cs typeface="+mn-cs"/>
                <a:hlinkClick r:id="rId7"/>
              </a:rPr>
              <a:t>https://www.who.int/news-room/fact-sheets/detail/climate-change-heat-and-health</a:t>
            </a:r>
            <a:r>
              <a:rPr kumimoji="0" lang="en-US" sz="900" b="0" i="0" u="none" strike="noStrike" kern="1200" cap="none" spc="-1" normalizeH="0" baseline="0" noProof="0" dirty="0">
                <a:ln>
                  <a:noFill/>
                </a:ln>
                <a:solidFill>
                  <a:srgbClr val="000000"/>
                </a:solidFill>
                <a:effectLst/>
                <a:uLnTx/>
                <a:uFillTx/>
                <a:latin typeface="Arial" panose="020B0604020202020204"/>
                <a:ea typeface="Open Sans Condensed"/>
                <a:cs typeface="+mn-cs"/>
              </a:rPr>
              <a:t> </a:t>
            </a:r>
            <a:r>
              <a:rPr kumimoji="0" lang="de-DE" sz="900" b="0" i="0" u="none" strike="noStrike" kern="1200" cap="none" spc="-1" normalizeH="0" baseline="0" noProof="0" dirty="0">
                <a:ln>
                  <a:noFill/>
                </a:ln>
                <a:solidFill>
                  <a:srgbClr val="000000"/>
                </a:solidFill>
                <a:effectLst/>
                <a:uLnTx/>
                <a:uFillTx/>
                <a:latin typeface="Arial" panose="020B0604020202020204"/>
                <a:ea typeface="Open Sans Condensed"/>
                <a:cs typeface="+mn-cs"/>
              </a:rPr>
              <a:t> (übersetzt)</a:t>
            </a:r>
            <a:endParaRPr kumimoji="0" lang="de-DE" sz="900" b="0" i="0" u="none" strike="noStrike" kern="1200" cap="none" spc="-1" normalizeH="0" baseline="0" noProof="0" dirty="0">
              <a:ln>
                <a:noFill/>
              </a:ln>
              <a:solidFill>
                <a:srgbClr val="000000"/>
              </a:solidFill>
              <a:effectLst/>
              <a:uLnTx/>
              <a:uFillTx/>
              <a:latin typeface="Arial" panose="020B0604020202020204"/>
              <a:ea typeface="+mn-ea"/>
              <a:cs typeface="+mn-cs"/>
            </a:endParaRPr>
          </a:p>
        </p:txBody>
      </p:sp>
      <p:grpSp>
        <p:nvGrpSpPr>
          <p:cNvPr id="619" name="Group 12"/>
          <p:cNvGrpSpPr/>
          <p:nvPr/>
        </p:nvGrpSpPr>
        <p:grpSpPr>
          <a:xfrm>
            <a:off x="8578800" y="2463840"/>
            <a:ext cx="3161160" cy="1851120"/>
            <a:chOff x="8578800" y="2463840"/>
            <a:chExt cx="3161160" cy="1851120"/>
          </a:xfrm>
        </p:grpSpPr>
        <p:sp>
          <p:nvSpPr>
            <p:cNvPr id="620" name="CustomShape 13"/>
            <p:cNvSpPr/>
            <p:nvPr/>
          </p:nvSpPr>
          <p:spPr>
            <a:xfrm>
              <a:off x="8578800" y="2690280"/>
              <a:ext cx="2947320" cy="1624680"/>
            </a:xfrm>
            <a:prstGeom prst="roundRect">
              <a:avLst>
                <a:gd name="adj" fmla="val 16667"/>
              </a:avLst>
            </a:prstGeom>
            <a:solidFill>
              <a:srgbClr val="81CDD4">
                <a:alpha val="32000"/>
              </a:srgbClr>
            </a:solidFill>
            <a:ln>
              <a:noFill/>
            </a:ln>
          </p:spPr>
          <p:style>
            <a:lnRef idx="2">
              <a:schemeClr val="accent1">
                <a:shade val="50000"/>
              </a:schemeClr>
            </a:lnRef>
            <a:fillRef idx="1">
              <a:schemeClr val="accent1"/>
            </a:fillRef>
            <a:effectRef idx="0">
              <a:schemeClr val="accent1"/>
            </a:effectRef>
            <a:fontRef idx="minor"/>
          </p:style>
          <p:txBody>
            <a:bodyPr lIns="72000" tIns="45000" rIns="72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Vermehrte Krankenhausaufnahmen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Atemwegserkrankungen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Diabetes mellitus</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Nierenerkrankungen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Schlaganfälle</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Psychische Erkrankungen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pic>
          <p:nvPicPr>
            <p:cNvPr id="621" name="Grafik 9" descr="Krankenwagen mit einfarbiger Füllung"/>
            <p:cNvPicPr/>
            <p:nvPr/>
          </p:nvPicPr>
          <p:blipFill>
            <a:blip r:embed="rId8" cstate="email">
              <a:extLst>
                <a:ext uri="{28A0092B-C50C-407E-A947-70E740481C1C}">
                  <a14:useLocalDpi xmlns:a14="http://schemas.microsoft.com/office/drawing/2010/main" val="0"/>
                </a:ext>
              </a:extLst>
            </a:blip>
            <a:stretch/>
          </p:blipFill>
          <p:spPr>
            <a:xfrm>
              <a:off x="11165040" y="2463840"/>
              <a:ext cx="574920" cy="574920"/>
            </a:xfrm>
            <a:prstGeom prst="rect">
              <a:avLst/>
            </a:prstGeom>
            <a:ln w="0">
              <a:noFill/>
            </a:ln>
          </p:spPr>
        </p:pic>
      </p:grpSp>
      <p:grpSp>
        <p:nvGrpSpPr>
          <p:cNvPr id="622" name="Group 14"/>
          <p:cNvGrpSpPr/>
          <p:nvPr/>
        </p:nvGrpSpPr>
        <p:grpSpPr>
          <a:xfrm>
            <a:off x="6738480" y="4681440"/>
            <a:ext cx="2625120" cy="1594800"/>
            <a:chOff x="6738480" y="4681440"/>
            <a:chExt cx="2625120" cy="1594800"/>
          </a:xfrm>
        </p:grpSpPr>
        <p:sp>
          <p:nvSpPr>
            <p:cNvPr id="623" name="CustomShape 15"/>
            <p:cNvSpPr/>
            <p:nvPr/>
          </p:nvSpPr>
          <p:spPr>
            <a:xfrm>
              <a:off x="6738480" y="4935240"/>
              <a:ext cx="2486880" cy="1341000"/>
            </a:xfrm>
            <a:prstGeom prst="roundRect">
              <a:avLst>
                <a:gd name="adj" fmla="val 16667"/>
              </a:avLst>
            </a:prstGeom>
            <a:solidFill>
              <a:srgbClr val="81CDD4">
                <a:alpha val="32000"/>
              </a:srgbClr>
            </a:solidFill>
            <a:ln>
              <a:noFill/>
            </a:ln>
          </p:spPr>
          <p:style>
            <a:lnRef idx="2">
              <a:schemeClr val="accent1">
                <a:shade val="50000"/>
              </a:schemeClr>
            </a:lnRef>
            <a:fillRef idx="1">
              <a:schemeClr val="accent1"/>
            </a:fillRef>
            <a:effectRef idx="0">
              <a:schemeClr val="accent1"/>
            </a:effectRef>
            <a:fontRef idx="minor"/>
          </p:style>
          <p:txBody>
            <a:bodyPr lIns="72000" tIns="45000" rIns="72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Vorzeitige Todesfälle</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Atemwegserkrankungen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Herz-Kreislauf-Erkrankungen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Andere chronische Erkrankungen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pic>
          <p:nvPicPr>
            <p:cNvPr id="624" name="Grafik 15" descr="Totenkopf mit einfarbiger Füllung"/>
            <p:cNvPicPr/>
            <p:nvPr/>
          </p:nvPicPr>
          <p:blipFill>
            <a:blip r:embed="rId9" cstate="email">
              <a:extLst>
                <a:ext uri="{28A0092B-C50C-407E-A947-70E740481C1C}">
                  <a14:useLocalDpi xmlns:a14="http://schemas.microsoft.com/office/drawing/2010/main" val="0"/>
                </a:ext>
              </a:extLst>
            </a:blip>
            <a:stretch/>
          </p:blipFill>
          <p:spPr>
            <a:xfrm>
              <a:off x="8788680" y="4681440"/>
              <a:ext cx="574920" cy="574920"/>
            </a:xfrm>
            <a:prstGeom prst="rect">
              <a:avLst/>
            </a:prstGeom>
            <a:ln w="0">
              <a:noFill/>
            </a:ln>
          </p:spPr>
        </p:pic>
      </p:grpSp>
      <p:grpSp>
        <p:nvGrpSpPr>
          <p:cNvPr id="625" name="Group 16"/>
          <p:cNvGrpSpPr/>
          <p:nvPr/>
        </p:nvGrpSpPr>
        <p:grpSpPr>
          <a:xfrm>
            <a:off x="6958880" y="735480"/>
            <a:ext cx="2206080" cy="1898280"/>
            <a:chOff x="6719760" y="276480"/>
            <a:chExt cx="2206080" cy="1898280"/>
          </a:xfrm>
        </p:grpSpPr>
        <p:sp>
          <p:nvSpPr>
            <p:cNvPr id="626" name="CustomShape 17"/>
            <p:cNvSpPr/>
            <p:nvPr/>
          </p:nvSpPr>
          <p:spPr>
            <a:xfrm>
              <a:off x="6719760" y="495000"/>
              <a:ext cx="1972080" cy="1679760"/>
            </a:xfrm>
            <a:prstGeom prst="roundRect">
              <a:avLst>
                <a:gd name="adj" fmla="val 16667"/>
              </a:avLst>
            </a:prstGeom>
            <a:solidFill>
              <a:srgbClr val="81CDD4">
                <a:alpha val="33000"/>
              </a:srgbClr>
            </a:solidFill>
            <a:ln>
              <a:noFill/>
            </a:ln>
          </p:spPr>
          <p:style>
            <a:lnRef idx="2">
              <a:schemeClr val="accent1">
                <a:shade val="50000"/>
              </a:schemeClr>
            </a:lnRef>
            <a:fillRef idx="1">
              <a:schemeClr val="accent1"/>
            </a:fillRef>
            <a:effectRef idx="0">
              <a:schemeClr val="accent1"/>
            </a:effectRef>
            <a:fontRef idx="minor"/>
          </p:style>
          <p:txBody>
            <a:bodyPr lIns="72000" tIns="45000" rIns="72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1" normalizeH="0" baseline="0" noProof="0" dirty="0">
                  <a:ln>
                    <a:noFill/>
                  </a:ln>
                  <a:solidFill>
                    <a:srgbClr val="3A4C9E"/>
                  </a:solidFill>
                  <a:effectLst/>
                  <a:uLnTx/>
                  <a:uFillTx/>
                  <a:latin typeface="Arial" panose="020B0604020202020204"/>
                  <a:ea typeface="Open Sans Condensed"/>
                  <a:cs typeface="+mn-cs"/>
                </a:rPr>
                <a:t>Hitzebedingte Gesundheits-störungen</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mn-cs"/>
                </a:rPr>
                <a:t>Exsikkose</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mn-cs"/>
                </a:rPr>
                <a:t>Hitzekrämpfe</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mn-cs"/>
                </a:rPr>
                <a:t>Hitzekollaps</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mn-cs"/>
                </a:rPr>
                <a:t>Hitzeerschöpfung</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a:p>
              <a:pPr marL="171360" marR="0" lvl="0" indent="-171000" algn="l" defTabSz="914400" rtl="0" eaLnBrk="1" fontAlgn="auto" latinLnBrk="0" hangingPunct="1">
                <a:lnSpc>
                  <a:spcPct val="100000"/>
                </a:lnSpc>
                <a:spcBef>
                  <a:spcPts val="0"/>
                </a:spcBef>
                <a:spcAft>
                  <a:spcPts val="0"/>
                </a:spcAft>
                <a:buClr>
                  <a:srgbClr val="3A4C9E"/>
                </a:buClr>
                <a:buSzTx/>
                <a:buFont typeface="Arial"/>
                <a:buChar char="•"/>
                <a:tabLst/>
                <a:defRPr/>
              </a:pPr>
              <a:r>
                <a:rPr kumimoji="0" lang="de-DE" sz="1400" b="0" i="0" u="none" strike="noStrike" kern="1200" cap="none" spc="-1" normalizeH="0" baseline="0" noProof="0" dirty="0">
                  <a:ln>
                    <a:noFill/>
                  </a:ln>
                  <a:solidFill>
                    <a:srgbClr val="3A4C9E"/>
                  </a:solidFill>
                  <a:effectLst/>
                  <a:uLnTx/>
                  <a:uFillTx/>
                  <a:latin typeface="Arial" panose="020B0604020202020204"/>
                  <a:ea typeface="Open Sans Condensed"/>
                  <a:cs typeface="+mn-cs"/>
                </a:rPr>
                <a:t>Hitzschlag</a:t>
              </a:r>
              <a:endParaRPr kumimoji="0" lang="de-DE" sz="1400" b="0" i="0" u="none" strike="noStrike" kern="1200" cap="none" spc="-1" normalizeH="0" baseline="0" noProof="0" dirty="0">
                <a:ln>
                  <a:noFill/>
                </a:ln>
                <a:solidFill>
                  <a:srgbClr val="000000"/>
                </a:solidFill>
                <a:effectLst/>
                <a:uLnTx/>
                <a:uFillTx/>
                <a:latin typeface="Arial" panose="020B0604020202020204"/>
                <a:ea typeface="+mn-ea"/>
                <a:cs typeface="+mn-cs"/>
              </a:endParaRPr>
            </a:p>
          </p:txBody>
        </p:sp>
        <p:pic>
          <p:nvPicPr>
            <p:cNvPr id="627" name="Grafik 5" descr="Fieber mit einfarbiger Füllung"/>
            <p:cNvPicPr/>
            <p:nvPr/>
          </p:nvPicPr>
          <p:blipFill>
            <a:blip r:embed="rId10" cstate="email">
              <a:extLst>
                <a:ext uri="{28A0092B-C50C-407E-A947-70E740481C1C}">
                  <a14:useLocalDpi xmlns:a14="http://schemas.microsoft.com/office/drawing/2010/main" val="0"/>
                </a:ext>
              </a:extLst>
            </a:blip>
            <a:stretch/>
          </p:blipFill>
          <p:spPr>
            <a:xfrm>
              <a:off x="8386920" y="276480"/>
              <a:ext cx="538920" cy="538920"/>
            </a:xfrm>
            <a:prstGeom prst="rect">
              <a:avLst/>
            </a:prstGeom>
            <a:ln w="0">
              <a:noFill/>
            </a:ln>
          </p:spPr>
        </p:pic>
      </p:grpSp>
      <p:sp>
        <p:nvSpPr>
          <p:cNvPr id="628" name="CustomShape 18"/>
          <p:cNvSpPr/>
          <p:nvPr/>
        </p:nvSpPr>
        <p:spPr>
          <a:xfrm>
            <a:off x="209520" y="530707"/>
            <a:ext cx="2116080" cy="70643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INDIREKTE FOLGEN</a:t>
            </a:r>
            <a:endParaRPr kumimoji="0" lang="de-DE" sz="20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sp>
        <p:nvSpPr>
          <p:cNvPr id="629" name="CustomShape 19"/>
          <p:cNvSpPr/>
          <p:nvPr/>
        </p:nvSpPr>
        <p:spPr>
          <a:xfrm>
            <a:off x="9588706" y="4892400"/>
            <a:ext cx="2116080" cy="70643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1" normalizeH="0" baseline="0" noProof="0" dirty="0">
                <a:ln>
                  <a:noFill/>
                </a:ln>
                <a:solidFill>
                  <a:srgbClr val="3A4C9E"/>
                </a:solidFill>
                <a:effectLst/>
                <a:uLnTx/>
                <a:uFillTx/>
                <a:latin typeface="Arial" panose="020B0604020202020204"/>
                <a:ea typeface="Open Sans Condensed"/>
                <a:cs typeface="Arial" panose="020B0604020202020204" pitchFamily="34" charset="0"/>
              </a:rPr>
              <a:t>DIREKTE FOLGEN</a:t>
            </a:r>
            <a:endParaRPr kumimoji="0" lang="de-DE" sz="2000" b="0" i="0" u="none" strike="noStrike" kern="1200" cap="none" spc="-1"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sp>
        <p:nvSpPr>
          <p:cNvPr id="630" name="Line 20"/>
          <p:cNvSpPr/>
          <p:nvPr/>
        </p:nvSpPr>
        <p:spPr>
          <a:xfrm>
            <a:off x="6095880" y="4570200"/>
            <a:ext cx="360" cy="1785240"/>
          </a:xfrm>
          <a:prstGeom prst="line">
            <a:avLst/>
          </a:prstGeom>
          <a:ln w="19080">
            <a:solidFill>
              <a:srgbClr val="BFBFBF"/>
            </a:solidFill>
            <a:prstDash val="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1" normalizeH="0" baseline="0" noProof="0" dirty="0">
              <a:ln>
                <a:noFill/>
              </a:ln>
              <a:solidFill>
                <a:srgbClr val="000000"/>
              </a:solidFill>
              <a:effectLst/>
              <a:uLnTx/>
              <a:uFillTx/>
              <a:latin typeface="Arial" panose="020B0604020202020204"/>
              <a:ea typeface="DejaVu Sans"/>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Grafik 3"/>
          <p:cNvPicPr>
            <a:picLocks noChangeAspect="1"/>
          </p:cNvPicPr>
          <p:nvPr/>
        </p:nvPicPr>
        <p:blipFill>
          <a:blip r:embed="rId3" cstate="email">
            <a:extLst>
              <a:ext uri="{28A0092B-C50C-407E-A947-70E740481C1C}">
                <a14:useLocalDpi xmlns:a14="http://schemas.microsoft.com/office/drawing/2010/main" val="0"/>
              </a:ext>
            </a:extLst>
          </a:blip>
          <a:stretch/>
        </p:blipFill>
        <p:spPr bwMode="auto">
          <a:xfrm>
            <a:off x="617760" y="2342057"/>
            <a:ext cx="4338539" cy="4388407"/>
          </a:xfrm>
          <a:prstGeom prst="rect">
            <a:avLst/>
          </a:prstGeom>
        </p:spPr>
      </p:pic>
      <p:sp>
        <p:nvSpPr>
          <p:cNvPr id="7" name="Textfeld 6">
            <a:extLst>
              <a:ext uri="{FF2B5EF4-FFF2-40B4-BE49-F238E27FC236}">
                <a16:creationId xmlns:a16="http://schemas.microsoft.com/office/drawing/2014/main" id="{6941E2D0-39FF-4A90-9416-2E6E05FBFA53}"/>
              </a:ext>
            </a:extLst>
          </p:cNvPr>
          <p:cNvSpPr txBox="1"/>
          <p:nvPr/>
        </p:nvSpPr>
        <p:spPr bwMode="auto">
          <a:xfrm>
            <a:off x="6730425" y="6499632"/>
            <a:ext cx="4890939" cy="230832"/>
          </a:xfrm>
          <a:prstGeom prst="rect">
            <a:avLst/>
          </a:prstGeom>
        </p:spPr>
        <p:txBody>
          <a:bodyPr vert="horz" lIns="91440" tIns="45720" rIns="91440" bIns="45720" rtlCol="0">
            <a:normAutofit/>
          </a:bodyPr>
          <a:lstStyle>
            <a:defPPr>
              <a:defRPr lang="de-DE"/>
            </a:defPPr>
            <a:lvl1pPr lvl="0" indent="0">
              <a:lnSpc>
                <a:spcPct val="90000"/>
              </a:lnSpc>
              <a:spcBef>
                <a:spcPts val="1000"/>
              </a:spcBef>
              <a:buFont typeface="Arial" panose="020B0604020202020204" pitchFamily="34" charset="0"/>
              <a:buNone/>
              <a:defRPr sz="800" b="0" i="0">
                <a:solidFill>
                  <a:srgbClr val="52619A"/>
                </a:solidFill>
                <a:latin typeface="Arial" panose="020B0604020202020204" pitchFamily="34" charset="0"/>
                <a:ea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3000" b="1" i="0">
                <a:solidFill>
                  <a:schemeClr val="accent2"/>
                </a:solidFill>
                <a:latin typeface="Arial" panose="020B0604020202020204" pitchFamily="34" charset="0"/>
                <a:ea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b="1" i="0">
                <a:solidFill>
                  <a:srgbClr val="5ABEC1"/>
                </a:solidFill>
                <a:latin typeface="Arial" panose="020B0604020202020204" pitchFamily="34" charset="0"/>
                <a:ea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sz="2000" b="1" i="0">
                <a:solidFill>
                  <a:schemeClr val="accent2"/>
                </a:solidFill>
                <a:latin typeface="Arial" panose="020B0604020202020204" pitchFamily="34" charset="0"/>
                <a:ea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sz="2000">
                <a:solidFill>
                  <a:schemeClr val="accent2"/>
                </a:solidFill>
                <a:latin typeface="Arial" panose="020B0604020202020204" pitchFamily="34" charset="0"/>
                <a:ea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de-DE" dirty="0"/>
              <a:t>Quelle: </a:t>
            </a:r>
            <a:r>
              <a:rPr lang="de-DE" dirty="0">
                <a:hlinkClick r:id="rId4"/>
              </a:rPr>
              <a:t>https://www.klimawandel-gesundheit.de/hitze-und-ihre-folgen/</a:t>
            </a:r>
            <a:r>
              <a:rPr lang="de-DE" dirty="0"/>
              <a:t> </a:t>
            </a:r>
          </a:p>
        </p:txBody>
      </p:sp>
      <p:sp>
        <p:nvSpPr>
          <p:cNvPr id="9" name="Textfeld 10">
            <a:extLst>
              <a:ext uri="{FF2B5EF4-FFF2-40B4-BE49-F238E27FC236}">
                <a16:creationId xmlns:a16="http://schemas.microsoft.com/office/drawing/2014/main" id="{C67EC332-712B-437D-B16D-285996833A3C}"/>
              </a:ext>
            </a:extLst>
          </p:cNvPr>
          <p:cNvSpPr txBox="1"/>
          <p:nvPr/>
        </p:nvSpPr>
        <p:spPr bwMode="auto">
          <a:xfrm>
            <a:off x="6639344" y="2700048"/>
            <a:ext cx="4526497" cy="360098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200"/>
              </a:spcAft>
              <a:buClrTx/>
              <a:buSzTx/>
              <a:buFontTx/>
              <a:buNone/>
              <a:tabLst/>
              <a:defRPr/>
            </a:pPr>
            <a:r>
              <a:rPr kumimoji="0" lang="de-DE"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Durch </a:t>
            </a:r>
            <a:r>
              <a:rPr kumimoji="0" lang="de-DE"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Wärmestau</a:t>
            </a:r>
            <a:r>
              <a:rPr kumimoji="0" lang="de-DE"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und </a:t>
            </a:r>
            <a:r>
              <a:rPr kumimoji="0" lang="de-DE"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Versagen der Thermoregulation</a:t>
            </a:r>
            <a:r>
              <a:rPr kumimoji="0" lang="de-DE"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kommt es zu einer Erhöhung der Körpertemperatur (Hyperthermie).</a:t>
            </a:r>
            <a:endParaRPr kumimoji="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1200"/>
              </a:spcAft>
              <a:buClrTx/>
              <a:buSzTx/>
              <a:buFontTx/>
              <a:buNone/>
              <a:tabLst/>
              <a:defRPr/>
            </a:pPr>
            <a:r>
              <a:rPr kumimoji="0" lang="de-DE"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Hyperthermie</a:t>
            </a:r>
            <a:r>
              <a:rPr kumimoji="0" lang="de-DE"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unterteilt sich in Schweregrade, die unterschiedlich schnelles Handeln erfordern: </a:t>
            </a:r>
            <a:endParaRPr kumimoji="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de-DE"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Hitzestress, Hitzekrämpfe</a:t>
            </a:r>
            <a:endParaRPr kumimoji="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de-DE"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Hitzeerschöpfung und</a:t>
            </a:r>
            <a:endParaRPr kumimoji="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de-DE"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Hitzschlag mit drohendem Multiorganversagen.</a:t>
            </a:r>
            <a:endParaRPr kumimoji="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6" name="CustomShape 22">
            <a:extLst>
              <a:ext uri="{FF2B5EF4-FFF2-40B4-BE49-F238E27FC236}">
                <a16:creationId xmlns:a16="http://schemas.microsoft.com/office/drawing/2014/main" id="{1B8733B1-B771-47C2-8872-B2B9224F161B}"/>
              </a:ext>
            </a:extLst>
          </p:cNvPr>
          <p:cNvSpPr/>
          <p:nvPr/>
        </p:nvSpPr>
        <p:spPr>
          <a:xfrm>
            <a:off x="617760" y="755640"/>
            <a:ext cx="8380800" cy="959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r>
              <a:rPr kumimoji="0" lang="de-DE" sz="3000" i="0" u="none" strike="noStrike" kern="1200" cap="none" spc="-1" normalizeH="0" baseline="0" noProof="0" dirty="0">
                <a:ln>
                  <a:noFill/>
                </a:ln>
                <a:effectLst/>
                <a:uLnTx/>
                <a:uFillTx/>
                <a:latin typeface="Arial" panose="020B0604020202020204" pitchFamily="34" charset="0"/>
                <a:ea typeface="Open Sans Condensed Bold"/>
                <a:cs typeface="Arial" panose="020B0604020202020204" pitchFamily="34" charset="0"/>
              </a:rPr>
              <a:t>Gesundheitliche Folgen von Hitze</a:t>
            </a:r>
            <a:endParaRPr kumimoji="0" lang="de-DE" sz="3000" i="0" u="none" strike="noStrike" kern="1200" cap="none" spc="-1" normalizeH="0" baseline="0" noProof="0" dirty="0">
              <a:ln>
                <a:noFill/>
              </a:ln>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Textfeld 16"/>
          <p:cNvSpPr/>
          <p:nvPr/>
        </p:nvSpPr>
        <p:spPr>
          <a:xfrm>
            <a:off x="3810780" y="6273672"/>
            <a:ext cx="2652402" cy="36787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de-DE" sz="900" b="0" strike="noStrike" spc="-1" dirty="0">
                <a:solidFill>
                  <a:schemeClr val="dk1"/>
                </a:solidFill>
                <a:latin typeface="Arial" panose="020B0604020202020204" pitchFamily="34" charset="0"/>
                <a:cs typeface="Arial" panose="020B0604020202020204" pitchFamily="34" charset="0"/>
              </a:rPr>
              <a:t>Quelle</a:t>
            </a:r>
            <a:r>
              <a:rPr lang="en-US" sz="900" b="0" strike="noStrike" spc="-1" dirty="0">
                <a:solidFill>
                  <a:schemeClr val="dk1"/>
                </a:solidFill>
                <a:latin typeface="Arial" panose="020B0604020202020204" pitchFamily="34" charset="0"/>
                <a:cs typeface="Arial" panose="020B0604020202020204" pitchFamily="34" charset="0"/>
              </a:rPr>
              <a:t>: Prof. Epstein, Israel: Checklist for hikers, </a:t>
            </a:r>
            <a:r>
              <a:rPr lang="en-US" sz="900" b="0" u="sng" strike="noStrike" spc="-1" dirty="0">
                <a:solidFill>
                  <a:schemeClr val="dk1"/>
                </a:solidFill>
                <a:uFillTx/>
                <a:latin typeface="Arial" panose="020B0604020202020204" pitchFamily="34" charset="0"/>
                <a:cs typeface="Arial" panose="020B0604020202020204" pitchFamily="34" charset="0"/>
                <a:hlinkClick r:id="rId3"/>
              </a:rPr>
              <a:t>https://arielschecklist.com/wbgt-chart/</a:t>
            </a:r>
            <a:r>
              <a:rPr lang="en-US" sz="900" b="0" strike="noStrike" spc="-1" dirty="0">
                <a:solidFill>
                  <a:schemeClr val="dk1"/>
                </a:solidFill>
                <a:latin typeface="Arial" panose="020B0604020202020204" pitchFamily="34" charset="0"/>
                <a:cs typeface="Arial" panose="020B0604020202020204" pitchFamily="34" charset="0"/>
              </a:rPr>
              <a:t> </a:t>
            </a:r>
            <a:endParaRPr lang="de-DE" sz="900" b="0" strike="noStrike" spc="-1" dirty="0">
              <a:solidFill>
                <a:srgbClr val="000000"/>
              </a:solidFill>
              <a:latin typeface="Arial" panose="020B0604020202020204" pitchFamily="34" charset="0"/>
              <a:cs typeface="Arial" panose="020B0604020202020204" pitchFamily="34" charset="0"/>
            </a:endParaRPr>
          </a:p>
        </p:txBody>
      </p:sp>
      <p:sp>
        <p:nvSpPr>
          <p:cNvPr id="292" name="Textfeld 5"/>
          <p:cNvSpPr/>
          <p:nvPr/>
        </p:nvSpPr>
        <p:spPr>
          <a:xfrm>
            <a:off x="6935403" y="2858806"/>
            <a:ext cx="4126320" cy="341486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b="0" strike="noStrike" spc="-1" dirty="0">
                <a:solidFill>
                  <a:schemeClr val="dk1"/>
                </a:solidFill>
                <a:latin typeface="Arial" panose="020B0604020202020204" pitchFamily="34" charset="0"/>
                <a:cs typeface="Arial" panose="020B0604020202020204" pitchFamily="34" charset="0"/>
              </a:rPr>
              <a:t>Gefühlte Temperatur abhängig von...</a:t>
            </a:r>
            <a:endParaRPr lang="de-DE" b="0" strike="noStrike" spc="-1" dirty="0">
              <a:solidFill>
                <a:srgbClr val="000000"/>
              </a:solidFill>
              <a:latin typeface="Arial" panose="020B0604020202020204" pitchFamily="34" charset="0"/>
              <a:cs typeface="Arial" panose="020B0604020202020204" pitchFamily="34" charset="0"/>
            </a:endParaRPr>
          </a:p>
          <a:p>
            <a:pPr marL="285840" indent="-285840" defTabSz="914400">
              <a:lnSpc>
                <a:spcPct val="100000"/>
              </a:lnSpc>
              <a:buClr>
                <a:srgbClr val="000000"/>
              </a:buClr>
              <a:buFont typeface="Arial"/>
              <a:buChar char="•"/>
            </a:pPr>
            <a:r>
              <a:rPr lang="de-DE" b="0" strike="noStrike" spc="-1" dirty="0">
                <a:solidFill>
                  <a:schemeClr val="dk1"/>
                </a:solidFill>
                <a:latin typeface="Arial" panose="020B0604020202020204" pitchFamily="34" charset="0"/>
                <a:cs typeface="Arial" panose="020B0604020202020204" pitchFamily="34" charset="0"/>
              </a:rPr>
              <a:t>Lufttemperatur </a:t>
            </a:r>
            <a:endParaRPr lang="de-DE" b="0" strike="noStrike" spc="-1" dirty="0">
              <a:solidFill>
                <a:srgbClr val="000000"/>
              </a:solidFill>
              <a:latin typeface="Arial" panose="020B0604020202020204" pitchFamily="34" charset="0"/>
              <a:cs typeface="Arial" panose="020B0604020202020204" pitchFamily="34" charset="0"/>
            </a:endParaRPr>
          </a:p>
          <a:p>
            <a:pPr marL="285840" indent="-285840" defTabSz="914400">
              <a:lnSpc>
                <a:spcPct val="100000"/>
              </a:lnSpc>
              <a:buClr>
                <a:srgbClr val="000000"/>
              </a:buClr>
              <a:buFont typeface="Arial"/>
              <a:buChar char="•"/>
            </a:pPr>
            <a:r>
              <a:rPr lang="de-DE" b="0" strike="noStrike" spc="-1" dirty="0">
                <a:solidFill>
                  <a:schemeClr val="dk1"/>
                </a:solidFill>
                <a:latin typeface="Arial" panose="020B0604020202020204" pitchFamily="34" charset="0"/>
                <a:cs typeface="Arial" panose="020B0604020202020204" pitchFamily="34" charset="0"/>
              </a:rPr>
              <a:t>Relativer Luftfeuchtigkeit</a:t>
            </a:r>
            <a:endParaRPr lang="de-DE" b="0" strike="noStrike" spc="-1" dirty="0">
              <a:solidFill>
                <a:srgbClr val="000000"/>
              </a:solidFill>
              <a:latin typeface="Arial" panose="020B0604020202020204" pitchFamily="34" charset="0"/>
              <a:cs typeface="Arial" panose="020B0604020202020204" pitchFamily="34" charset="0"/>
            </a:endParaRPr>
          </a:p>
          <a:p>
            <a:pPr marL="285840" indent="-285840" defTabSz="914400">
              <a:lnSpc>
                <a:spcPct val="100000"/>
              </a:lnSpc>
              <a:buClr>
                <a:srgbClr val="000000"/>
              </a:buClr>
              <a:buFont typeface="Arial"/>
              <a:buChar char="•"/>
            </a:pPr>
            <a:r>
              <a:rPr lang="de-DE" b="0" strike="noStrike" spc="-1" dirty="0">
                <a:solidFill>
                  <a:schemeClr val="dk1"/>
                </a:solidFill>
                <a:latin typeface="Arial" panose="020B0604020202020204" pitchFamily="34" charset="0"/>
                <a:cs typeface="Arial" panose="020B0604020202020204" pitchFamily="34" charset="0"/>
              </a:rPr>
              <a:t>Windgeschwindigkeit</a:t>
            </a:r>
            <a:endParaRPr lang="de-DE" b="0" strike="noStrike" spc="-1" dirty="0">
              <a:solidFill>
                <a:srgbClr val="000000"/>
              </a:solidFill>
              <a:latin typeface="Arial" panose="020B0604020202020204" pitchFamily="34" charset="0"/>
              <a:cs typeface="Arial" panose="020B0604020202020204" pitchFamily="34" charset="0"/>
            </a:endParaRPr>
          </a:p>
          <a:p>
            <a:pPr marL="285840" indent="-285840" defTabSz="914400">
              <a:lnSpc>
                <a:spcPct val="100000"/>
              </a:lnSpc>
              <a:buClr>
                <a:srgbClr val="000000"/>
              </a:buClr>
              <a:buFont typeface="Arial"/>
              <a:buChar char="•"/>
            </a:pPr>
            <a:r>
              <a:rPr lang="de-DE" b="0" strike="noStrike" spc="-1" dirty="0">
                <a:solidFill>
                  <a:schemeClr val="dk1"/>
                </a:solidFill>
                <a:latin typeface="Arial" panose="020B0604020202020204" pitchFamily="34" charset="0"/>
                <a:cs typeface="Arial" panose="020B0604020202020204" pitchFamily="34" charset="0"/>
              </a:rPr>
              <a:t>Sonneneinstrahlung</a:t>
            </a:r>
            <a:endParaRPr lang="de-DE" b="0" strike="noStrike" spc="-1" dirty="0">
              <a:solidFill>
                <a:srgbClr val="000000"/>
              </a:solidFill>
              <a:latin typeface="Arial" panose="020B0604020202020204" pitchFamily="34" charset="0"/>
              <a:cs typeface="Arial" panose="020B0604020202020204" pitchFamily="34" charset="0"/>
            </a:endParaRPr>
          </a:p>
          <a:p>
            <a:pPr marL="285840" indent="-285840" defTabSz="914400">
              <a:lnSpc>
                <a:spcPct val="100000"/>
              </a:lnSpc>
              <a:buClr>
                <a:srgbClr val="000000"/>
              </a:buClr>
              <a:buFont typeface="Arial"/>
              <a:buChar char="•"/>
            </a:pPr>
            <a:r>
              <a:rPr lang="de-DE" b="0" strike="noStrike" spc="-1" dirty="0">
                <a:solidFill>
                  <a:schemeClr val="dk1"/>
                </a:solidFill>
                <a:latin typeface="Arial" panose="020B0604020202020204" pitchFamily="34" charset="0"/>
                <a:cs typeface="Arial" panose="020B0604020202020204" pitchFamily="34" charset="0"/>
              </a:rPr>
              <a:t>...</a:t>
            </a:r>
            <a:endParaRPr lang="de-DE" b="0" strike="noStrike" spc="-1" dirty="0">
              <a:solidFill>
                <a:srgbClr val="000000"/>
              </a:solidFill>
              <a:latin typeface="Arial" panose="020B0604020202020204" pitchFamily="34" charset="0"/>
              <a:cs typeface="Arial" panose="020B0604020202020204" pitchFamily="34" charset="0"/>
            </a:endParaRPr>
          </a:p>
          <a:p>
            <a:pPr defTabSz="914400">
              <a:lnSpc>
                <a:spcPct val="100000"/>
              </a:lnSpc>
            </a:pPr>
            <a:endParaRPr lang="de-DE" b="0" strike="noStrike" spc="-1" dirty="0">
              <a:solidFill>
                <a:srgbClr val="000000"/>
              </a:solidFill>
              <a:latin typeface="Arial" panose="020B0604020202020204" pitchFamily="34" charset="0"/>
              <a:cs typeface="Arial" panose="020B0604020202020204" pitchFamily="34" charset="0"/>
            </a:endParaRPr>
          </a:p>
          <a:p>
            <a:pPr defTabSz="914400">
              <a:lnSpc>
                <a:spcPct val="100000"/>
              </a:lnSpc>
            </a:pPr>
            <a:endParaRPr lang="de-DE" b="0" strike="noStrike" spc="-1" dirty="0">
              <a:solidFill>
                <a:srgbClr val="000000"/>
              </a:solidFill>
              <a:latin typeface="Arial" panose="020B0604020202020204" pitchFamily="34" charset="0"/>
              <a:cs typeface="Arial" panose="020B0604020202020204" pitchFamily="34" charset="0"/>
            </a:endParaRPr>
          </a:p>
          <a:p>
            <a:pPr defTabSz="914400">
              <a:lnSpc>
                <a:spcPct val="100000"/>
              </a:lnSpc>
            </a:pPr>
            <a:r>
              <a:rPr lang="de-DE" b="1" strike="noStrike" spc="-1" dirty="0">
                <a:solidFill>
                  <a:schemeClr val="dk1"/>
                </a:solidFill>
                <a:latin typeface="Arial" panose="020B0604020202020204" pitchFamily="34" charset="0"/>
                <a:cs typeface="Arial" panose="020B0604020202020204" pitchFamily="34" charset="0"/>
              </a:rPr>
              <a:t>Aber:</a:t>
            </a:r>
            <a:endParaRPr lang="de-DE" b="0" strike="noStrike" spc="-1" dirty="0">
              <a:solidFill>
                <a:srgbClr val="000000"/>
              </a:solidFill>
              <a:latin typeface="Arial" panose="020B0604020202020204" pitchFamily="34" charset="0"/>
              <a:cs typeface="Arial" panose="020B0604020202020204" pitchFamily="34" charset="0"/>
            </a:endParaRPr>
          </a:p>
          <a:p>
            <a:pPr defTabSz="914400">
              <a:lnSpc>
                <a:spcPct val="100000"/>
              </a:lnSpc>
            </a:pPr>
            <a:r>
              <a:rPr lang="de-DE" b="0" strike="noStrike" spc="-1" dirty="0">
                <a:solidFill>
                  <a:schemeClr val="dk1"/>
                </a:solidFill>
                <a:latin typeface="Arial" panose="020B0604020202020204" pitchFamily="34" charset="0"/>
                <a:cs typeface="Arial" panose="020B0604020202020204" pitchFamily="34" charset="0"/>
              </a:rPr>
              <a:t>Wie viel Hitze vertragen wird, hängt auch von der Person ab! </a:t>
            </a:r>
            <a:endParaRPr lang="de-DE" b="0" strike="noStrike" spc="-1" dirty="0">
              <a:solidFill>
                <a:srgbClr val="000000"/>
              </a:solidFill>
              <a:latin typeface="Arial" panose="020B0604020202020204" pitchFamily="34" charset="0"/>
              <a:cs typeface="Arial" panose="020B0604020202020204" pitchFamily="34" charset="0"/>
            </a:endParaRPr>
          </a:p>
          <a:p>
            <a:pPr defTabSz="914400">
              <a:lnSpc>
                <a:spcPct val="100000"/>
              </a:lnSpc>
            </a:pPr>
            <a:endParaRPr lang="de-DE" sz="1600" b="0" strike="noStrike" spc="-1" dirty="0">
              <a:solidFill>
                <a:srgbClr val="000000"/>
              </a:solidFill>
              <a:latin typeface="Arial" panose="020B0604020202020204" pitchFamily="34" charset="0"/>
              <a:cs typeface="Arial" panose="020B0604020202020204" pitchFamily="34" charset="0"/>
            </a:endParaRPr>
          </a:p>
        </p:txBody>
      </p:sp>
      <p:sp>
        <p:nvSpPr>
          <p:cNvPr id="9" name="TextShape 2">
            <a:extLst>
              <a:ext uri="{FF2B5EF4-FFF2-40B4-BE49-F238E27FC236}">
                <a16:creationId xmlns:a16="http://schemas.microsoft.com/office/drawing/2014/main" id="{B07401B2-4A96-451F-B2DF-809395264E9C}"/>
              </a:ext>
            </a:extLst>
          </p:cNvPr>
          <p:cNvSpPr/>
          <p:nvPr/>
        </p:nvSpPr>
        <p:spPr>
          <a:xfrm>
            <a:off x="617763" y="758437"/>
            <a:ext cx="8380800" cy="959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spcBef>
                <a:spcPts val="1001"/>
              </a:spcBef>
              <a:tabLst>
                <a:tab pos="0" algn="l"/>
              </a:tabLst>
            </a:pPr>
            <a:r>
              <a:rPr lang="de-DE" sz="3000" strike="noStrike" spc="-1" dirty="0">
                <a:latin typeface="Arial" panose="020B0604020202020204" pitchFamily="34" charset="0"/>
                <a:ea typeface="Open Sans Condensed Bold"/>
                <a:cs typeface="Arial" panose="020B0604020202020204" pitchFamily="34" charset="0"/>
              </a:rPr>
              <a:t>Wieviel Hitze verträgt mein Körper?</a:t>
            </a:r>
            <a:endParaRPr lang="de-DE" sz="3000" strike="noStrike" spc="-1" dirty="0">
              <a:latin typeface="Arial" panose="020B0604020202020204" pitchFamily="34" charset="0"/>
              <a:cs typeface="Arial" panose="020B0604020202020204" pitchFamily="34" charset="0"/>
            </a:endParaRPr>
          </a:p>
        </p:txBody>
      </p:sp>
      <p:pic>
        <p:nvPicPr>
          <p:cNvPr id="3" name="Grafik 2">
            <a:extLst>
              <a:ext uri="{FF2B5EF4-FFF2-40B4-BE49-F238E27FC236}">
                <a16:creationId xmlns:a16="http://schemas.microsoft.com/office/drawing/2014/main" id="{C6DA23EF-ADB3-4D41-9E10-7DB013D2F1F7}"/>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t="-4039"/>
          <a:stretch/>
        </p:blipFill>
        <p:spPr>
          <a:xfrm>
            <a:off x="519582" y="2170177"/>
            <a:ext cx="5943600" cy="36515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B01F8DA8-2740-44E6-93AD-B3CD42336D7E}"/>
              </a:ext>
            </a:extLst>
          </p:cNvPr>
          <p:cNvPicPr>
            <a:picLocks noChangeAspect="1"/>
          </p:cNvPicPr>
          <p:nvPr/>
        </p:nvPicPr>
        <p:blipFill>
          <a:blip r:embed="rId3">
            <a:duotone>
              <a:schemeClr val="accent2">
                <a:shade val="45000"/>
                <a:satMod val="135000"/>
              </a:schemeClr>
              <a:prstClr val="white"/>
            </a:duotone>
          </a:blip>
          <a:stretch>
            <a:fillRect/>
          </a:stretch>
        </p:blipFill>
        <p:spPr>
          <a:xfrm>
            <a:off x="1904599" y="2436460"/>
            <a:ext cx="1100925" cy="1100925"/>
          </a:xfrm>
          <a:prstGeom prst="rect">
            <a:avLst/>
          </a:prstGeom>
        </p:spPr>
      </p:pic>
      <p:pic>
        <p:nvPicPr>
          <p:cNvPr id="20" name="Grafik 19">
            <a:extLst>
              <a:ext uri="{FF2B5EF4-FFF2-40B4-BE49-F238E27FC236}">
                <a16:creationId xmlns:a16="http://schemas.microsoft.com/office/drawing/2014/main" id="{214DA176-AAC1-4A57-A249-F3EAD37414D6}"/>
              </a:ext>
            </a:extLst>
          </p:cNvPr>
          <p:cNvPicPr>
            <a:picLocks noChangeAspect="1"/>
          </p:cNvPicPr>
          <p:nvPr/>
        </p:nvPicPr>
        <p:blipFill>
          <a:blip r:embed="rId4">
            <a:duotone>
              <a:schemeClr val="accent2">
                <a:shade val="45000"/>
                <a:satMod val="135000"/>
              </a:schemeClr>
              <a:prstClr val="white"/>
            </a:duotone>
          </a:blip>
          <a:stretch>
            <a:fillRect/>
          </a:stretch>
        </p:blipFill>
        <p:spPr>
          <a:xfrm>
            <a:off x="5647925" y="2600598"/>
            <a:ext cx="896147" cy="896147"/>
          </a:xfrm>
          <a:prstGeom prst="rect">
            <a:avLst/>
          </a:prstGeom>
        </p:spPr>
      </p:pic>
      <p:pic>
        <p:nvPicPr>
          <p:cNvPr id="24" name="Grafik 23">
            <a:extLst>
              <a:ext uri="{FF2B5EF4-FFF2-40B4-BE49-F238E27FC236}">
                <a16:creationId xmlns:a16="http://schemas.microsoft.com/office/drawing/2014/main" id="{E32BBC29-690F-4E3A-A8ED-696FDE555394}"/>
              </a:ext>
            </a:extLst>
          </p:cNvPr>
          <p:cNvPicPr>
            <a:picLocks noChangeAspect="1"/>
          </p:cNvPicPr>
          <p:nvPr/>
        </p:nvPicPr>
        <p:blipFill rotWithShape="1">
          <a:blip r:embed="rId5">
            <a:duotone>
              <a:schemeClr val="accent2">
                <a:shade val="45000"/>
                <a:satMod val="135000"/>
              </a:schemeClr>
              <a:prstClr val="white"/>
            </a:duotone>
          </a:blip>
          <a:srcRect t="18272"/>
          <a:stretch/>
        </p:blipFill>
        <p:spPr>
          <a:xfrm>
            <a:off x="5438098" y="4574941"/>
            <a:ext cx="1315804" cy="1075376"/>
          </a:xfrm>
          <a:prstGeom prst="rect">
            <a:avLst/>
          </a:prstGeom>
        </p:spPr>
      </p:pic>
      <p:pic>
        <p:nvPicPr>
          <p:cNvPr id="28" name="Grafik 27">
            <a:extLst>
              <a:ext uri="{FF2B5EF4-FFF2-40B4-BE49-F238E27FC236}">
                <a16:creationId xmlns:a16="http://schemas.microsoft.com/office/drawing/2014/main" id="{760113B5-94DD-45AB-9400-A5C00F114832}"/>
              </a:ext>
            </a:extLst>
          </p:cNvPr>
          <p:cNvPicPr>
            <a:picLocks noChangeAspect="1"/>
          </p:cNvPicPr>
          <p:nvPr/>
        </p:nvPicPr>
        <p:blipFill>
          <a:blip r:embed="rId6">
            <a:duotone>
              <a:schemeClr val="accent2">
                <a:shade val="45000"/>
                <a:satMod val="135000"/>
              </a:schemeClr>
              <a:prstClr val="white"/>
            </a:duotone>
          </a:blip>
          <a:stretch>
            <a:fillRect/>
          </a:stretch>
        </p:blipFill>
        <p:spPr>
          <a:xfrm>
            <a:off x="1904599" y="4716990"/>
            <a:ext cx="896147" cy="896147"/>
          </a:xfrm>
          <a:prstGeom prst="rect">
            <a:avLst/>
          </a:prstGeom>
        </p:spPr>
      </p:pic>
      <p:grpSp>
        <p:nvGrpSpPr>
          <p:cNvPr id="29" name="Gruppieren 28">
            <a:extLst>
              <a:ext uri="{FF2B5EF4-FFF2-40B4-BE49-F238E27FC236}">
                <a16:creationId xmlns:a16="http://schemas.microsoft.com/office/drawing/2014/main" id="{A21FDDEF-6CF8-483D-BCFA-FC3C57A2EA5F}"/>
              </a:ext>
            </a:extLst>
          </p:cNvPr>
          <p:cNvGrpSpPr>
            <a:grpSpLocks noChangeAspect="1"/>
          </p:cNvGrpSpPr>
          <p:nvPr/>
        </p:nvGrpSpPr>
        <p:grpSpPr>
          <a:xfrm>
            <a:off x="9048384" y="2623069"/>
            <a:ext cx="1407705" cy="966953"/>
            <a:chOff x="5347114" y="2145442"/>
            <a:chExt cx="1744565" cy="1198342"/>
          </a:xfrm>
        </p:grpSpPr>
        <p:pic>
          <p:nvPicPr>
            <p:cNvPr id="22" name="Grafik 21">
              <a:extLst>
                <a:ext uri="{FF2B5EF4-FFF2-40B4-BE49-F238E27FC236}">
                  <a16:creationId xmlns:a16="http://schemas.microsoft.com/office/drawing/2014/main" id="{4C9D9EED-77F3-490F-85B9-795753899B6C}"/>
                </a:ext>
              </a:extLst>
            </p:cNvPr>
            <p:cNvPicPr>
              <a:picLocks noChangeAspect="1"/>
            </p:cNvPicPr>
            <p:nvPr/>
          </p:nvPicPr>
          <p:blipFill>
            <a:blip r:embed="rId7">
              <a:duotone>
                <a:schemeClr val="accent2">
                  <a:shade val="45000"/>
                  <a:satMod val="135000"/>
                </a:schemeClr>
                <a:prstClr val="white"/>
              </a:duotone>
            </a:blip>
            <a:stretch>
              <a:fillRect/>
            </a:stretch>
          </p:blipFill>
          <p:spPr>
            <a:xfrm flipH="1">
              <a:off x="6243704" y="2382784"/>
              <a:ext cx="847975" cy="961000"/>
            </a:xfrm>
            <a:prstGeom prst="rect">
              <a:avLst/>
            </a:prstGeom>
          </p:spPr>
        </p:pic>
        <p:pic>
          <p:nvPicPr>
            <p:cNvPr id="26" name="Grafik 25">
              <a:extLst>
                <a:ext uri="{FF2B5EF4-FFF2-40B4-BE49-F238E27FC236}">
                  <a16:creationId xmlns:a16="http://schemas.microsoft.com/office/drawing/2014/main" id="{E379E3F5-C4AD-4830-8600-4C7E911AFADE}"/>
                </a:ext>
              </a:extLst>
            </p:cNvPr>
            <p:cNvPicPr>
              <a:picLocks noChangeAspect="1"/>
            </p:cNvPicPr>
            <p:nvPr/>
          </p:nvPicPr>
          <p:blipFill>
            <a:blip r:embed="rId8">
              <a:duotone>
                <a:schemeClr val="accent2">
                  <a:shade val="45000"/>
                  <a:satMod val="135000"/>
                </a:schemeClr>
                <a:prstClr val="white"/>
              </a:duotone>
            </a:blip>
            <a:stretch>
              <a:fillRect/>
            </a:stretch>
          </p:blipFill>
          <p:spPr>
            <a:xfrm>
              <a:off x="5347114" y="2145442"/>
              <a:ext cx="1080000" cy="1080000"/>
            </a:xfrm>
            <a:prstGeom prst="rect">
              <a:avLst/>
            </a:prstGeom>
          </p:spPr>
        </p:pic>
        <p:pic>
          <p:nvPicPr>
            <p:cNvPr id="6" name="Grafik 5">
              <a:extLst>
                <a:ext uri="{FF2B5EF4-FFF2-40B4-BE49-F238E27FC236}">
                  <a16:creationId xmlns:a16="http://schemas.microsoft.com/office/drawing/2014/main" id="{D688BC3C-9E03-4463-AFA4-F05B9D5E1525}"/>
                </a:ext>
              </a:extLst>
            </p:cNvPr>
            <p:cNvPicPr>
              <a:picLocks noChangeAspect="1"/>
            </p:cNvPicPr>
            <p:nvPr/>
          </p:nvPicPr>
          <p:blipFill>
            <a:blip r:embed="rId9">
              <a:duotone>
                <a:schemeClr val="accent2">
                  <a:shade val="45000"/>
                  <a:satMod val="135000"/>
                </a:schemeClr>
                <a:prstClr val="white"/>
              </a:duotone>
            </a:blip>
            <a:stretch>
              <a:fillRect/>
            </a:stretch>
          </p:blipFill>
          <p:spPr>
            <a:xfrm>
              <a:off x="5871596" y="2736285"/>
              <a:ext cx="448807" cy="489157"/>
            </a:xfrm>
            <a:prstGeom prst="rect">
              <a:avLst/>
            </a:prstGeom>
          </p:spPr>
        </p:pic>
      </p:grpSp>
      <p:sp>
        <p:nvSpPr>
          <p:cNvPr id="31" name="Textfeld 30">
            <a:extLst>
              <a:ext uri="{FF2B5EF4-FFF2-40B4-BE49-F238E27FC236}">
                <a16:creationId xmlns:a16="http://schemas.microsoft.com/office/drawing/2014/main" id="{84676CAB-B473-45AB-9619-45447828A0C0}"/>
              </a:ext>
            </a:extLst>
          </p:cNvPr>
          <p:cNvSpPr txBox="1"/>
          <p:nvPr/>
        </p:nvSpPr>
        <p:spPr>
          <a:xfrm>
            <a:off x="1000663" y="3630008"/>
            <a:ext cx="2908800" cy="661720"/>
          </a:xfrm>
          <a:prstGeom prst="rect">
            <a:avLst/>
          </a:prstGeom>
          <a:noFill/>
        </p:spPr>
        <p:txBody>
          <a:bodyPr wrap="square" rtlCol="0">
            <a:spAutoFit/>
          </a:bodyPr>
          <a:lstStyle/>
          <a:p>
            <a:pPr algn="ctr"/>
            <a:r>
              <a:rPr lang="de-DE" sz="1850" dirty="0">
                <a:solidFill>
                  <a:srgbClr val="4F4F4F"/>
                </a:solidFill>
                <a:latin typeface="Arial Narrow" panose="020B0606020202030204" pitchFamily="34" charset="0"/>
                <a:ea typeface="Open Sans Condensed" pitchFamily="2" charset="0"/>
                <a:cs typeface="Open Sans Condensed" pitchFamily="2" charset="0"/>
              </a:rPr>
              <a:t>ältere, alleinlebende</a:t>
            </a:r>
            <a:br>
              <a:rPr lang="de-DE" sz="1850" dirty="0">
                <a:solidFill>
                  <a:srgbClr val="4F4F4F"/>
                </a:solidFill>
                <a:latin typeface="Arial Narrow" panose="020B0606020202030204" pitchFamily="34" charset="0"/>
                <a:ea typeface="Open Sans Condensed" pitchFamily="2" charset="0"/>
                <a:cs typeface="Open Sans Condensed" pitchFamily="2" charset="0"/>
              </a:rPr>
            </a:br>
            <a:r>
              <a:rPr lang="de-DE" sz="1850" dirty="0">
                <a:solidFill>
                  <a:srgbClr val="4F4F4F"/>
                </a:solidFill>
                <a:latin typeface="Arial Narrow" panose="020B0606020202030204" pitchFamily="34" charset="0"/>
                <a:ea typeface="Open Sans Condensed" pitchFamily="2" charset="0"/>
                <a:cs typeface="Open Sans Condensed" pitchFamily="2" charset="0"/>
              </a:rPr>
              <a:t>Menschen</a:t>
            </a:r>
          </a:p>
        </p:txBody>
      </p:sp>
      <p:sp>
        <p:nvSpPr>
          <p:cNvPr id="32" name="Textfeld 31">
            <a:extLst>
              <a:ext uri="{FF2B5EF4-FFF2-40B4-BE49-F238E27FC236}">
                <a16:creationId xmlns:a16="http://schemas.microsoft.com/office/drawing/2014/main" id="{AFDEBEA7-BDC8-4F5C-8136-08F1116E9AF4}"/>
              </a:ext>
            </a:extLst>
          </p:cNvPr>
          <p:cNvSpPr txBox="1"/>
          <p:nvPr/>
        </p:nvSpPr>
        <p:spPr>
          <a:xfrm>
            <a:off x="5033851" y="5711693"/>
            <a:ext cx="2124299" cy="377026"/>
          </a:xfrm>
          <a:prstGeom prst="rect">
            <a:avLst/>
          </a:prstGeom>
          <a:noFill/>
        </p:spPr>
        <p:txBody>
          <a:bodyPr wrap="none" rtlCol="0" anchor="t">
            <a:spAutoFit/>
          </a:bodyPr>
          <a:lstStyle/>
          <a:p>
            <a:pPr algn="ctr"/>
            <a:r>
              <a:rPr lang="de-DE" sz="1850" dirty="0">
                <a:solidFill>
                  <a:srgbClr val="4F4F4F"/>
                </a:solidFill>
                <a:latin typeface="Arial Narrow" panose="020B0606020202030204" pitchFamily="34" charset="0"/>
                <a:ea typeface="Open Sans Condensed" pitchFamily="2" charset="0"/>
                <a:cs typeface="Open Sans Condensed" pitchFamily="2" charset="0"/>
              </a:rPr>
              <a:t>obdachlose Menschen</a:t>
            </a:r>
          </a:p>
        </p:txBody>
      </p:sp>
      <p:sp>
        <p:nvSpPr>
          <p:cNvPr id="33" name="Textfeld 32">
            <a:extLst>
              <a:ext uri="{FF2B5EF4-FFF2-40B4-BE49-F238E27FC236}">
                <a16:creationId xmlns:a16="http://schemas.microsoft.com/office/drawing/2014/main" id="{35FCF869-45F5-4038-9037-404167A8A3BC}"/>
              </a:ext>
            </a:extLst>
          </p:cNvPr>
          <p:cNvSpPr txBox="1"/>
          <p:nvPr/>
        </p:nvSpPr>
        <p:spPr>
          <a:xfrm>
            <a:off x="4641011" y="3633937"/>
            <a:ext cx="2909978" cy="677108"/>
          </a:xfrm>
          <a:prstGeom prst="rect">
            <a:avLst/>
          </a:prstGeom>
          <a:noFill/>
        </p:spPr>
        <p:txBody>
          <a:bodyPr wrap="square" rtlCol="0">
            <a:spAutoFit/>
          </a:bodyPr>
          <a:lstStyle/>
          <a:p>
            <a:pPr algn="ctr"/>
            <a:r>
              <a:rPr lang="de-DE" sz="1850" dirty="0">
                <a:solidFill>
                  <a:srgbClr val="4F4F4F"/>
                </a:solidFill>
                <a:latin typeface="Arial Narrow" panose="020B0606020202030204" pitchFamily="34" charset="0"/>
                <a:ea typeface="Open Sans Condensed" pitchFamily="2" charset="0"/>
                <a:cs typeface="Open Sans Condensed" pitchFamily="2" charset="0"/>
              </a:rPr>
              <a:t>pflegebedürftige und chronisch kranke Menschen</a:t>
            </a:r>
          </a:p>
        </p:txBody>
      </p:sp>
      <p:sp>
        <p:nvSpPr>
          <p:cNvPr id="34" name="Textfeld 33">
            <a:extLst>
              <a:ext uri="{FF2B5EF4-FFF2-40B4-BE49-F238E27FC236}">
                <a16:creationId xmlns:a16="http://schemas.microsoft.com/office/drawing/2014/main" id="{05F66490-7210-4A91-8E58-32F81B1806B3}"/>
              </a:ext>
            </a:extLst>
          </p:cNvPr>
          <p:cNvSpPr txBox="1"/>
          <p:nvPr/>
        </p:nvSpPr>
        <p:spPr>
          <a:xfrm>
            <a:off x="8282537" y="3630008"/>
            <a:ext cx="2908800" cy="677108"/>
          </a:xfrm>
          <a:prstGeom prst="rect">
            <a:avLst/>
          </a:prstGeom>
          <a:noFill/>
        </p:spPr>
        <p:txBody>
          <a:bodyPr wrap="square" rtlCol="0">
            <a:spAutoFit/>
          </a:bodyPr>
          <a:lstStyle/>
          <a:p>
            <a:pPr algn="ctr"/>
            <a:r>
              <a:rPr lang="de-DE" sz="1850" dirty="0">
                <a:solidFill>
                  <a:srgbClr val="4F4F4F"/>
                </a:solidFill>
                <a:latin typeface="Arial Narrow" panose="020B0606020202030204" pitchFamily="34" charset="0"/>
                <a:ea typeface="Open Sans Condensed" pitchFamily="2" charset="0"/>
                <a:cs typeface="Open Sans Condensed" pitchFamily="2" charset="0"/>
              </a:rPr>
              <a:t>Schwangere, Säuglinge und Kleinkinder</a:t>
            </a:r>
          </a:p>
        </p:txBody>
      </p:sp>
      <p:sp>
        <p:nvSpPr>
          <p:cNvPr id="36" name="Textfeld 35">
            <a:extLst>
              <a:ext uri="{FF2B5EF4-FFF2-40B4-BE49-F238E27FC236}">
                <a16:creationId xmlns:a16="http://schemas.microsoft.com/office/drawing/2014/main" id="{2C20F865-A3A6-4145-9CAE-9CB794F74131}"/>
              </a:ext>
            </a:extLst>
          </p:cNvPr>
          <p:cNvSpPr txBox="1"/>
          <p:nvPr/>
        </p:nvSpPr>
        <p:spPr>
          <a:xfrm>
            <a:off x="1000663" y="5711486"/>
            <a:ext cx="2908800" cy="677108"/>
          </a:xfrm>
          <a:prstGeom prst="rect">
            <a:avLst/>
          </a:prstGeom>
          <a:noFill/>
        </p:spPr>
        <p:txBody>
          <a:bodyPr wrap="square" rtlCol="0">
            <a:spAutoFit/>
          </a:bodyPr>
          <a:lstStyle/>
          <a:p>
            <a:pPr algn="ctr"/>
            <a:r>
              <a:rPr lang="de-DE" sz="1850" dirty="0">
                <a:solidFill>
                  <a:srgbClr val="4F4F4F"/>
                </a:solidFill>
                <a:latin typeface="Arial Narrow" panose="020B0606020202030204" pitchFamily="34" charset="0"/>
                <a:ea typeface="Open Sans Condensed" pitchFamily="2" charset="0"/>
                <a:cs typeface="Open Sans Condensed" pitchFamily="2" charset="0"/>
              </a:rPr>
              <a:t>im Freien Arbeitende und</a:t>
            </a:r>
            <a:br>
              <a:rPr lang="de-DE" sz="1850" dirty="0">
                <a:solidFill>
                  <a:srgbClr val="4F4F4F"/>
                </a:solidFill>
                <a:latin typeface="Arial Narrow" panose="020B0606020202030204" pitchFamily="34" charset="0"/>
                <a:ea typeface="Open Sans Condensed" pitchFamily="2" charset="0"/>
                <a:cs typeface="Open Sans Condensed" pitchFamily="2" charset="0"/>
              </a:rPr>
            </a:br>
            <a:r>
              <a:rPr lang="de-DE" sz="1850" dirty="0">
                <a:solidFill>
                  <a:srgbClr val="4F4F4F"/>
                </a:solidFill>
                <a:latin typeface="Arial Narrow" panose="020B0606020202030204" pitchFamily="34" charset="0"/>
                <a:ea typeface="Open Sans Condensed" pitchFamily="2" charset="0"/>
                <a:cs typeface="Open Sans Condensed" pitchFamily="2" charset="0"/>
              </a:rPr>
              <a:t>Sport Treibende</a:t>
            </a:r>
          </a:p>
        </p:txBody>
      </p:sp>
      <p:sp>
        <p:nvSpPr>
          <p:cNvPr id="21" name="TextShape 2">
            <a:extLst>
              <a:ext uri="{FF2B5EF4-FFF2-40B4-BE49-F238E27FC236}">
                <a16:creationId xmlns:a16="http://schemas.microsoft.com/office/drawing/2014/main" id="{61C92EED-DC2B-4102-8D8D-5C67B5F1B49C}"/>
              </a:ext>
            </a:extLst>
          </p:cNvPr>
          <p:cNvSpPr/>
          <p:nvPr/>
        </p:nvSpPr>
        <p:spPr>
          <a:xfrm>
            <a:off x="617763" y="758437"/>
            <a:ext cx="8380800" cy="959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spcBef>
                <a:spcPts val="1001"/>
              </a:spcBef>
              <a:tabLst>
                <a:tab pos="0" algn="l"/>
              </a:tabLst>
            </a:pPr>
            <a:r>
              <a:rPr lang="de-DE" sz="3000" strike="noStrike" spc="-1" dirty="0">
                <a:latin typeface="Arial" panose="020B0604020202020204" pitchFamily="34" charset="0"/>
                <a:ea typeface="Open Sans Condensed Bold"/>
                <a:cs typeface="Arial" panose="020B0604020202020204" pitchFamily="34" charset="0"/>
              </a:rPr>
              <a:t>Wer ist besonders gefährdet?</a:t>
            </a:r>
            <a:endParaRPr lang="de-DE" sz="3000" strike="noStrike" spc="-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6719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B01F8DA8-2740-44E6-93AD-B3CD42336D7E}"/>
              </a:ext>
            </a:extLst>
          </p:cNvPr>
          <p:cNvPicPr>
            <a:picLocks noChangeAspect="1"/>
          </p:cNvPicPr>
          <p:nvPr/>
        </p:nvPicPr>
        <p:blipFill>
          <a:blip r:embed="rId3">
            <a:duotone>
              <a:schemeClr val="accent2">
                <a:shade val="45000"/>
                <a:satMod val="135000"/>
              </a:schemeClr>
              <a:prstClr val="white"/>
            </a:duotone>
          </a:blip>
          <a:stretch>
            <a:fillRect/>
          </a:stretch>
        </p:blipFill>
        <p:spPr>
          <a:xfrm>
            <a:off x="1904600" y="2274756"/>
            <a:ext cx="1100925" cy="1100925"/>
          </a:xfrm>
          <a:prstGeom prst="rect">
            <a:avLst/>
          </a:prstGeom>
        </p:spPr>
      </p:pic>
      <p:pic>
        <p:nvPicPr>
          <p:cNvPr id="20" name="Grafik 19">
            <a:extLst>
              <a:ext uri="{FF2B5EF4-FFF2-40B4-BE49-F238E27FC236}">
                <a16:creationId xmlns:a16="http://schemas.microsoft.com/office/drawing/2014/main" id="{214DA176-AAC1-4A57-A249-F3EAD37414D6}"/>
              </a:ext>
            </a:extLst>
          </p:cNvPr>
          <p:cNvPicPr>
            <a:picLocks noChangeAspect="1"/>
          </p:cNvPicPr>
          <p:nvPr/>
        </p:nvPicPr>
        <p:blipFill>
          <a:blip r:embed="rId4">
            <a:duotone>
              <a:schemeClr val="accent2">
                <a:shade val="45000"/>
                <a:satMod val="135000"/>
              </a:schemeClr>
              <a:prstClr val="white"/>
            </a:duotone>
          </a:blip>
          <a:stretch>
            <a:fillRect/>
          </a:stretch>
        </p:blipFill>
        <p:spPr>
          <a:xfrm>
            <a:off x="5647925" y="2390726"/>
            <a:ext cx="896147" cy="896147"/>
          </a:xfrm>
          <a:prstGeom prst="rect">
            <a:avLst/>
          </a:prstGeom>
        </p:spPr>
      </p:pic>
      <p:sp>
        <p:nvSpPr>
          <p:cNvPr id="31" name="Textfeld 30">
            <a:extLst>
              <a:ext uri="{FF2B5EF4-FFF2-40B4-BE49-F238E27FC236}">
                <a16:creationId xmlns:a16="http://schemas.microsoft.com/office/drawing/2014/main" id="{84676CAB-B473-45AB-9619-45447828A0C0}"/>
              </a:ext>
            </a:extLst>
          </p:cNvPr>
          <p:cNvSpPr txBox="1"/>
          <p:nvPr/>
        </p:nvSpPr>
        <p:spPr>
          <a:xfrm>
            <a:off x="1000662" y="3414346"/>
            <a:ext cx="2908800" cy="661720"/>
          </a:xfrm>
          <a:prstGeom prst="rect">
            <a:avLst/>
          </a:prstGeom>
          <a:noFill/>
        </p:spPr>
        <p:txBody>
          <a:bodyPr wrap="square" rtlCol="0">
            <a:spAutoFit/>
          </a:bodyPr>
          <a:lstStyle/>
          <a:p>
            <a:pPr algn="ctr"/>
            <a:r>
              <a:rPr lang="de-DE" sz="1850" dirty="0">
                <a:solidFill>
                  <a:srgbClr val="4F4F4F"/>
                </a:solidFill>
                <a:latin typeface="Arial Narrow" panose="020B0606020202030204" pitchFamily="34" charset="0"/>
                <a:ea typeface="Open Sans Condensed" pitchFamily="2" charset="0"/>
                <a:cs typeface="Open Sans Condensed" pitchFamily="2" charset="0"/>
              </a:rPr>
              <a:t>ältere, alleinlebende</a:t>
            </a:r>
            <a:br>
              <a:rPr lang="de-DE" sz="1850" dirty="0">
                <a:solidFill>
                  <a:srgbClr val="4F4F4F"/>
                </a:solidFill>
                <a:latin typeface="Arial Narrow" panose="020B0606020202030204" pitchFamily="34" charset="0"/>
                <a:ea typeface="Open Sans Condensed" pitchFamily="2" charset="0"/>
                <a:cs typeface="Open Sans Condensed" pitchFamily="2" charset="0"/>
              </a:rPr>
            </a:br>
            <a:r>
              <a:rPr lang="de-DE" sz="1850" dirty="0">
                <a:solidFill>
                  <a:srgbClr val="4F4F4F"/>
                </a:solidFill>
                <a:latin typeface="Arial Narrow" panose="020B0606020202030204" pitchFamily="34" charset="0"/>
                <a:ea typeface="Open Sans Condensed" pitchFamily="2" charset="0"/>
                <a:cs typeface="Open Sans Condensed" pitchFamily="2" charset="0"/>
              </a:rPr>
              <a:t>Menschen</a:t>
            </a:r>
          </a:p>
        </p:txBody>
      </p:sp>
      <p:sp>
        <p:nvSpPr>
          <p:cNvPr id="33" name="Textfeld 32">
            <a:extLst>
              <a:ext uri="{FF2B5EF4-FFF2-40B4-BE49-F238E27FC236}">
                <a16:creationId xmlns:a16="http://schemas.microsoft.com/office/drawing/2014/main" id="{35FCF869-45F5-4038-9037-404167A8A3BC}"/>
              </a:ext>
            </a:extLst>
          </p:cNvPr>
          <p:cNvSpPr txBox="1"/>
          <p:nvPr/>
        </p:nvSpPr>
        <p:spPr>
          <a:xfrm>
            <a:off x="4641599" y="3368747"/>
            <a:ext cx="2908800" cy="661720"/>
          </a:xfrm>
          <a:prstGeom prst="rect">
            <a:avLst/>
          </a:prstGeom>
          <a:noFill/>
        </p:spPr>
        <p:txBody>
          <a:bodyPr wrap="square" rtlCol="0">
            <a:spAutoFit/>
          </a:bodyPr>
          <a:lstStyle/>
          <a:p>
            <a:pPr algn="ctr"/>
            <a:r>
              <a:rPr lang="de-DE" sz="1850" dirty="0">
                <a:solidFill>
                  <a:srgbClr val="4F4F4F"/>
                </a:solidFill>
                <a:latin typeface="Arial Narrow" panose="020B0606020202030204" pitchFamily="34" charset="0"/>
                <a:ea typeface="Open Sans Condensed" pitchFamily="2" charset="0"/>
                <a:cs typeface="Open Sans Condensed" pitchFamily="2" charset="0"/>
              </a:rPr>
              <a:t>pflegebedürftige und chronisch kranke Menschen</a:t>
            </a:r>
          </a:p>
        </p:txBody>
      </p:sp>
      <p:sp>
        <p:nvSpPr>
          <p:cNvPr id="5" name="Textfeld 4">
            <a:extLst>
              <a:ext uri="{FF2B5EF4-FFF2-40B4-BE49-F238E27FC236}">
                <a16:creationId xmlns:a16="http://schemas.microsoft.com/office/drawing/2014/main" id="{2F719B30-042F-40CF-84B0-F8289017472C}"/>
              </a:ext>
            </a:extLst>
          </p:cNvPr>
          <p:cNvSpPr txBox="1"/>
          <p:nvPr/>
        </p:nvSpPr>
        <p:spPr>
          <a:xfrm>
            <a:off x="145280" y="4055547"/>
            <a:ext cx="7229742" cy="2031325"/>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Problem:   </a:t>
            </a:r>
          </a:p>
          <a:p>
            <a:pPr marL="285750" indent="-285750">
              <a:buFontTx/>
              <a:buChar char="-"/>
            </a:pPr>
            <a:r>
              <a:rPr lang="de-DE" dirty="0">
                <a:latin typeface="Arial" panose="020B0604020202020204" pitchFamily="34" charset="0"/>
                <a:cs typeface="Arial" panose="020B0604020202020204" pitchFamily="34" charset="0"/>
              </a:rPr>
              <a:t>Eingeschränkte Thermoregulation</a:t>
            </a:r>
          </a:p>
          <a:p>
            <a:pPr marL="285750" indent="-285750">
              <a:buFontTx/>
              <a:buChar char="-"/>
            </a:pPr>
            <a:r>
              <a:rPr lang="de-DE" dirty="0">
                <a:latin typeface="Arial" panose="020B0604020202020204" pitchFamily="34" charset="0"/>
                <a:cs typeface="Arial" panose="020B0604020202020204" pitchFamily="34" charset="0"/>
              </a:rPr>
              <a:t>Eigen- Wahrnehmung von Symptomen eingeschränkt</a:t>
            </a:r>
          </a:p>
          <a:p>
            <a:pPr marL="285750" indent="-285750">
              <a:buFontTx/>
              <a:buChar char="-"/>
            </a:pPr>
            <a:r>
              <a:rPr lang="de-DE" dirty="0">
                <a:latin typeface="Arial" panose="020B0604020202020204" pitchFamily="34" charset="0"/>
                <a:cs typeface="Arial" panose="020B0604020202020204" pitchFamily="34" charset="0"/>
              </a:rPr>
              <a:t>Unterschätzen des Risikos</a:t>
            </a:r>
          </a:p>
          <a:p>
            <a:pPr marL="285750" indent="-285750">
              <a:buFontTx/>
              <a:buChar char="-"/>
            </a:pPr>
            <a:r>
              <a:rPr lang="de-DE" dirty="0">
                <a:latin typeface="Arial" panose="020B0604020202020204" pitchFamily="34" charset="0"/>
                <a:cs typeface="Arial" panose="020B0604020202020204" pitchFamily="34" charset="0"/>
              </a:rPr>
              <a:t>Selbständiger Zugang zu Wasser?</a:t>
            </a:r>
          </a:p>
          <a:p>
            <a:pPr marL="285750" indent="-285750">
              <a:buFontTx/>
              <a:buChar char="-"/>
            </a:pPr>
            <a:r>
              <a:rPr lang="de-DE" dirty="0">
                <a:latin typeface="Arial" panose="020B0604020202020204" pitchFamily="34" charset="0"/>
                <a:cs typeface="Arial" panose="020B0604020202020204" pitchFamily="34" charset="0"/>
              </a:rPr>
              <a:t>Veränderte Wirkung von Medikamenten (Rücksprache mit Arzt)</a:t>
            </a:r>
          </a:p>
          <a:p>
            <a:pPr marL="285750" indent="-285750">
              <a:buFontTx/>
              <a:buChar char="-"/>
            </a:pPr>
            <a:r>
              <a:rPr lang="de-DE" dirty="0">
                <a:latin typeface="Arial" panose="020B0604020202020204" pitchFamily="34" charset="0"/>
                <a:cs typeface="Arial" panose="020B0604020202020204" pitchFamily="34" charset="0"/>
              </a:rPr>
              <a:t>Medikamente, die die Thermoregulation beeinträchtigen?</a:t>
            </a:r>
          </a:p>
        </p:txBody>
      </p:sp>
      <p:sp>
        <p:nvSpPr>
          <p:cNvPr id="23" name="Textfeld 22">
            <a:extLst>
              <a:ext uri="{FF2B5EF4-FFF2-40B4-BE49-F238E27FC236}">
                <a16:creationId xmlns:a16="http://schemas.microsoft.com/office/drawing/2014/main" id="{A4272E70-6A7B-470B-8B19-B9281D9800A5}"/>
              </a:ext>
            </a:extLst>
          </p:cNvPr>
          <p:cNvSpPr txBox="1"/>
          <p:nvPr/>
        </p:nvSpPr>
        <p:spPr>
          <a:xfrm>
            <a:off x="6945680" y="4105708"/>
            <a:ext cx="4953711" cy="2031325"/>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Chronisch Kranke - Vorerkrankungen?</a:t>
            </a:r>
          </a:p>
          <a:p>
            <a:pPr marL="285750" indent="-285750">
              <a:buFontTx/>
              <a:buChar char="-"/>
            </a:pPr>
            <a:r>
              <a:rPr lang="de-DE" dirty="0">
                <a:latin typeface="Arial" panose="020B0604020202020204" pitchFamily="34" charset="0"/>
                <a:cs typeface="Arial" panose="020B0604020202020204" pitchFamily="34" charset="0"/>
              </a:rPr>
              <a:t>Herzkranke</a:t>
            </a:r>
          </a:p>
          <a:p>
            <a:pPr marL="285750" indent="-285750">
              <a:buFontTx/>
              <a:buChar char="-"/>
            </a:pPr>
            <a:r>
              <a:rPr lang="de-DE" dirty="0">
                <a:latin typeface="Arial" panose="020B0604020202020204" pitchFamily="34" charset="0"/>
                <a:cs typeface="Arial" panose="020B0604020202020204" pitchFamily="34" charset="0"/>
              </a:rPr>
              <a:t>Nierenkranke / Dialyse</a:t>
            </a:r>
          </a:p>
          <a:p>
            <a:pPr marL="285750" indent="-285750">
              <a:buFontTx/>
              <a:buChar char="-"/>
            </a:pPr>
            <a:r>
              <a:rPr lang="de-DE" dirty="0">
                <a:latin typeface="Arial" panose="020B0604020202020204" pitchFamily="34" charset="0"/>
                <a:cs typeface="Arial" panose="020B0604020202020204" pitchFamily="34" charset="0"/>
              </a:rPr>
              <a:t>Diabetes - Stoffwechselentgleisungen</a:t>
            </a:r>
          </a:p>
          <a:p>
            <a:pPr marL="285750" indent="-285750">
              <a:buFontTx/>
              <a:buChar char="-"/>
            </a:pPr>
            <a:r>
              <a:rPr lang="de-DE" dirty="0">
                <a:latin typeface="Arial" panose="020B0604020202020204" pitchFamily="34" charset="0"/>
                <a:cs typeface="Arial" panose="020B0604020202020204" pitchFamily="34" charset="0"/>
              </a:rPr>
              <a:t>Epilepsien</a:t>
            </a:r>
          </a:p>
          <a:p>
            <a:pPr marL="285750" indent="-285750">
              <a:buFontTx/>
              <a:buChar char="-"/>
            </a:pPr>
            <a:r>
              <a:rPr lang="de-DE" dirty="0">
                <a:latin typeface="Arial" panose="020B0604020202020204" pitchFamily="34" charset="0"/>
                <a:cs typeface="Arial" panose="020B0604020202020204" pitchFamily="34" charset="0"/>
              </a:rPr>
              <a:t>Psychisch Kranke</a:t>
            </a:r>
          </a:p>
          <a:p>
            <a:pPr marL="285750" indent="-285750">
              <a:buFontTx/>
              <a:buChar char="-"/>
            </a:pPr>
            <a:r>
              <a:rPr lang="de-DE" dirty="0">
                <a:latin typeface="Arial" panose="020B0604020202020204" pitchFamily="34" charset="0"/>
                <a:cs typeface="Arial" panose="020B0604020202020204" pitchFamily="34" charset="0"/>
              </a:rPr>
              <a:t>Übergewichtige / schlecht Trainierte</a:t>
            </a:r>
          </a:p>
        </p:txBody>
      </p:sp>
    </p:spTree>
    <p:extLst>
      <p:ext uri="{BB962C8B-B14F-4D97-AF65-F5344CB8AC3E}">
        <p14:creationId xmlns:p14="http://schemas.microsoft.com/office/powerpoint/2010/main" val="1786803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uppieren 28">
            <a:extLst>
              <a:ext uri="{FF2B5EF4-FFF2-40B4-BE49-F238E27FC236}">
                <a16:creationId xmlns:a16="http://schemas.microsoft.com/office/drawing/2014/main" id="{A21FDDEF-6CF8-483D-BCFA-FC3C57A2EA5F}"/>
              </a:ext>
            </a:extLst>
          </p:cNvPr>
          <p:cNvGrpSpPr>
            <a:grpSpLocks noChangeAspect="1"/>
          </p:cNvGrpSpPr>
          <p:nvPr/>
        </p:nvGrpSpPr>
        <p:grpSpPr>
          <a:xfrm>
            <a:off x="1382519" y="2209724"/>
            <a:ext cx="1407705" cy="966953"/>
            <a:chOff x="5347114" y="2145442"/>
            <a:chExt cx="1744565" cy="1198342"/>
          </a:xfrm>
        </p:grpSpPr>
        <p:pic>
          <p:nvPicPr>
            <p:cNvPr id="22" name="Grafik 21">
              <a:extLst>
                <a:ext uri="{FF2B5EF4-FFF2-40B4-BE49-F238E27FC236}">
                  <a16:creationId xmlns:a16="http://schemas.microsoft.com/office/drawing/2014/main" id="{4C9D9EED-77F3-490F-85B9-795753899B6C}"/>
                </a:ext>
              </a:extLst>
            </p:cNvPr>
            <p:cNvPicPr>
              <a:picLocks noChangeAspect="1"/>
            </p:cNvPicPr>
            <p:nvPr/>
          </p:nvPicPr>
          <p:blipFill>
            <a:blip r:embed="rId3">
              <a:duotone>
                <a:schemeClr val="accent2">
                  <a:shade val="45000"/>
                  <a:satMod val="135000"/>
                </a:schemeClr>
                <a:prstClr val="white"/>
              </a:duotone>
            </a:blip>
            <a:stretch>
              <a:fillRect/>
            </a:stretch>
          </p:blipFill>
          <p:spPr>
            <a:xfrm flipH="1">
              <a:off x="6243704" y="2382784"/>
              <a:ext cx="847975" cy="961000"/>
            </a:xfrm>
            <a:prstGeom prst="rect">
              <a:avLst/>
            </a:prstGeom>
          </p:spPr>
        </p:pic>
        <p:pic>
          <p:nvPicPr>
            <p:cNvPr id="26" name="Grafik 25">
              <a:extLst>
                <a:ext uri="{FF2B5EF4-FFF2-40B4-BE49-F238E27FC236}">
                  <a16:creationId xmlns:a16="http://schemas.microsoft.com/office/drawing/2014/main" id="{E379E3F5-C4AD-4830-8600-4C7E911AFADE}"/>
                </a:ext>
              </a:extLst>
            </p:cNvPr>
            <p:cNvPicPr>
              <a:picLocks noChangeAspect="1"/>
            </p:cNvPicPr>
            <p:nvPr/>
          </p:nvPicPr>
          <p:blipFill>
            <a:blip r:embed="rId4">
              <a:duotone>
                <a:schemeClr val="accent2">
                  <a:shade val="45000"/>
                  <a:satMod val="135000"/>
                </a:schemeClr>
                <a:prstClr val="white"/>
              </a:duotone>
            </a:blip>
            <a:stretch>
              <a:fillRect/>
            </a:stretch>
          </p:blipFill>
          <p:spPr>
            <a:xfrm>
              <a:off x="5347114" y="2145442"/>
              <a:ext cx="1080000" cy="1080000"/>
            </a:xfrm>
            <a:prstGeom prst="rect">
              <a:avLst/>
            </a:prstGeom>
          </p:spPr>
        </p:pic>
        <p:pic>
          <p:nvPicPr>
            <p:cNvPr id="6" name="Grafik 5">
              <a:extLst>
                <a:ext uri="{FF2B5EF4-FFF2-40B4-BE49-F238E27FC236}">
                  <a16:creationId xmlns:a16="http://schemas.microsoft.com/office/drawing/2014/main" id="{D688BC3C-9E03-4463-AFA4-F05B9D5E1525}"/>
                </a:ext>
              </a:extLst>
            </p:cNvPr>
            <p:cNvPicPr>
              <a:picLocks noChangeAspect="1"/>
            </p:cNvPicPr>
            <p:nvPr/>
          </p:nvPicPr>
          <p:blipFill>
            <a:blip r:embed="rId5">
              <a:duotone>
                <a:schemeClr val="accent2">
                  <a:shade val="45000"/>
                  <a:satMod val="135000"/>
                </a:schemeClr>
                <a:prstClr val="white"/>
              </a:duotone>
            </a:blip>
            <a:stretch>
              <a:fillRect/>
            </a:stretch>
          </p:blipFill>
          <p:spPr>
            <a:xfrm>
              <a:off x="5871596" y="2736285"/>
              <a:ext cx="448807" cy="489157"/>
            </a:xfrm>
            <a:prstGeom prst="rect">
              <a:avLst/>
            </a:prstGeom>
          </p:spPr>
        </p:pic>
      </p:grpSp>
      <p:sp>
        <p:nvSpPr>
          <p:cNvPr id="34" name="Textfeld 33">
            <a:extLst>
              <a:ext uri="{FF2B5EF4-FFF2-40B4-BE49-F238E27FC236}">
                <a16:creationId xmlns:a16="http://schemas.microsoft.com/office/drawing/2014/main" id="{05F66490-7210-4A91-8E58-32F81B1806B3}"/>
              </a:ext>
            </a:extLst>
          </p:cNvPr>
          <p:cNvSpPr txBox="1"/>
          <p:nvPr/>
        </p:nvSpPr>
        <p:spPr>
          <a:xfrm>
            <a:off x="3143141" y="2419466"/>
            <a:ext cx="2952859" cy="661720"/>
          </a:xfrm>
          <a:prstGeom prst="rect">
            <a:avLst/>
          </a:prstGeom>
          <a:noFill/>
        </p:spPr>
        <p:txBody>
          <a:bodyPr wrap="square" rtlCol="0">
            <a:spAutoFit/>
          </a:bodyPr>
          <a:lstStyle/>
          <a:p>
            <a:pPr algn="ctr"/>
            <a:r>
              <a:rPr lang="de-DE" sz="1850" dirty="0">
                <a:solidFill>
                  <a:srgbClr val="4F4F4F"/>
                </a:solidFill>
                <a:latin typeface="Arial Narrow" panose="020B0606020202030204" pitchFamily="34" charset="0"/>
                <a:ea typeface="Open Sans Condensed" pitchFamily="2" charset="0"/>
                <a:cs typeface="Open Sans Condensed" pitchFamily="2" charset="0"/>
              </a:rPr>
              <a:t>Schwangere, Säuglinge und Kleinkinder</a:t>
            </a:r>
          </a:p>
        </p:txBody>
      </p:sp>
      <p:sp>
        <p:nvSpPr>
          <p:cNvPr id="21" name="Textfeld 20">
            <a:extLst>
              <a:ext uri="{FF2B5EF4-FFF2-40B4-BE49-F238E27FC236}">
                <a16:creationId xmlns:a16="http://schemas.microsoft.com/office/drawing/2014/main" id="{A7604C38-A9FC-4ABE-8267-10988E1F9DD5}"/>
              </a:ext>
            </a:extLst>
          </p:cNvPr>
          <p:cNvSpPr txBox="1"/>
          <p:nvPr/>
        </p:nvSpPr>
        <p:spPr>
          <a:xfrm>
            <a:off x="1367328" y="3415056"/>
            <a:ext cx="10237862" cy="2308324"/>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Problem:   </a:t>
            </a:r>
          </a:p>
          <a:p>
            <a:pPr marL="285750" indent="-285750">
              <a:buFontTx/>
              <a:buChar char="-"/>
            </a:pPr>
            <a:r>
              <a:rPr lang="de-DE" dirty="0">
                <a:latin typeface="Arial" panose="020B0604020202020204" pitchFamily="34" charset="0"/>
                <a:cs typeface="Arial" panose="020B0604020202020204" pitchFamily="34" charset="0"/>
              </a:rPr>
              <a:t>Schwangere:   Eingeschränkte Thermoregulation</a:t>
            </a:r>
          </a:p>
          <a:p>
            <a:pPr marL="1657350" lvl="3" indent="-285750">
              <a:buFontTx/>
              <a:buChar char="-"/>
            </a:pPr>
            <a:r>
              <a:rPr lang="de-DE" dirty="0">
                <a:latin typeface="Arial" panose="020B0604020202020204" pitchFamily="34" charset="0"/>
                <a:cs typeface="Arial" panose="020B0604020202020204" pitchFamily="34" charset="0"/>
              </a:rPr>
              <a:t>  Hohes Risiko für Fehlbildungen, Tot-, Fehlgeburt, niedriges Geburtsgewicht</a:t>
            </a:r>
          </a:p>
          <a:p>
            <a:pPr marL="1657350" lvl="3" indent="-285750">
              <a:buFontTx/>
              <a:buChar char="-"/>
            </a:pPr>
            <a:endParaRPr lang="de-DE" dirty="0">
              <a:latin typeface="Arial" panose="020B0604020202020204" pitchFamily="34" charset="0"/>
              <a:cs typeface="Arial" panose="020B0604020202020204" pitchFamily="34" charset="0"/>
            </a:endParaRPr>
          </a:p>
          <a:p>
            <a:pPr marL="285750" indent="-285750">
              <a:buFontTx/>
              <a:buChar char="-"/>
            </a:pPr>
            <a:r>
              <a:rPr lang="de-DE" dirty="0">
                <a:latin typeface="Arial" panose="020B0604020202020204" pitchFamily="34" charset="0"/>
                <a:cs typeface="Arial" panose="020B0604020202020204" pitchFamily="34" charset="0"/>
              </a:rPr>
              <a:t>Säuglinge / Kleinkinder:</a:t>
            </a:r>
          </a:p>
          <a:p>
            <a:pPr marL="1657350" lvl="3" indent="-285750">
              <a:buFontTx/>
              <a:buChar char="-"/>
            </a:pPr>
            <a:r>
              <a:rPr lang="de-DE" dirty="0">
                <a:latin typeface="Arial" panose="020B0604020202020204" pitchFamily="34" charset="0"/>
                <a:cs typeface="Arial" panose="020B0604020202020204" pitchFamily="34" charset="0"/>
              </a:rPr>
              <a:t>Eingeschränkte Thermoregulation</a:t>
            </a:r>
          </a:p>
          <a:p>
            <a:pPr marL="1657350" lvl="3" indent="-285750">
              <a:buFontTx/>
              <a:buChar char="-"/>
            </a:pPr>
            <a:r>
              <a:rPr lang="de-DE" dirty="0">
                <a:latin typeface="Arial" panose="020B0604020202020204" pitchFamily="34" charset="0"/>
                <a:cs typeface="Arial" panose="020B0604020202020204" pitchFamily="34" charset="0"/>
              </a:rPr>
              <a:t>Eigen- Wahrnehmung von Symptomen eingeschränkt</a:t>
            </a:r>
          </a:p>
          <a:p>
            <a:pPr marL="1657350" lvl="3" indent="-285750">
              <a:buFontTx/>
              <a:buChar char="-"/>
            </a:pPr>
            <a:r>
              <a:rPr lang="de-DE" dirty="0">
                <a:latin typeface="Arial" panose="020B0604020202020204" pitchFamily="34" charset="0"/>
                <a:cs typeface="Arial" panose="020B0604020202020204" pitchFamily="34" charset="0"/>
              </a:rPr>
              <a:t>Selbständiger Zugang zu Wasser?</a:t>
            </a:r>
          </a:p>
        </p:txBody>
      </p:sp>
    </p:spTree>
    <p:extLst>
      <p:ext uri="{BB962C8B-B14F-4D97-AF65-F5344CB8AC3E}">
        <p14:creationId xmlns:p14="http://schemas.microsoft.com/office/powerpoint/2010/main" val="1675775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Grafik 23">
            <a:extLst>
              <a:ext uri="{FF2B5EF4-FFF2-40B4-BE49-F238E27FC236}">
                <a16:creationId xmlns:a16="http://schemas.microsoft.com/office/drawing/2014/main" id="{E32BBC29-690F-4E3A-A8ED-696FDE555394}"/>
              </a:ext>
            </a:extLst>
          </p:cNvPr>
          <p:cNvPicPr>
            <a:picLocks noChangeAspect="1"/>
          </p:cNvPicPr>
          <p:nvPr/>
        </p:nvPicPr>
        <p:blipFill rotWithShape="1">
          <a:blip r:embed="rId3">
            <a:duotone>
              <a:schemeClr val="accent2">
                <a:shade val="45000"/>
                <a:satMod val="135000"/>
              </a:schemeClr>
              <a:prstClr val="white"/>
            </a:duotone>
          </a:blip>
          <a:srcRect t="18272"/>
          <a:stretch/>
        </p:blipFill>
        <p:spPr>
          <a:xfrm>
            <a:off x="6503349" y="2252362"/>
            <a:ext cx="1315804" cy="1075376"/>
          </a:xfrm>
          <a:prstGeom prst="rect">
            <a:avLst/>
          </a:prstGeom>
        </p:spPr>
      </p:pic>
      <p:pic>
        <p:nvPicPr>
          <p:cNvPr id="28" name="Grafik 27">
            <a:extLst>
              <a:ext uri="{FF2B5EF4-FFF2-40B4-BE49-F238E27FC236}">
                <a16:creationId xmlns:a16="http://schemas.microsoft.com/office/drawing/2014/main" id="{760113B5-94DD-45AB-9400-A5C00F114832}"/>
              </a:ext>
            </a:extLst>
          </p:cNvPr>
          <p:cNvPicPr>
            <a:picLocks noChangeAspect="1"/>
          </p:cNvPicPr>
          <p:nvPr/>
        </p:nvPicPr>
        <p:blipFill>
          <a:blip r:embed="rId4">
            <a:duotone>
              <a:schemeClr val="accent2">
                <a:shade val="45000"/>
                <a:satMod val="135000"/>
              </a:schemeClr>
              <a:prstClr val="white"/>
            </a:duotone>
          </a:blip>
          <a:stretch>
            <a:fillRect/>
          </a:stretch>
        </p:blipFill>
        <p:spPr>
          <a:xfrm>
            <a:off x="1896724" y="2252362"/>
            <a:ext cx="896147" cy="896147"/>
          </a:xfrm>
          <a:prstGeom prst="rect">
            <a:avLst/>
          </a:prstGeom>
        </p:spPr>
      </p:pic>
      <p:sp>
        <p:nvSpPr>
          <p:cNvPr id="32" name="Textfeld 31">
            <a:extLst>
              <a:ext uri="{FF2B5EF4-FFF2-40B4-BE49-F238E27FC236}">
                <a16:creationId xmlns:a16="http://schemas.microsoft.com/office/drawing/2014/main" id="{AFDEBEA7-BDC8-4F5C-8136-08F1116E9AF4}"/>
              </a:ext>
            </a:extLst>
          </p:cNvPr>
          <p:cNvSpPr txBox="1"/>
          <p:nvPr/>
        </p:nvSpPr>
        <p:spPr>
          <a:xfrm flipH="1">
            <a:off x="6096000" y="3429000"/>
            <a:ext cx="2324456" cy="661720"/>
          </a:xfrm>
          <a:prstGeom prst="rect">
            <a:avLst/>
          </a:prstGeom>
          <a:noFill/>
        </p:spPr>
        <p:txBody>
          <a:bodyPr wrap="square" rtlCol="0" anchor="t">
            <a:spAutoFit/>
          </a:bodyPr>
          <a:lstStyle/>
          <a:p>
            <a:pPr algn="ctr"/>
            <a:r>
              <a:rPr lang="de-DE" sz="1850" dirty="0">
                <a:solidFill>
                  <a:srgbClr val="4F4F4F"/>
                </a:solidFill>
                <a:latin typeface="Arial Narrow" panose="020B0606020202030204" pitchFamily="34" charset="0"/>
                <a:ea typeface="Open Sans Condensed" pitchFamily="2" charset="0"/>
                <a:cs typeface="Open Sans Condensed" pitchFamily="2" charset="0"/>
              </a:rPr>
              <a:t>Obdachlose / ungünstige Wohnverhältnisse</a:t>
            </a:r>
          </a:p>
        </p:txBody>
      </p:sp>
      <p:sp>
        <p:nvSpPr>
          <p:cNvPr id="36" name="Textfeld 35">
            <a:extLst>
              <a:ext uri="{FF2B5EF4-FFF2-40B4-BE49-F238E27FC236}">
                <a16:creationId xmlns:a16="http://schemas.microsoft.com/office/drawing/2014/main" id="{2C20F865-A3A6-4145-9CAE-9CB794F74131}"/>
              </a:ext>
            </a:extLst>
          </p:cNvPr>
          <p:cNvSpPr txBox="1"/>
          <p:nvPr/>
        </p:nvSpPr>
        <p:spPr>
          <a:xfrm>
            <a:off x="940842" y="3166252"/>
            <a:ext cx="2807913" cy="661720"/>
          </a:xfrm>
          <a:prstGeom prst="rect">
            <a:avLst/>
          </a:prstGeom>
          <a:noFill/>
        </p:spPr>
        <p:txBody>
          <a:bodyPr wrap="square" rtlCol="0">
            <a:spAutoFit/>
          </a:bodyPr>
          <a:lstStyle/>
          <a:p>
            <a:pPr algn="ctr"/>
            <a:r>
              <a:rPr lang="de-DE" sz="1850" dirty="0">
                <a:solidFill>
                  <a:srgbClr val="4F4F4F"/>
                </a:solidFill>
                <a:latin typeface="Arial Narrow" panose="020B0606020202030204" pitchFamily="34" charset="0"/>
                <a:ea typeface="Open Sans Condensed" pitchFamily="2" charset="0"/>
                <a:cs typeface="Open Sans Condensed" pitchFamily="2" charset="0"/>
              </a:rPr>
              <a:t>im Freien Arbeitende und</a:t>
            </a:r>
            <a:br>
              <a:rPr lang="de-DE" sz="1850" dirty="0">
                <a:solidFill>
                  <a:srgbClr val="4F4F4F"/>
                </a:solidFill>
                <a:latin typeface="Arial Narrow" panose="020B0606020202030204" pitchFamily="34" charset="0"/>
                <a:ea typeface="Open Sans Condensed" pitchFamily="2" charset="0"/>
                <a:cs typeface="Open Sans Condensed" pitchFamily="2" charset="0"/>
              </a:rPr>
            </a:br>
            <a:r>
              <a:rPr lang="de-DE" sz="1850" dirty="0">
                <a:solidFill>
                  <a:srgbClr val="4F4F4F"/>
                </a:solidFill>
                <a:latin typeface="Arial Narrow" panose="020B0606020202030204" pitchFamily="34" charset="0"/>
                <a:ea typeface="Open Sans Condensed" pitchFamily="2" charset="0"/>
                <a:cs typeface="Open Sans Condensed" pitchFamily="2" charset="0"/>
              </a:rPr>
              <a:t>Sport Treibende</a:t>
            </a:r>
          </a:p>
        </p:txBody>
      </p:sp>
      <p:sp>
        <p:nvSpPr>
          <p:cNvPr id="21" name="Textfeld 20">
            <a:extLst>
              <a:ext uri="{FF2B5EF4-FFF2-40B4-BE49-F238E27FC236}">
                <a16:creationId xmlns:a16="http://schemas.microsoft.com/office/drawing/2014/main" id="{A7604C38-A9FC-4ABE-8267-10988E1F9DD5}"/>
              </a:ext>
            </a:extLst>
          </p:cNvPr>
          <p:cNvSpPr txBox="1"/>
          <p:nvPr/>
        </p:nvSpPr>
        <p:spPr>
          <a:xfrm>
            <a:off x="1401510" y="4009325"/>
            <a:ext cx="10203679" cy="2308324"/>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Problem:   </a:t>
            </a:r>
          </a:p>
          <a:p>
            <a:endParaRPr lang="de-DE" dirty="0">
              <a:latin typeface="Arial" panose="020B0604020202020204" pitchFamily="34" charset="0"/>
              <a:cs typeface="Arial" panose="020B0604020202020204" pitchFamily="34" charset="0"/>
            </a:endParaRPr>
          </a:p>
          <a:p>
            <a:pPr marL="285750" indent="-285750">
              <a:buFont typeface="Symbol" panose="05050102010706020507" pitchFamily="18" charset="2"/>
              <a:buChar char="-"/>
            </a:pPr>
            <a:r>
              <a:rPr lang="de-DE" dirty="0">
                <a:latin typeface="Arial" panose="020B0604020202020204" pitchFamily="34" charset="0"/>
                <a:cs typeface="Arial" panose="020B0604020202020204" pitchFamily="34" charset="0"/>
              </a:rPr>
              <a:t>Vorgeschriebene Schutzkleidung (Rettungsdienst / Feuerwehr)</a:t>
            </a:r>
          </a:p>
          <a:p>
            <a:pPr marL="285750" indent="-285750">
              <a:buFont typeface="Symbol" panose="05050102010706020507" pitchFamily="18" charset="2"/>
              <a:buChar char="-"/>
            </a:pPr>
            <a:r>
              <a:rPr lang="de-DE" dirty="0">
                <a:latin typeface="Arial" panose="020B0604020202020204" pitchFamily="34" charset="0"/>
                <a:cs typeface="Arial" panose="020B0604020202020204" pitchFamily="34" charset="0"/>
              </a:rPr>
              <a:t>Wenig Schutzmöglichkeiten (Bau / Straßenbau)</a:t>
            </a:r>
          </a:p>
          <a:p>
            <a:pPr marL="285750" indent="-285750">
              <a:buFont typeface="Symbol" panose="05050102010706020507" pitchFamily="18" charset="2"/>
              <a:buChar char="-"/>
            </a:pPr>
            <a:r>
              <a:rPr lang="de-DE" dirty="0">
                <a:latin typeface="Arial" panose="020B0604020202020204" pitchFamily="34" charset="0"/>
                <a:cs typeface="Arial" panose="020B0604020202020204" pitchFamily="34" charset="0"/>
              </a:rPr>
              <a:t>Schwere körperliche Arbeit</a:t>
            </a:r>
          </a:p>
          <a:p>
            <a:pPr marL="285750" indent="-285750">
              <a:buFont typeface="Symbol" panose="05050102010706020507" pitchFamily="18" charset="2"/>
              <a:buChar char="-"/>
            </a:pPr>
            <a:r>
              <a:rPr lang="de-DE" dirty="0">
                <a:latin typeface="Arial" panose="020B0604020202020204" pitchFamily="34" charset="0"/>
                <a:cs typeface="Arial" panose="020B0604020202020204" pitchFamily="34" charset="0"/>
              </a:rPr>
              <a:t>Zugang zu Wasser?</a:t>
            </a:r>
          </a:p>
          <a:p>
            <a:pPr marL="285750" indent="-285750">
              <a:buFont typeface="Symbol" panose="05050102010706020507" pitchFamily="18" charset="2"/>
              <a:buChar char="-"/>
            </a:pPr>
            <a:r>
              <a:rPr lang="de-DE" dirty="0">
                <a:latin typeface="Arial" panose="020B0604020202020204" pitchFamily="34" charset="0"/>
                <a:cs typeface="Arial" panose="020B0604020202020204" pitchFamily="34" charset="0"/>
              </a:rPr>
              <a:t>Zugang zu kühlen Räumlichkeiten?</a:t>
            </a:r>
          </a:p>
          <a:p>
            <a:pPr marL="285750" indent="-285750">
              <a:buFont typeface="Symbol" panose="05050102010706020507" pitchFamily="18" charset="2"/>
              <a:buChar char="-"/>
            </a:pPr>
            <a:r>
              <a:rPr lang="de-DE" dirty="0">
                <a:latin typeface="Arial" panose="020B0604020202020204" pitchFamily="34" charset="0"/>
                <a:cs typeface="Arial" panose="020B0604020202020204" pitchFamily="34" charset="0"/>
              </a:rPr>
              <a:t>Vorerkrankungen?</a:t>
            </a:r>
          </a:p>
        </p:txBody>
      </p:sp>
    </p:spTree>
    <p:extLst>
      <p:ext uri="{BB962C8B-B14F-4D97-AF65-F5344CB8AC3E}">
        <p14:creationId xmlns:p14="http://schemas.microsoft.com/office/powerpoint/2010/main" val="808760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1083EB1-6131-487C-9275-B7DCC2989FA4}"/>
              </a:ext>
            </a:extLst>
          </p:cNvPr>
          <p:cNvSpPr>
            <a:spLocks noGrp="1"/>
          </p:cNvSpPr>
          <p:nvPr>
            <p:ph sz="half" idx="2"/>
          </p:nvPr>
        </p:nvSpPr>
        <p:spPr/>
        <p:txBody>
          <a:bodyPr>
            <a:normAutofit fontScale="62500" lnSpcReduction="20000"/>
          </a:bodyPr>
          <a:lstStyle/>
          <a:p>
            <a:pPr algn="ctr"/>
            <a:r>
              <a:rPr lang="de-DE" sz="2400" b="1" dirty="0"/>
              <a:t>10 Präventive Maßnahmen bei Hitze/ für heiße Tage:</a:t>
            </a:r>
          </a:p>
          <a:p>
            <a:pPr algn="ctr"/>
            <a:endParaRPr lang="de-DE" sz="2400" dirty="0"/>
          </a:p>
          <a:p>
            <a:pPr marL="457200" indent="-457200" algn="ctr">
              <a:buAutoNum type="arabicParenR"/>
            </a:pPr>
            <a:r>
              <a:rPr lang="de-DE" sz="2400" dirty="0"/>
              <a:t>Ausreichende Flüssigkeitszufuhr(2-3l/d) bei Herz- oder Nierenerkrankungen weniger</a:t>
            </a:r>
          </a:p>
          <a:p>
            <a:pPr marL="457200" indent="-457200" algn="ctr">
              <a:buAutoNum type="arabicParenR"/>
            </a:pPr>
            <a:r>
              <a:rPr lang="de-DE" sz="2400" dirty="0"/>
              <a:t>Räume kühl halten(Stoßlüften, Ventilatoren, nasse Tücher aufhängen)</a:t>
            </a:r>
          </a:p>
          <a:p>
            <a:pPr marL="457200" indent="-457200" algn="ctr">
              <a:buAutoNum type="arabicParenR"/>
            </a:pPr>
            <a:r>
              <a:rPr lang="de-DE" sz="2400" dirty="0"/>
              <a:t>Leichte, helle Kleidung, Sonnenhut, Sonnencreme</a:t>
            </a:r>
          </a:p>
          <a:p>
            <a:pPr marL="457200" indent="-457200" algn="ctr">
              <a:buAutoNum type="arabicParenR"/>
            </a:pPr>
            <a:r>
              <a:rPr lang="de-DE" sz="2400" dirty="0"/>
              <a:t>Direkte Sonneneinstrahlung meiden(11-16 Uhr)</a:t>
            </a:r>
          </a:p>
          <a:p>
            <a:pPr marL="457200" indent="-457200" algn="ctr">
              <a:buAutoNum type="arabicParenR"/>
            </a:pPr>
            <a:r>
              <a:rPr lang="de-DE" sz="2400" dirty="0"/>
              <a:t>Leichte, wasserreiche Nahrung(kalte Suppen, Wassermelone etc.)</a:t>
            </a:r>
          </a:p>
          <a:p>
            <a:pPr marL="457200" indent="-457200" algn="ctr">
              <a:buAutoNum type="arabicParenR"/>
            </a:pPr>
            <a:r>
              <a:rPr lang="de-DE" sz="2400" dirty="0"/>
              <a:t>Regelmäßiges Abkühlen(Duschen, Fußbad, Schwimmen)</a:t>
            </a:r>
          </a:p>
          <a:p>
            <a:pPr marL="457200" indent="-457200" algn="ctr">
              <a:buAutoNum type="arabicParenR"/>
            </a:pPr>
            <a:r>
              <a:rPr lang="de-DE" sz="2400" dirty="0"/>
              <a:t>Schatten und Kühle Orte aufsuchen</a:t>
            </a:r>
          </a:p>
          <a:p>
            <a:pPr marL="457200" indent="-457200" algn="ctr">
              <a:buAutoNum type="arabicParenR"/>
            </a:pPr>
            <a:r>
              <a:rPr lang="de-DE" sz="2400" dirty="0"/>
              <a:t>Körperliche Anstrengung vermeiden</a:t>
            </a:r>
          </a:p>
          <a:p>
            <a:pPr marL="457200" indent="-457200" algn="ctr">
              <a:buAutoNum type="arabicParenR"/>
            </a:pPr>
            <a:r>
              <a:rPr lang="de-DE" sz="2400" dirty="0"/>
              <a:t>Auf Warnsignale des Körpers achten</a:t>
            </a:r>
          </a:p>
          <a:p>
            <a:pPr marL="457200" indent="-457200" algn="ctr">
              <a:buAutoNum type="arabicParenR"/>
            </a:pPr>
            <a:r>
              <a:rPr lang="de-DE" sz="2400" dirty="0"/>
              <a:t>Regelmäßige Pausen machen</a:t>
            </a:r>
          </a:p>
          <a:p>
            <a:pPr marL="457200" indent="-457200" algn="ctr">
              <a:buAutoNum type="arabicParenR"/>
            </a:pPr>
            <a:r>
              <a:rPr lang="de-DE" sz="2400" dirty="0"/>
              <a:t>Anderen Menschen helfen</a:t>
            </a:r>
          </a:p>
          <a:p>
            <a:pPr marL="457200" indent="-457200" algn="ctr">
              <a:buAutoNum type="arabicParenR"/>
            </a:pPr>
            <a:endParaRPr lang="de-DE" sz="2400" dirty="0"/>
          </a:p>
        </p:txBody>
      </p:sp>
      <p:sp>
        <p:nvSpPr>
          <p:cNvPr id="3" name="Textplatzhalter 2">
            <a:extLst>
              <a:ext uri="{FF2B5EF4-FFF2-40B4-BE49-F238E27FC236}">
                <a16:creationId xmlns:a16="http://schemas.microsoft.com/office/drawing/2014/main" id="{80599098-5E74-4E15-82D0-6D323230A375}"/>
              </a:ext>
            </a:extLst>
          </p:cNvPr>
          <p:cNvSpPr>
            <a:spLocks noGrp="1"/>
          </p:cNvSpPr>
          <p:nvPr>
            <p:ph type="body" sz="quarter" idx="13"/>
          </p:nvPr>
        </p:nvSpPr>
        <p:spPr/>
        <p:txBody>
          <a:bodyPr/>
          <a:lstStyle/>
          <a:p>
            <a:r>
              <a:rPr lang="de-DE" dirty="0"/>
              <a:t>Auswertung  Gruppenarbeit</a:t>
            </a:r>
          </a:p>
        </p:txBody>
      </p:sp>
      <p:sp>
        <p:nvSpPr>
          <p:cNvPr id="4" name="Textplatzhalter 3">
            <a:extLst>
              <a:ext uri="{FF2B5EF4-FFF2-40B4-BE49-F238E27FC236}">
                <a16:creationId xmlns:a16="http://schemas.microsoft.com/office/drawing/2014/main" id="{452A7F7C-D220-44C4-B5B3-E0C94B3656AC}"/>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1953556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CB1D60EA-5647-4896-977B-1CDCD23E1E04}"/>
              </a:ext>
            </a:extLst>
          </p:cNvPr>
          <p:cNvSpPr>
            <a:spLocks noGrp="1"/>
          </p:cNvSpPr>
          <p:nvPr>
            <p:ph sz="half" idx="2"/>
          </p:nvPr>
        </p:nvSpPr>
        <p:spPr/>
        <p:txBody>
          <a:bodyPr/>
          <a:lstStyle/>
          <a:p>
            <a:r>
              <a:rPr lang="de-DE" dirty="0"/>
              <a:t>Wie hat es Ihnen gefallen?</a:t>
            </a:r>
          </a:p>
          <a:p>
            <a:r>
              <a:rPr lang="de-DE" dirty="0"/>
              <a:t>Was nehmen Sie mit?</a:t>
            </a:r>
          </a:p>
          <a:p>
            <a:r>
              <a:rPr lang="de-DE" dirty="0"/>
              <a:t>Haben Sie wünsche für die nächsten Veranstaltungen?</a:t>
            </a:r>
          </a:p>
          <a:p>
            <a:endParaRPr lang="de-DE" dirty="0"/>
          </a:p>
          <a:p>
            <a:r>
              <a:rPr lang="de-DE" dirty="0"/>
              <a:t>Vielen Dank für Ihre Aufmerksamkeit!</a:t>
            </a:r>
          </a:p>
        </p:txBody>
      </p:sp>
      <p:sp>
        <p:nvSpPr>
          <p:cNvPr id="3" name="Textplatzhalter 2">
            <a:extLst>
              <a:ext uri="{FF2B5EF4-FFF2-40B4-BE49-F238E27FC236}">
                <a16:creationId xmlns:a16="http://schemas.microsoft.com/office/drawing/2014/main" id="{A4B16D56-F17C-4F50-A3CE-6D7E29A12A7A}"/>
              </a:ext>
            </a:extLst>
          </p:cNvPr>
          <p:cNvSpPr>
            <a:spLocks noGrp="1"/>
          </p:cNvSpPr>
          <p:nvPr>
            <p:ph type="body" sz="quarter" idx="13"/>
          </p:nvPr>
        </p:nvSpPr>
        <p:spPr/>
        <p:txBody>
          <a:bodyPr/>
          <a:lstStyle/>
          <a:p>
            <a:r>
              <a:rPr lang="de-DE" dirty="0"/>
              <a:t>Abschluss und Feedback Tag 1</a:t>
            </a:r>
          </a:p>
        </p:txBody>
      </p:sp>
      <p:sp>
        <p:nvSpPr>
          <p:cNvPr id="4" name="Textplatzhalter 3">
            <a:extLst>
              <a:ext uri="{FF2B5EF4-FFF2-40B4-BE49-F238E27FC236}">
                <a16:creationId xmlns:a16="http://schemas.microsoft.com/office/drawing/2014/main" id="{E84CCAE0-FD3A-4229-9CB5-242C48AF2531}"/>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3894655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DAB9A9D5-DC1A-4044-B3DA-0A9F50C98546}"/>
              </a:ext>
            </a:extLst>
          </p:cNvPr>
          <p:cNvSpPr>
            <a:spLocks noGrp="1"/>
          </p:cNvSpPr>
          <p:nvPr>
            <p:ph type="body" sz="quarter" idx="13"/>
          </p:nvPr>
        </p:nvSpPr>
        <p:spPr/>
        <p:txBody>
          <a:bodyPr/>
          <a:lstStyle/>
          <a:p>
            <a:r>
              <a:rPr lang="de-DE" dirty="0"/>
              <a:t>Hitzschlag und Sonnenstich</a:t>
            </a:r>
          </a:p>
        </p:txBody>
      </p:sp>
      <p:sp>
        <p:nvSpPr>
          <p:cNvPr id="4" name="Textplatzhalter 3">
            <a:extLst>
              <a:ext uri="{FF2B5EF4-FFF2-40B4-BE49-F238E27FC236}">
                <a16:creationId xmlns:a16="http://schemas.microsoft.com/office/drawing/2014/main" id="{D50953B3-8E77-402A-99F2-019DADE905C5}"/>
              </a:ext>
            </a:extLst>
          </p:cNvPr>
          <p:cNvSpPr>
            <a:spLocks noGrp="1"/>
          </p:cNvSpPr>
          <p:nvPr>
            <p:ph type="body" sz="quarter" idx="14"/>
          </p:nvPr>
        </p:nvSpPr>
        <p:spPr/>
        <p:txBody>
          <a:bodyPr/>
          <a:lstStyle/>
          <a:p>
            <a:endParaRPr lang="de-DE"/>
          </a:p>
        </p:txBody>
      </p:sp>
      <p:sp>
        <p:nvSpPr>
          <p:cNvPr id="5" name="Rectangle 1">
            <a:extLst>
              <a:ext uri="{FF2B5EF4-FFF2-40B4-BE49-F238E27FC236}">
                <a16:creationId xmlns:a16="http://schemas.microsoft.com/office/drawing/2014/main" id="{D1D904BB-8192-4083-AB2E-7C61A8AE3588}"/>
              </a:ext>
            </a:extLst>
          </p:cNvPr>
          <p:cNvSpPr>
            <a:spLocks noGrp="1" noChangeArrowheads="1"/>
          </p:cNvSpPr>
          <p:nvPr>
            <p:ph sz="half" idx="2"/>
          </p:nvPr>
        </p:nvSpPr>
        <p:spPr bwMode="auto">
          <a:xfrm>
            <a:off x="632827" y="1892245"/>
            <a:ext cx="11331375"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1" i="0" u="none" strike="noStrike" cap="none" normalizeH="0" baseline="0" dirty="0">
                <a:ln>
                  <a:noFill/>
                </a:ln>
                <a:solidFill>
                  <a:schemeClr val="tx1"/>
                </a:solidFill>
                <a:effectLst/>
                <a:latin typeface="Arial" panose="020B0604020202020204" pitchFamily="34" charset="0"/>
              </a:rPr>
              <a:t>Hitzschlag:</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1" i="0" u="none" strike="noStrike" cap="none" normalizeH="0" baseline="0" dirty="0">
                <a:ln>
                  <a:noFill/>
                </a:ln>
                <a:solidFill>
                  <a:schemeClr val="tx1"/>
                </a:solidFill>
                <a:effectLst/>
                <a:latin typeface="Arial" panose="020B0604020202020204" pitchFamily="34" charset="0"/>
              </a:rPr>
              <a:t>Definition</a:t>
            </a:r>
            <a:r>
              <a:rPr kumimoji="0" lang="de-DE" altLang="de-DE" sz="1800" b="0" i="0" u="none" strike="noStrike" cap="none" normalizeH="0" baseline="0" dirty="0">
                <a:ln>
                  <a:noFill/>
                </a:ln>
                <a:solidFill>
                  <a:schemeClr val="tx1"/>
                </a:solidFill>
                <a:effectLst/>
                <a:latin typeface="Arial" panose="020B0604020202020204" pitchFamily="34" charset="0"/>
              </a:rPr>
              <a:t>: Schwerer </a:t>
            </a:r>
            <a:r>
              <a:rPr kumimoji="0" lang="de-DE" altLang="de-DE" sz="1800" b="0" i="0" u="none" strike="noStrike" cap="none" normalizeH="0" baseline="0" dirty="0">
                <a:ln>
                  <a:noFill/>
                </a:ln>
                <a:solidFill>
                  <a:schemeClr val="tx1"/>
                </a:solidFill>
                <a:effectLst/>
                <a:latin typeface="Arial" panose="020B0604020202020204" pitchFamily="34" charset="0"/>
                <a:hlinkClick r:id="rId3">
                  <a:extLst>
                    <a:ext uri="{A12FA001-AC4F-418D-AE19-62706E023703}">
                      <ahyp:hlinkClr xmlns:ahyp="http://schemas.microsoft.com/office/drawing/2018/hyperlinkcolor" val="tx"/>
                    </a:ext>
                  </a:extLst>
                </a:hlinkClick>
              </a:rPr>
              <a:t>Hitzeschaden</a:t>
            </a:r>
            <a:r>
              <a:rPr kumimoji="0" lang="de-DE" altLang="de-DE" sz="1800" b="0" i="0" u="none" strike="noStrike" cap="none" normalizeH="0" baseline="0" dirty="0">
                <a:ln>
                  <a:noFill/>
                </a:ln>
                <a:solidFill>
                  <a:schemeClr val="tx1"/>
                </a:solidFill>
                <a:effectLst/>
                <a:latin typeface="Arial" panose="020B0604020202020204" pitchFamily="34" charset="0"/>
              </a:rPr>
              <a:t> mit einem lebensbedrohlichen Anstieg der </a:t>
            </a:r>
            <a:r>
              <a:rPr kumimoji="0" lang="de-DE" altLang="de-DE" sz="1800" b="0" i="0" u="none" strike="noStrike" cap="none" normalizeH="0" baseline="0" dirty="0">
                <a:ln>
                  <a:noFill/>
                </a:ln>
                <a:solidFill>
                  <a:schemeClr val="tx1"/>
                </a:solidFill>
                <a:effectLst/>
                <a:latin typeface="Arial" panose="020B0604020202020204" pitchFamily="34" charset="0"/>
                <a:hlinkClick r:id="rId4">
                  <a:extLst>
                    <a:ext uri="{A12FA001-AC4F-418D-AE19-62706E023703}">
                      <ahyp:hlinkClr xmlns:ahyp="http://schemas.microsoft.com/office/drawing/2018/hyperlinkcolor" val="tx"/>
                    </a:ext>
                  </a:extLst>
                </a:hlinkClick>
              </a:rPr>
              <a:t>Körperkerntemperatur</a:t>
            </a:r>
            <a:r>
              <a:rPr kumimoji="0" lang="de-DE" altLang="de-DE"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chemeClr val="tx1"/>
                </a:solidFill>
                <a:effectLst/>
                <a:latin typeface="Arial" panose="020B0604020202020204" pitchFamily="34" charset="0"/>
              </a:rPr>
              <a:t>auf ca. &gt;40,5 °C</a:t>
            </a:r>
            <a:r>
              <a:rPr kumimoji="0" lang="de-DE" altLang="de-DE" sz="1800" b="0" i="0" u="none" strike="noStrike" cap="none" normalizeH="0" dirty="0">
                <a:ln>
                  <a:noFill/>
                </a:ln>
                <a:solidFill>
                  <a:schemeClr val="tx1"/>
                </a:solidFill>
                <a:effectLst/>
                <a:latin typeface="Arial" panose="020B0604020202020204" pitchFamily="34" charset="0"/>
              </a:rPr>
              <a:t> </a:t>
            </a:r>
            <a:r>
              <a:rPr kumimoji="0" lang="de-DE" altLang="de-DE" sz="1800" b="0" i="0" u="none" strike="noStrike" cap="none" normalizeH="0" baseline="0" dirty="0">
                <a:ln>
                  <a:noFill/>
                </a:ln>
                <a:solidFill>
                  <a:schemeClr val="tx1"/>
                </a:solidFill>
                <a:effectLst/>
                <a:latin typeface="Arial" panose="020B0604020202020204" pitchFamily="34" charset="0"/>
              </a:rPr>
              <a:t>aufgrund eines Versagens der peripheren  Thermoregulation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sng"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sng" strike="noStrike" cap="none" normalizeH="0" baseline="0" dirty="0">
                <a:ln>
                  <a:noFill/>
                </a:ln>
                <a:solidFill>
                  <a:schemeClr val="tx1"/>
                </a:solidFill>
                <a:effectLst/>
                <a:latin typeface="Arial" panose="020B0604020202020204" pitchFamily="34" charset="0"/>
              </a:rPr>
              <a:t>Klassischer </a:t>
            </a:r>
            <a:r>
              <a:rPr kumimoji="0" lang="de-DE" altLang="de-DE" sz="1800" b="1" i="0" u="sng" strike="noStrike" cap="none" normalizeH="0" baseline="0" dirty="0">
                <a:ln>
                  <a:noFill/>
                </a:ln>
                <a:solidFill>
                  <a:schemeClr val="tx1"/>
                </a:solidFill>
                <a:effectLst/>
                <a:latin typeface="Arial" panose="020B0604020202020204" pitchFamily="34" charset="0"/>
                <a:hlinkClick r:id="rId5">
                  <a:extLst>
                    <a:ext uri="{A12FA001-AC4F-418D-AE19-62706E023703}">
                      <ahyp:hlinkClr xmlns:ahyp="http://schemas.microsoft.com/office/drawing/2018/hyperlinkcolor" val="tx"/>
                    </a:ext>
                  </a:extLst>
                </a:hlinkClick>
              </a:rPr>
              <a:t>Hitzschlag</a:t>
            </a:r>
            <a:r>
              <a:rPr kumimoji="0" lang="de-DE" altLang="de-DE" sz="1800" b="1" i="0" u="sng" strike="noStrike" cap="none" normalizeH="0" baseline="0" dirty="0">
                <a:ln>
                  <a:noFill/>
                </a:ln>
                <a:solidFill>
                  <a:schemeClr val="tx1"/>
                </a:solidFill>
                <a:effectLst/>
                <a:latin typeface="Arial" panose="020B0604020202020204" pitchFamily="34" charset="0"/>
              </a:rPr>
              <a:t> </a:t>
            </a:r>
            <a:r>
              <a:rPr kumimoji="0" lang="de-DE" altLang="de-DE" sz="1800" b="0" i="0" strike="noStrike" cap="none" normalizeH="0" baseline="0" dirty="0">
                <a:ln>
                  <a:noFill/>
                </a:ln>
                <a:solidFill>
                  <a:schemeClr val="tx1"/>
                </a:solidFill>
                <a:effectLst/>
                <a:latin typeface="Arial" panose="020B0604020202020204" pitchFamily="34" charset="0"/>
              </a:rPr>
              <a:t>(„Classic </a:t>
            </a:r>
            <a:r>
              <a:rPr kumimoji="0" lang="de-DE" altLang="de-DE" sz="1800" b="0" i="0" strike="noStrike" cap="none" normalizeH="0" baseline="0" dirty="0" err="1">
                <a:ln>
                  <a:noFill/>
                </a:ln>
                <a:solidFill>
                  <a:schemeClr val="tx1"/>
                </a:solidFill>
                <a:effectLst/>
                <a:latin typeface="Arial" panose="020B0604020202020204" pitchFamily="34" charset="0"/>
              </a:rPr>
              <a:t>heat</a:t>
            </a:r>
            <a:r>
              <a:rPr kumimoji="0" lang="de-DE" altLang="de-DE" sz="1800" b="0" i="0" strike="noStrike" cap="none" normalizeH="0" baseline="0" dirty="0">
                <a:ln>
                  <a:noFill/>
                </a:ln>
                <a:solidFill>
                  <a:schemeClr val="tx1"/>
                </a:solidFill>
                <a:effectLst/>
                <a:latin typeface="Arial" panose="020B0604020202020204" pitchFamily="34" charset="0"/>
              </a:rPr>
              <a:t> </a:t>
            </a:r>
            <a:r>
              <a:rPr kumimoji="0" lang="de-DE" altLang="de-DE" sz="1800" b="0" i="0" strike="noStrike" cap="none" normalizeH="0" baseline="0" dirty="0" err="1">
                <a:ln>
                  <a:noFill/>
                </a:ln>
                <a:solidFill>
                  <a:schemeClr val="tx1"/>
                </a:solidFill>
                <a:effectLst/>
                <a:latin typeface="Arial" panose="020B0604020202020204" pitchFamily="34" charset="0"/>
              </a:rPr>
              <a:t>Stroke</a:t>
            </a:r>
            <a:r>
              <a:rPr kumimoji="0" lang="de-DE" altLang="de-DE" sz="1800" b="0" i="0" strike="noStrike" cap="none" normalizeH="0" baseline="0" dirty="0">
                <a:ln>
                  <a:noFill/>
                </a:ln>
                <a:solidFill>
                  <a:schemeClr val="tx1"/>
                </a:solidFill>
                <a:effectLst/>
                <a:latin typeface="Arial" panose="020B0604020202020204" pitchFamily="34" charset="0"/>
              </a:rPr>
              <a:t>“): Verursacht durch hohe Umgebungstemperaturen</a:t>
            </a:r>
          </a:p>
          <a:p>
            <a:pPr marL="0" marR="0" lvl="0" indent="0" algn="l" defTabSz="914400" rtl="0" eaLnBrk="0" fontAlgn="base" latinLnBrk="0" hangingPunct="0">
              <a:lnSpc>
                <a:spcPct val="100000"/>
              </a:lnSpc>
              <a:spcBef>
                <a:spcPct val="0"/>
              </a:spcBef>
              <a:spcAft>
                <a:spcPct val="0"/>
              </a:spcAft>
              <a:buClrTx/>
              <a:buSzTx/>
              <a:tabLst/>
            </a:pPr>
            <a:r>
              <a:rPr kumimoji="0" lang="de-DE" altLang="de-DE" sz="1800" b="0" i="0" strike="noStrike" cap="none" normalizeH="0" baseline="0" dirty="0">
                <a:ln>
                  <a:noFill/>
                </a:ln>
                <a:solidFill>
                  <a:schemeClr val="tx1"/>
                </a:solidFill>
                <a:effectLst/>
                <a:latin typeface="Arial" panose="020B0604020202020204" pitchFamily="34" charset="0"/>
              </a:rPr>
              <a:t> (unabhängig von körperlicher Anstrengung), betrifft insb. ältere Menschen mit Risikofaktoren oder Kinder</a:t>
            </a:r>
          </a:p>
          <a:p>
            <a:pPr marL="0" marR="0" lvl="0" indent="0" algn="l" defTabSz="914400" rtl="0" eaLnBrk="0" fontAlgn="base" latinLnBrk="0" hangingPunct="0">
              <a:lnSpc>
                <a:spcPct val="100000"/>
              </a:lnSpc>
              <a:spcBef>
                <a:spcPct val="0"/>
              </a:spcBef>
              <a:spcAft>
                <a:spcPct val="0"/>
              </a:spcAft>
              <a:buClrTx/>
              <a:buSzTx/>
              <a:tabLst/>
            </a:pPr>
            <a:r>
              <a:rPr kumimoji="0" lang="de-DE" altLang="de-DE" sz="1800" b="0" i="0" strike="noStrike" cap="none" normalizeH="0" baseline="0" dirty="0">
                <a:ln>
                  <a:noFill/>
                </a:ln>
                <a:solidFill>
                  <a:schemeClr val="tx1"/>
                </a:solidFill>
                <a:effectLst/>
                <a:latin typeface="Arial" panose="020B0604020202020204" pitchFamily="34" charset="0"/>
              </a:rPr>
              <a:t>mit unvollständig ausgebildeter</a:t>
            </a:r>
            <a:r>
              <a:rPr kumimoji="0" lang="de-DE" altLang="de-DE" sz="1800" b="0" i="0" strike="noStrike" cap="none" normalizeH="0" dirty="0">
                <a:ln>
                  <a:noFill/>
                </a:ln>
                <a:solidFill>
                  <a:schemeClr val="tx1"/>
                </a:solidFill>
                <a:effectLst/>
                <a:latin typeface="Arial" panose="020B0604020202020204" pitchFamily="34" charset="0"/>
              </a:rPr>
              <a:t> Thermoregulation</a:t>
            </a:r>
            <a:r>
              <a:rPr kumimoji="0" lang="de-DE" altLang="de-DE" sz="1800" b="0" i="0"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chemeClr val="tx1"/>
                </a:solidFill>
                <a:effectLst/>
                <a:latin typeface="Arial" panose="020B0604020202020204" pitchFamily="34" charset="0"/>
              </a:rPr>
              <a:t>„</a:t>
            </a:r>
            <a:r>
              <a:rPr kumimoji="0" lang="de-DE" altLang="de-DE" sz="1800" b="1" i="0" u="sng" strike="noStrike" cap="none" normalizeH="0" baseline="0" dirty="0">
                <a:ln>
                  <a:noFill/>
                </a:ln>
                <a:solidFill>
                  <a:schemeClr val="tx1"/>
                </a:solidFill>
                <a:effectLst/>
                <a:latin typeface="Arial" panose="020B0604020202020204" pitchFamily="34" charset="0"/>
              </a:rPr>
              <a:t>Anstrengungshitzschlag“ </a:t>
            </a:r>
            <a:r>
              <a:rPr kumimoji="0" lang="de-DE" altLang="de-DE" sz="1800" b="0" i="0" u="none" strike="noStrike" cap="none" normalizeH="0" baseline="0" dirty="0">
                <a:ln>
                  <a:noFill/>
                </a:ln>
                <a:solidFill>
                  <a:schemeClr val="tx1"/>
                </a:solidFill>
                <a:effectLst/>
                <a:latin typeface="Arial" panose="020B0604020202020204" pitchFamily="34" charset="0"/>
              </a:rPr>
              <a:t>(„</a:t>
            </a:r>
            <a:r>
              <a:rPr kumimoji="0" lang="de-DE" altLang="de-DE" sz="1800" b="0" i="0" u="none" strike="noStrike" cap="none" normalizeH="0" baseline="0" dirty="0" err="1">
                <a:ln>
                  <a:noFill/>
                </a:ln>
                <a:solidFill>
                  <a:schemeClr val="tx1"/>
                </a:solidFill>
                <a:effectLst/>
                <a:latin typeface="Arial" panose="020B0604020202020204" pitchFamily="34" charset="0"/>
              </a:rPr>
              <a:t>Exertional</a:t>
            </a:r>
            <a:r>
              <a:rPr kumimoji="0" lang="de-DE" altLang="de-DE" sz="1800" b="0" i="0" u="none" strike="noStrike" cap="none" normalizeH="0" baseline="0" dirty="0">
                <a:ln>
                  <a:noFill/>
                </a:ln>
                <a:solidFill>
                  <a:schemeClr val="tx1"/>
                </a:solidFill>
                <a:effectLst/>
                <a:latin typeface="Arial" panose="020B0604020202020204" pitchFamily="34" charset="0"/>
              </a:rPr>
              <a:t> </a:t>
            </a:r>
            <a:r>
              <a:rPr kumimoji="0" lang="de-DE" altLang="de-DE" sz="1800" b="0" i="0" u="none" strike="noStrike" cap="none" normalizeH="0" baseline="0" dirty="0" err="1">
                <a:ln>
                  <a:noFill/>
                </a:ln>
                <a:solidFill>
                  <a:schemeClr val="tx1"/>
                </a:solidFill>
                <a:effectLst/>
                <a:latin typeface="Arial" panose="020B0604020202020204" pitchFamily="34" charset="0"/>
              </a:rPr>
              <a:t>heat</a:t>
            </a:r>
            <a:r>
              <a:rPr kumimoji="0" lang="de-DE" altLang="de-DE" sz="1800" b="0" i="0" u="none" strike="noStrike" cap="none" normalizeH="0" baseline="0" dirty="0">
                <a:ln>
                  <a:noFill/>
                </a:ln>
                <a:solidFill>
                  <a:schemeClr val="tx1"/>
                </a:solidFill>
                <a:effectLst/>
                <a:latin typeface="Arial" panose="020B0604020202020204" pitchFamily="34" charset="0"/>
              </a:rPr>
              <a:t> </a:t>
            </a:r>
            <a:r>
              <a:rPr kumimoji="0" lang="de-DE" altLang="de-DE" sz="1800" b="0" i="0" u="none" strike="noStrike" cap="none" normalizeH="0" baseline="0" dirty="0" err="1">
                <a:ln>
                  <a:noFill/>
                </a:ln>
                <a:solidFill>
                  <a:schemeClr val="tx1"/>
                </a:solidFill>
                <a:effectLst/>
                <a:latin typeface="Arial" panose="020B0604020202020204" pitchFamily="34" charset="0"/>
              </a:rPr>
              <a:t>Stroke</a:t>
            </a:r>
            <a:r>
              <a:rPr kumimoji="0" lang="de-DE" altLang="de-DE" sz="1800" b="0" i="0" u="none" strike="noStrike" cap="none" normalizeH="0" baseline="0" dirty="0">
                <a:ln>
                  <a:noFill/>
                </a:ln>
                <a:solidFill>
                  <a:schemeClr val="tx1"/>
                </a:solidFill>
                <a:effectLst/>
                <a:latin typeface="Arial" panose="020B0604020202020204" pitchFamily="34" charset="0"/>
              </a:rPr>
              <a:t>“): Verursacht durch übermäßige körperliche Anstrengung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chemeClr val="tx1"/>
                </a:solidFill>
                <a:effectLst/>
                <a:latin typeface="Arial" panose="020B0604020202020204" pitchFamily="34" charset="0"/>
              </a:rPr>
              <a:t>(ggf. in heißer Umgebung), betrifft insb. junge, gesunde Menschen </a:t>
            </a:r>
          </a:p>
          <a:p>
            <a:pPr marL="0" marR="0" lvl="0" indent="0" algn="l" defTabSz="914400" rtl="0" eaLnBrk="0" fontAlgn="base" latinLnBrk="0" hangingPunct="0">
              <a:lnSpc>
                <a:spcPct val="100000"/>
              </a:lnSpc>
              <a:spcBef>
                <a:spcPct val="0"/>
              </a:spcBef>
              <a:spcAft>
                <a:spcPct val="0"/>
              </a:spcAft>
              <a:buClrTx/>
              <a:buSzTx/>
              <a:buFontTx/>
              <a:buChar char="•"/>
              <a:tabLst/>
            </a:pPr>
            <a:endParaRPr lang="de-DE" altLang="de-DE" sz="1800" dirty="0">
              <a:solidFill>
                <a:schemeClr val="tx1"/>
              </a:solidFill>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b="1" i="0" u="none" strike="noStrike" cap="none" normalizeH="0" baseline="0" dirty="0">
                <a:ln>
                  <a:noFill/>
                </a:ln>
                <a:solidFill>
                  <a:schemeClr val="tx1"/>
                </a:solidFill>
                <a:effectLst/>
                <a:latin typeface="Arial" panose="020B0604020202020204" pitchFamily="34" charset="0"/>
              </a:rPr>
              <a:t>Sonnenstich:</a:t>
            </a:r>
          </a:p>
          <a:p>
            <a:pPr marL="0" marR="0" lvl="0" indent="0" algn="l" defTabSz="914400" rtl="0" eaLnBrk="0" fontAlgn="base" latinLnBrk="0" hangingPunct="0">
              <a:lnSpc>
                <a:spcPct val="100000"/>
              </a:lnSpc>
              <a:spcBef>
                <a:spcPct val="0"/>
              </a:spcBef>
              <a:spcAft>
                <a:spcPct val="0"/>
              </a:spcAft>
              <a:buClrTx/>
              <a:buSzTx/>
              <a:buFontTx/>
              <a:buChar char="•"/>
              <a:tabLst/>
            </a:pPr>
            <a:r>
              <a:rPr lang="de-DE" altLang="de-DE" sz="1800" b="1" dirty="0">
                <a:solidFill>
                  <a:schemeClr val="tx1"/>
                </a:solidFill>
              </a:rPr>
              <a:t>Definition: </a:t>
            </a:r>
            <a:r>
              <a:rPr lang="de-DE" altLang="de-DE" sz="1800" dirty="0">
                <a:solidFill>
                  <a:schemeClr val="tx1"/>
                </a:solidFill>
              </a:rPr>
              <a:t>leichter isolierter Hitzeschaden des Kopfes, durch die Hirnhaut/Hirngewebe irritiert wird</a:t>
            </a:r>
            <a:endParaRPr kumimoji="0" lang="de-DE" altLang="de-DE"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de-DE" altLang="de-DE"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3119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a:extLst>
              <a:ext uri="{FF2B5EF4-FFF2-40B4-BE49-F238E27FC236}">
                <a16:creationId xmlns:a16="http://schemas.microsoft.com/office/drawing/2014/main" id="{391F43BE-34F4-4E93-BF52-CFECFC661249}"/>
              </a:ext>
            </a:extLst>
          </p:cNvPr>
          <p:cNvGraphicFramePr>
            <a:graphicFrameLocks noGrp="1"/>
          </p:cNvGraphicFramePr>
          <p:nvPr>
            <p:ph sz="half" idx="2"/>
            <p:extLst>
              <p:ext uri="{D42A27DB-BD31-4B8C-83A1-F6EECF244321}">
                <p14:modId xmlns:p14="http://schemas.microsoft.com/office/powerpoint/2010/main" val="2790325303"/>
              </p:ext>
            </p:extLst>
          </p:nvPr>
        </p:nvGraphicFramePr>
        <p:xfrm>
          <a:off x="437703" y="1693038"/>
          <a:ext cx="8030321" cy="4409454"/>
        </p:xfrm>
        <a:graphic>
          <a:graphicData uri="http://schemas.openxmlformats.org/drawingml/2006/table">
            <a:tbl>
              <a:tblPr firstRow="1" firstCol="1" bandRow="1">
                <a:tableStyleId>{5C22544A-7EE6-4342-B048-85BDC9FD1C3A}</a:tableStyleId>
              </a:tblPr>
              <a:tblGrid>
                <a:gridCol w="2473389">
                  <a:extLst>
                    <a:ext uri="{9D8B030D-6E8A-4147-A177-3AD203B41FA5}">
                      <a16:colId xmlns:a16="http://schemas.microsoft.com/office/drawing/2014/main" val="3724332752"/>
                    </a:ext>
                  </a:extLst>
                </a:gridCol>
                <a:gridCol w="2778466">
                  <a:extLst>
                    <a:ext uri="{9D8B030D-6E8A-4147-A177-3AD203B41FA5}">
                      <a16:colId xmlns:a16="http://schemas.microsoft.com/office/drawing/2014/main" val="3375227104"/>
                    </a:ext>
                  </a:extLst>
                </a:gridCol>
                <a:gridCol w="2778466">
                  <a:extLst>
                    <a:ext uri="{9D8B030D-6E8A-4147-A177-3AD203B41FA5}">
                      <a16:colId xmlns:a16="http://schemas.microsoft.com/office/drawing/2014/main" val="1013839202"/>
                    </a:ext>
                  </a:extLst>
                </a:gridCol>
              </a:tblGrid>
              <a:tr h="171320">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 </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Sonnenstich</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Hitzschlag</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extLst>
                  <a:ext uri="{0D108BD9-81ED-4DB2-BD59-A6C34878D82A}">
                    <a16:rowId xmlns:a16="http://schemas.microsoft.com/office/drawing/2014/main" val="4020061272"/>
                  </a:ext>
                </a:extLst>
              </a:tr>
              <a:tr h="171320">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Körperkerntemperatur</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&lt; 40°C häufig normal</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&gt;40°C </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extLst>
                  <a:ext uri="{0D108BD9-81ED-4DB2-BD59-A6C34878D82A}">
                    <a16:rowId xmlns:a16="http://schemas.microsoft.com/office/drawing/2014/main" val="1509953036"/>
                  </a:ext>
                </a:extLst>
              </a:tr>
              <a:tr h="1032686">
                <a:tc rowSpan="2">
                  <a:txBody>
                    <a:bodyPr/>
                    <a:lstStyle/>
                    <a:p>
                      <a:pPr>
                        <a:lnSpc>
                          <a:spcPct val="107000"/>
                        </a:lnSpc>
                        <a:spcAft>
                          <a:spcPts val="800"/>
                        </a:spcAft>
                      </a:pPr>
                      <a:r>
                        <a:rPr lang="de-DE" sz="1100" dirty="0">
                          <a:effectLst/>
                          <a:latin typeface="Arial" panose="020B0604020202020204" pitchFamily="34" charset="0"/>
                          <a:cs typeface="Arial" panose="020B0604020202020204" pitchFamily="34" charset="0"/>
                        </a:rPr>
                        <a:t>Zentrales Nervensystem</a:t>
                      </a:r>
                      <a:endParaRPr lang="de-DE" sz="1100" dirty="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gridSpan="2">
                  <a:txBody>
                    <a:bodyPr/>
                    <a:lstStyle/>
                    <a:p>
                      <a:pPr marL="342900" lvl="0" indent="-342900">
                        <a:lnSpc>
                          <a:spcPct val="107000"/>
                        </a:lnSpc>
                        <a:spcAft>
                          <a:spcPts val="800"/>
                        </a:spcAft>
                        <a:buSzPts val="1000"/>
                        <a:buFont typeface="Symbol" panose="05050102010706020507" pitchFamily="18" charset="2"/>
                        <a:buChar char=""/>
                        <a:tabLst>
                          <a:tab pos="457200" algn="l"/>
                        </a:tabLst>
                      </a:pPr>
                      <a:r>
                        <a:rPr lang="de-DE" sz="1100" u="none" strike="noStrike" dirty="0">
                          <a:solidFill>
                            <a:schemeClr val="tx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Schwindel</a:t>
                      </a:r>
                      <a:r>
                        <a:rPr lang="de-DE" sz="1100" u="none" dirty="0">
                          <a:solidFill>
                            <a:schemeClr val="tx1"/>
                          </a:solidFill>
                          <a:effectLst/>
                          <a:latin typeface="Arial" panose="020B0604020202020204" pitchFamily="34" charset="0"/>
                          <a:cs typeface="Arial" panose="020B0604020202020204" pitchFamily="34" charset="0"/>
                        </a:rPr>
                        <a:t>, </a:t>
                      </a:r>
                      <a:r>
                        <a:rPr lang="de-DE" sz="1100" u="none" strike="noStrike" dirty="0">
                          <a:solidFill>
                            <a:schemeClr val="tx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Kopfschmerzen</a:t>
                      </a:r>
                      <a:r>
                        <a:rPr lang="de-DE" sz="1100" u="none" dirty="0">
                          <a:solidFill>
                            <a:schemeClr val="tx1"/>
                          </a:solidFill>
                          <a:effectLst/>
                          <a:latin typeface="Arial" panose="020B0604020202020204" pitchFamily="34" charset="0"/>
                          <a:cs typeface="Arial" panose="020B0604020202020204" pitchFamily="34" charset="0"/>
                        </a:rPr>
                        <a:t> , </a:t>
                      </a:r>
                      <a:r>
                        <a:rPr lang="de-DE" sz="1100" u="none" strike="noStrike" dirty="0">
                          <a:solidFill>
                            <a:schemeClr val="tx1"/>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Epileptische Anfälle</a:t>
                      </a:r>
                      <a:endParaRPr lang="de-DE" sz="1100" u="none" dirty="0">
                        <a:solidFill>
                          <a:schemeClr val="tx1"/>
                        </a:solidFill>
                        <a:effectLst/>
                        <a:latin typeface="Arial" panose="020B06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100" u="none" dirty="0">
                          <a:solidFill>
                            <a:schemeClr val="tx1"/>
                          </a:solidFill>
                          <a:effectLst/>
                          <a:latin typeface="Arial" panose="020B0604020202020204" pitchFamily="34" charset="0"/>
                          <a:cs typeface="Arial" panose="020B0604020202020204" pitchFamily="34" charset="0"/>
                        </a:rPr>
                        <a:t>Desorientiertheit, Verwirrtheit bis hin zum </a:t>
                      </a:r>
                      <a:r>
                        <a:rPr lang="de-DE" sz="1100" u="none" strike="noStrike" dirty="0">
                          <a:solidFill>
                            <a:schemeClr val="tx1"/>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Delirium</a:t>
                      </a:r>
                      <a:endParaRPr lang="de-DE" sz="1100" u="none" dirty="0">
                        <a:solidFill>
                          <a:schemeClr val="tx1"/>
                        </a:solidFill>
                        <a:effectLst/>
                        <a:latin typeface="Arial" panose="020B06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100" u="none" dirty="0">
                          <a:solidFill>
                            <a:schemeClr val="tx1"/>
                          </a:solidFill>
                          <a:effectLst/>
                          <a:latin typeface="Arial" panose="020B0604020202020204" pitchFamily="34" charset="0"/>
                          <a:cs typeface="Arial" panose="020B0604020202020204" pitchFamily="34" charset="0"/>
                        </a:rPr>
                        <a:t>eingetrübtes Bewusstsein bis zur </a:t>
                      </a:r>
                      <a:r>
                        <a:rPr lang="de-DE" sz="1100" u="none" strike="noStrike" dirty="0">
                          <a:solidFill>
                            <a:schemeClr val="tx1"/>
                          </a:solidFill>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Bewusstlosigkeit</a:t>
                      </a:r>
                      <a:endParaRPr lang="de-DE" sz="1100" u="none"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hMerge="1">
                  <a:txBody>
                    <a:bodyPr/>
                    <a:lstStyle/>
                    <a:p>
                      <a:endParaRPr lang="de-DE"/>
                    </a:p>
                  </a:txBody>
                  <a:tcPr/>
                </a:tc>
                <a:extLst>
                  <a:ext uri="{0D108BD9-81ED-4DB2-BD59-A6C34878D82A}">
                    <a16:rowId xmlns:a16="http://schemas.microsoft.com/office/drawing/2014/main" val="3299541452"/>
                  </a:ext>
                </a:extLst>
              </a:tr>
              <a:tr h="460668">
                <a:tc vMerge="1">
                  <a:txBody>
                    <a:bodyPr/>
                    <a:lstStyle/>
                    <a:p>
                      <a:endParaRPr lang="de-DE"/>
                    </a:p>
                  </a:txBody>
                  <a:tcPr/>
                </a:tc>
                <a:tc>
                  <a:txBody>
                    <a:bodyPr/>
                    <a:lstStyle/>
                    <a:p>
                      <a:pPr marL="342900" lvl="0" indent="-342900">
                        <a:lnSpc>
                          <a:spcPct val="107000"/>
                        </a:lnSpc>
                        <a:spcAft>
                          <a:spcPts val="800"/>
                        </a:spcAft>
                        <a:buSzPts val="1000"/>
                        <a:buFont typeface="Symbol" panose="05050102010706020507" pitchFamily="18" charset="2"/>
                        <a:buChar char=""/>
                        <a:tabLst>
                          <a:tab pos="457200" algn="l"/>
                        </a:tabLst>
                      </a:pPr>
                      <a:r>
                        <a:rPr lang="de-DE" sz="1100">
                          <a:effectLst/>
                          <a:latin typeface="Arial" panose="020B0604020202020204" pitchFamily="34" charset="0"/>
                          <a:cs typeface="Arial" panose="020B0604020202020204" pitchFamily="34" charset="0"/>
                        </a:rPr>
                        <a:t>Nackenschmerzen</a:t>
                      </a:r>
                    </a:p>
                    <a:p>
                      <a:pPr marL="342900" lvl="0" indent="-342900">
                        <a:lnSpc>
                          <a:spcPct val="107000"/>
                        </a:lnSpc>
                        <a:spcAft>
                          <a:spcPts val="800"/>
                        </a:spcAft>
                        <a:buSzPts val="1000"/>
                        <a:buFont typeface="Symbol" panose="05050102010706020507" pitchFamily="18" charset="2"/>
                        <a:buChar char=""/>
                        <a:tabLst>
                          <a:tab pos="457200" algn="l"/>
                        </a:tabLst>
                      </a:pPr>
                      <a:r>
                        <a:rPr lang="de-DE" sz="1100">
                          <a:effectLst/>
                          <a:latin typeface="Arial" panose="020B0604020202020204" pitchFamily="34" charset="0"/>
                          <a:cs typeface="Arial" panose="020B0604020202020204" pitchFamily="34" charset="0"/>
                        </a:rPr>
                        <a:t>Nackensteifigkeit</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marL="342900" lvl="0" indent="-342900">
                        <a:lnSpc>
                          <a:spcPct val="107000"/>
                        </a:lnSpc>
                        <a:spcAft>
                          <a:spcPts val="800"/>
                        </a:spcAft>
                        <a:buSzPts val="1000"/>
                        <a:buFont typeface="Symbol" panose="05050102010706020507" pitchFamily="18" charset="2"/>
                        <a:buChar char=""/>
                        <a:tabLst>
                          <a:tab pos="457200" algn="l"/>
                        </a:tabLst>
                      </a:pPr>
                      <a:r>
                        <a:rPr lang="de-DE" sz="1100">
                          <a:effectLst/>
                          <a:latin typeface="Arial" panose="020B0604020202020204" pitchFamily="34" charset="0"/>
                          <a:cs typeface="Arial" panose="020B0604020202020204" pitchFamily="34" charset="0"/>
                        </a:rPr>
                        <a:t>Störungen der Bewegungskoordination</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extLst>
                  <a:ext uri="{0D108BD9-81ED-4DB2-BD59-A6C34878D82A}">
                    <a16:rowId xmlns:a16="http://schemas.microsoft.com/office/drawing/2014/main" val="3073333325"/>
                  </a:ext>
                </a:extLst>
              </a:tr>
              <a:tr h="1119466">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Haut </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Gesichtshaut gerötet</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marL="342900" lvl="0" indent="-342900">
                        <a:lnSpc>
                          <a:spcPct val="107000"/>
                        </a:lnSpc>
                        <a:spcAft>
                          <a:spcPts val="800"/>
                        </a:spcAft>
                        <a:buSzPts val="1000"/>
                        <a:buFont typeface="Symbol" panose="05050102010706020507" pitchFamily="18" charset="2"/>
                        <a:buChar char=""/>
                        <a:tabLst>
                          <a:tab pos="457200" algn="l"/>
                        </a:tabLst>
                      </a:pPr>
                      <a:r>
                        <a:rPr lang="de-DE" sz="1100" dirty="0">
                          <a:effectLst/>
                          <a:latin typeface="Arial" panose="020B0604020202020204" pitchFamily="34" charset="0"/>
                          <a:cs typeface="Arial" panose="020B0604020202020204" pitchFamily="34" charset="0"/>
                        </a:rPr>
                        <a:t>Initial eher feucht (</a:t>
                      </a:r>
                      <a:r>
                        <a:rPr lang="de-DE" sz="1100" u="sng" dirty="0">
                          <a:solidFill>
                            <a:schemeClr val="tx1"/>
                          </a:solidFill>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vermehrtes Schwitzen</a:t>
                      </a:r>
                      <a:r>
                        <a:rPr lang="de-DE" sz="1100" dirty="0">
                          <a:solidFill>
                            <a:schemeClr val="tx1"/>
                          </a:solidFill>
                          <a:effectLst/>
                          <a:latin typeface="Arial" panose="020B0604020202020204" pitchFamily="34" charset="0"/>
                          <a:cs typeface="Arial" panose="020B0604020202020204" pitchFamily="34"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de-DE" sz="1100" dirty="0">
                          <a:effectLst/>
                          <a:latin typeface="Arial" panose="020B0604020202020204" pitchFamily="34" charset="0"/>
                          <a:cs typeface="Arial" panose="020B0604020202020204" pitchFamily="34" charset="0"/>
                        </a:rPr>
                        <a:t>Später eher trocken und heiß (verminderte Schweißproduktion)</a:t>
                      </a:r>
                    </a:p>
                    <a:p>
                      <a:pPr marL="342900" lvl="0" indent="-342900">
                        <a:lnSpc>
                          <a:spcPct val="107000"/>
                        </a:lnSpc>
                        <a:spcAft>
                          <a:spcPts val="800"/>
                        </a:spcAft>
                        <a:buSzPts val="1000"/>
                        <a:buFont typeface="Symbol" panose="05050102010706020507" pitchFamily="18" charset="2"/>
                        <a:buChar char=""/>
                        <a:tabLst>
                          <a:tab pos="457200" algn="l"/>
                        </a:tabLst>
                      </a:pPr>
                      <a:r>
                        <a:rPr lang="de-DE" sz="1100" dirty="0">
                          <a:effectLst/>
                          <a:latin typeface="Arial" panose="020B0604020202020204" pitchFamily="34" charset="0"/>
                          <a:cs typeface="Arial" panose="020B0604020202020204" pitchFamily="34" charset="0"/>
                        </a:rPr>
                        <a:t>Farbe: gerötet oder grau</a:t>
                      </a:r>
                      <a:endParaRPr lang="de-DE" sz="1100" dirty="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extLst>
                  <a:ext uri="{0D108BD9-81ED-4DB2-BD59-A6C34878D82A}">
                    <a16:rowId xmlns:a16="http://schemas.microsoft.com/office/drawing/2014/main" val="3098534607"/>
                  </a:ext>
                </a:extLst>
              </a:tr>
              <a:tr h="267614">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Kreislauf</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gridSpan="2">
                  <a:txBody>
                    <a:bodyPr/>
                    <a:lstStyle/>
                    <a:p>
                      <a:pPr>
                        <a:lnSpc>
                          <a:spcPct val="107000"/>
                        </a:lnSpc>
                        <a:spcAft>
                          <a:spcPts val="800"/>
                        </a:spcAft>
                      </a:pPr>
                      <a:r>
                        <a:rPr lang="de-DE" sz="1100" dirty="0">
                          <a:effectLst/>
                          <a:latin typeface="Arial" panose="020B0604020202020204" pitchFamily="34" charset="0"/>
                          <a:ea typeface="Calibri" panose="020F0502020204030204" pitchFamily="34" charset="0"/>
                          <a:cs typeface="Arial" panose="020B0604020202020204" pitchFamily="34" charset="0"/>
                        </a:rPr>
                        <a:t>Beschleunigter Herzschlag</a:t>
                      </a:r>
                    </a:p>
                  </a:txBody>
                  <a:tcPr marL="57918" marR="57918" marT="0" marB="0"/>
                </a:tc>
                <a:tc hMerge="1">
                  <a:txBody>
                    <a:bodyPr/>
                    <a:lstStyle/>
                    <a:p>
                      <a:endParaRPr lang="de-DE"/>
                    </a:p>
                  </a:txBody>
                  <a:tcPr/>
                </a:tc>
                <a:extLst>
                  <a:ext uri="{0D108BD9-81ED-4DB2-BD59-A6C34878D82A}">
                    <a16:rowId xmlns:a16="http://schemas.microsoft.com/office/drawing/2014/main" val="1385513675"/>
                  </a:ext>
                </a:extLst>
              </a:tr>
              <a:tr h="561655">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 </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·Anfangs erhoehter Blutdruck</a:t>
                      </a:r>
                    </a:p>
                    <a:p>
                      <a:pPr>
                        <a:lnSpc>
                          <a:spcPct val="107000"/>
                        </a:lnSpc>
                        <a:spcAft>
                          <a:spcPts val="800"/>
                        </a:spcAft>
                      </a:pPr>
                      <a:r>
                        <a:rPr lang="de-DE" sz="1100">
                          <a:effectLst/>
                          <a:latin typeface="Arial" panose="020B0604020202020204" pitchFamily="34" charset="0"/>
                          <a:cs typeface="Arial" panose="020B0604020202020204" pitchFamily="34" charset="0"/>
                        </a:rPr>
                        <a:t>· Im Verlauf bis hin zum Kreislaufversagen</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extLst>
                  <a:ext uri="{0D108BD9-81ED-4DB2-BD59-A6C34878D82A}">
                    <a16:rowId xmlns:a16="http://schemas.microsoft.com/office/drawing/2014/main" val="897133956"/>
                  </a:ext>
                </a:extLst>
              </a:tr>
              <a:tr h="460668">
                <a:tc>
                  <a:txBody>
                    <a:bodyPr/>
                    <a:lstStyle/>
                    <a:p>
                      <a:pPr>
                        <a:lnSpc>
                          <a:spcPct val="107000"/>
                        </a:lnSpc>
                        <a:spcAft>
                          <a:spcPts val="800"/>
                        </a:spcAft>
                      </a:pPr>
                      <a:r>
                        <a:rPr lang="de-DE" sz="1100">
                          <a:effectLst/>
                          <a:latin typeface="Arial" panose="020B0604020202020204" pitchFamily="34" charset="0"/>
                          <a:cs typeface="Arial" panose="020B0604020202020204" pitchFamily="34" charset="0"/>
                        </a:rPr>
                        <a:t>Atmung</a:t>
                      </a:r>
                      <a:endParaRPr lang="de-DE" sz="110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a:lnSpc>
                          <a:spcPct val="107000"/>
                        </a:lnSpc>
                        <a:spcAft>
                          <a:spcPts val="800"/>
                        </a:spcAft>
                      </a:pPr>
                      <a:r>
                        <a:rPr lang="de-DE" sz="1100" dirty="0">
                          <a:effectLst/>
                          <a:latin typeface="Arial" panose="020B0604020202020204" pitchFamily="34" charset="0"/>
                          <a:cs typeface="Arial" panose="020B0604020202020204" pitchFamily="34" charset="0"/>
                        </a:rPr>
                        <a:t>Beschleunigte Atmung</a:t>
                      </a:r>
                      <a:endParaRPr lang="de-DE" sz="1100" dirty="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tc>
                  <a:txBody>
                    <a:bodyPr/>
                    <a:lstStyle/>
                    <a:p>
                      <a:pPr>
                        <a:lnSpc>
                          <a:spcPct val="107000"/>
                        </a:lnSpc>
                        <a:spcAft>
                          <a:spcPts val="800"/>
                        </a:spcAft>
                      </a:pPr>
                      <a:r>
                        <a:rPr lang="de-DE" sz="1100" dirty="0">
                          <a:effectLst/>
                          <a:latin typeface="Arial" panose="020B0604020202020204" pitchFamily="34" charset="0"/>
                          <a:cs typeface="Arial" panose="020B0604020202020204" pitchFamily="34" charset="0"/>
                        </a:rPr>
                        <a:t>Beschleunigte Atmung bis </a:t>
                      </a:r>
                    </a:p>
                    <a:p>
                      <a:pPr>
                        <a:lnSpc>
                          <a:spcPct val="107000"/>
                        </a:lnSpc>
                        <a:spcAft>
                          <a:spcPts val="800"/>
                        </a:spcAft>
                      </a:pPr>
                      <a:r>
                        <a:rPr lang="de-DE" sz="1100" dirty="0">
                          <a:effectLst/>
                          <a:latin typeface="Arial" panose="020B0604020202020204" pitchFamily="34" charset="0"/>
                          <a:cs typeface="Arial" panose="020B0604020202020204" pitchFamily="34" charset="0"/>
                        </a:rPr>
                        <a:t>Hyperventilation</a:t>
                      </a:r>
                      <a:endParaRPr lang="de-DE" sz="1100" dirty="0">
                        <a:effectLst/>
                        <a:latin typeface="Arial" panose="020B0604020202020204" pitchFamily="34" charset="0"/>
                        <a:ea typeface="Calibri" panose="020F0502020204030204" pitchFamily="34" charset="0"/>
                        <a:cs typeface="Arial" panose="020B0604020202020204" pitchFamily="34" charset="0"/>
                      </a:endParaRPr>
                    </a:p>
                  </a:txBody>
                  <a:tcPr marL="57918" marR="57918" marT="0" marB="0"/>
                </a:tc>
                <a:extLst>
                  <a:ext uri="{0D108BD9-81ED-4DB2-BD59-A6C34878D82A}">
                    <a16:rowId xmlns:a16="http://schemas.microsoft.com/office/drawing/2014/main" val="3650699048"/>
                  </a:ext>
                </a:extLst>
              </a:tr>
              <a:tr h="164057">
                <a:tc>
                  <a:txBody>
                    <a:bodyPr/>
                    <a:lstStyle/>
                    <a:p>
                      <a:pPr>
                        <a:lnSpc>
                          <a:spcPct val="107000"/>
                        </a:lnSpc>
                        <a:spcAft>
                          <a:spcPts val="800"/>
                        </a:spcAft>
                      </a:pPr>
                      <a:r>
                        <a:rPr lang="de-DE" sz="900">
                          <a:effectLst/>
                        </a:rPr>
                        <a:t>Magen-Darm</a:t>
                      </a:r>
                      <a:endParaRPr lang="de-DE" sz="900">
                        <a:effectLst/>
                        <a:latin typeface="Arial" panose="020B0604020202020204" pitchFamily="34" charset="0"/>
                        <a:ea typeface="Calibri" panose="020F0502020204030204" pitchFamily="34" charset="0"/>
                      </a:endParaRPr>
                    </a:p>
                  </a:txBody>
                  <a:tcPr marL="57918" marR="57918" marT="0" marB="0"/>
                </a:tc>
                <a:tc gridSpan="2">
                  <a:txBody>
                    <a:bodyPr/>
                    <a:lstStyle/>
                    <a:p>
                      <a:pPr>
                        <a:lnSpc>
                          <a:spcPct val="107000"/>
                        </a:lnSpc>
                        <a:spcAft>
                          <a:spcPts val="800"/>
                        </a:spcAft>
                      </a:pPr>
                      <a:r>
                        <a:rPr lang="de-DE" sz="900" dirty="0">
                          <a:effectLst/>
                        </a:rPr>
                        <a:t>Übelkeit/ Erbrechen</a:t>
                      </a:r>
                      <a:endParaRPr lang="de-DE" sz="900" dirty="0">
                        <a:effectLst/>
                        <a:latin typeface="Arial" panose="020B0604020202020204" pitchFamily="34" charset="0"/>
                        <a:ea typeface="Calibri" panose="020F0502020204030204" pitchFamily="34" charset="0"/>
                      </a:endParaRPr>
                    </a:p>
                  </a:txBody>
                  <a:tcPr marL="57918" marR="57918" marT="0" marB="0"/>
                </a:tc>
                <a:tc hMerge="1">
                  <a:txBody>
                    <a:bodyPr/>
                    <a:lstStyle/>
                    <a:p>
                      <a:endParaRPr lang="de-DE"/>
                    </a:p>
                  </a:txBody>
                  <a:tcPr/>
                </a:tc>
                <a:extLst>
                  <a:ext uri="{0D108BD9-81ED-4DB2-BD59-A6C34878D82A}">
                    <a16:rowId xmlns:a16="http://schemas.microsoft.com/office/drawing/2014/main" val="3769554327"/>
                  </a:ext>
                </a:extLst>
              </a:tr>
            </a:tbl>
          </a:graphicData>
        </a:graphic>
      </p:graphicFrame>
      <p:sp>
        <p:nvSpPr>
          <p:cNvPr id="3" name="Textplatzhalter 2">
            <a:extLst>
              <a:ext uri="{FF2B5EF4-FFF2-40B4-BE49-F238E27FC236}">
                <a16:creationId xmlns:a16="http://schemas.microsoft.com/office/drawing/2014/main" id="{EE9A581D-90F7-490D-AB0A-ABEFF56BF9D0}"/>
              </a:ext>
            </a:extLst>
          </p:cNvPr>
          <p:cNvSpPr>
            <a:spLocks noGrp="1"/>
          </p:cNvSpPr>
          <p:nvPr>
            <p:ph type="body" sz="quarter" idx="13"/>
          </p:nvPr>
        </p:nvSpPr>
        <p:spPr/>
        <p:txBody>
          <a:bodyPr/>
          <a:lstStyle/>
          <a:p>
            <a:r>
              <a:rPr lang="de-DE" dirty="0"/>
              <a:t>Vergleich Sonnenstich und Hitzschlag</a:t>
            </a:r>
          </a:p>
        </p:txBody>
      </p:sp>
      <p:sp>
        <p:nvSpPr>
          <p:cNvPr id="4" name="Textplatzhalter 3">
            <a:extLst>
              <a:ext uri="{FF2B5EF4-FFF2-40B4-BE49-F238E27FC236}">
                <a16:creationId xmlns:a16="http://schemas.microsoft.com/office/drawing/2014/main" id="{5E3FD47E-F34F-4BE3-927C-5F3C402013A5}"/>
              </a:ext>
            </a:extLst>
          </p:cNvPr>
          <p:cNvSpPr>
            <a:spLocks noGrp="1"/>
          </p:cNvSpPr>
          <p:nvPr>
            <p:ph type="body" sz="quarter" idx="14"/>
          </p:nvPr>
        </p:nvSpPr>
        <p:spPr>
          <a:xfrm>
            <a:off x="8835991" y="5951620"/>
            <a:ext cx="2758601" cy="285551"/>
          </a:xfrm>
        </p:spPr>
        <p:txBody>
          <a:bodyPr>
            <a:normAutofit fontScale="92500" lnSpcReduction="20000"/>
          </a:bodyPr>
          <a:lstStyle/>
          <a:p>
            <a:r>
              <a:rPr lang="de-DE" dirty="0"/>
              <a:t>Eigene Darstellung, Quelle: © AMBOSS SE, Berlin und Köln, Germany</a:t>
            </a:r>
          </a:p>
        </p:txBody>
      </p:sp>
      <p:pic>
        <p:nvPicPr>
          <p:cNvPr id="7" name="Grafik 6">
            <a:extLst>
              <a:ext uri="{FF2B5EF4-FFF2-40B4-BE49-F238E27FC236}">
                <a16:creationId xmlns:a16="http://schemas.microsoft.com/office/drawing/2014/main" id="{4A5A6B2E-C989-45F1-8EF8-03F09BA9920F}"/>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8921767" y="1434164"/>
            <a:ext cx="3032408" cy="2975811"/>
          </a:xfrm>
          <a:prstGeom prst="rect">
            <a:avLst/>
          </a:prstGeom>
        </p:spPr>
      </p:pic>
      <p:sp>
        <p:nvSpPr>
          <p:cNvPr id="8" name="Textfeld 7">
            <a:extLst>
              <a:ext uri="{FF2B5EF4-FFF2-40B4-BE49-F238E27FC236}">
                <a16:creationId xmlns:a16="http://schemas.microsoft.com/office/drawing/2014/main" id="{F0DA4A45-FFCD-4270-8979-AC66A11ACF31}"/>
              </a:ext>
            </a:extLst>
          </p:cNvPr>
          <p:cNvSpPr txBox="1"/>
          <p:nvPr/>
        </p:nvSpPr>
        <p:spPr>
          <a:xfrm>
            <a:off x="8999620" y="4409975"/>
            <a:ext cx="2868329" cy="1200329"/>
          </a:xfrm>
          <a:prstGeom prst="rect">
            <a:avLst/>
          </a:prstGeom>
          <a:noFill/>
        </p:spPr>
        <p:txBody>
          <a:bodyPr wrap="square" rtlCol="0">
            <a:spAutoFit/>
          </a:bodyPr>
          <a:lstStyle/>
          <a:p>
            <a:r>
              <a:rPr lang="de-DE" dirty="0" err="1"/>
              <a:t>Körperschalen-und</a:t>
            </a:r>
            <a:r>
              <a:rPr lang="de-DE" dirty="0"/>
              <a:t> Körperkerntemperatur bei kalter und warmer Umgebung</a:t>
            </a:r>
          </a:p>
        </p:txBody>
      </p:sp>
    </p:spTree>
    <p:extLst>
      <p:ext uri="{BB962C8B-B14F-4D97-AF65-F5344CB8AC3E}">
        <p14:creationId xmlns:p14="http://schemas.microsoft.com/office/powerpoint/2010/main" val="2860480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E64E3697-7BB6-4CE5-8744-BC549434F1F9}"/>
              </a:ext>
            </a:extLst>
          </p:cNvPr>
          <p:cNvPicPr>
            <a:picLocks noGrp="1" noChangeAspect="1"/>
          </p:cNvPicPr>
          <p:nvPr>
            <p:ph sz="half" idx="2"/>
          </p:nvPr>
        </p:nvPicPr>
        <p:blipFill rotWithShape="1">
          <a:blip r:embed="rId3" cstate="email">
            <a:extLst>
              <a:ext uri="{28A0092B-C50C-407E-A947-70E740481C1C}">
                <a14:useLocalDpi xmlns:a14="http://schemas.microsoft.com/office/drawing/2010/main" val="0"/>
              </a:ext>
            </a:extLst>
          </a:blip>
          <a:srcRect/>
          <a:stretch/>
        </p:blipFill>
        <p:spPr>
          <a:xfrm>
            <a:off x="134756" y="2160534"/>
            <a:ext cx="5486400" cy="4586776"/>
          </a:xfrm>
        </p:spPr>
      </p:pic>
      <p:sp>
        <p:nvSpPr>
          <p:cNvPr id="4" name="Textplatzhalter 3">
            <a:extLst>
              <a:ext uri="{FF2B5EF4-FFF2-40B4-BE49-F238E27FC236}">
                <a16:creationId xmlns:a16="http://schemas.microsoft.com/office/drawing/2014/main" id="{B424A4EE-0C88-42D4-BFE1-BFDA7821AED4}"/>
              </a:ext>
            </a:extLst>
          </p:cNvPr>
          <p:cNvSpPr>
            <a:spLocks noGrp="1"/>
          </p:cNvSpPr>
          <p:nvPr>
            <p:ph type="body" sz="quarter" idx="14"/>
          </p:nvPr>
        </p:nvSpPr>
        <p:spPr/>
        <p:txBody>
          <a:bodyPr>
            <a:normAutofit fontScale="92500" lnSpcReduction="20000"/>
          </a:bodyPr>
          <a:lstStyle/>
          <a:p>
            <a:r>
              <a:rPr lang="de-DE" dirty="0"/>
              <a:t>https://www.draco.de/sommerhitze-was-tun-gegen-austrocknung-und-hitzschlag/</a:t>
            </a:r>
          </a:p>
        </p:txBody>
      </p:sp>
      <p:sp>
        <p:nvSpPr>
          <p:cNvPr id="8" name="Textfeld 7">
            <a:extLst>
              <a:ext uri="{FF2B5EF4-FFF2-40B4-BE49-F238E27FC236}">
                <a16:creationId xmlns:a16="http://schemas.microsoft.com/office/drawing/2014/main" id="{A8402815-96FA-4975-BB38-4DDF223A700D}"/>
              </a:ext>
            </a:extLst>
          </p:cNvPr>
          <p:cNvSpPr txBox="1"/>
          <p:nvPr/>
        </p:nvSpPr>
        <p:spPr>
          <a:xfrm>
            <a:off x="5948413" y="1822410"/>
            <a:ext cx="5646180" cy="4247317"/>
          </a:xfrm>
          <a:prstGeom prst="rect">
            <a:avLst/>
          </a:prstGeom>
          <a:noFill/>
        </p:spPr>
        <p:txBody>
          <a:bodyPr wrap="square" rtlCol="0">
            <a:spAutoFit/>
          </a:bodyPr>
          <a:lstStyle/>
          <a:p>
            <a:pPr marL="342900" indent="-342900">
              <a:buAutoNum type="arabicPeriod"/>
            </a:pPr>
            <a:r>
              <a:rPr lang="de-DE" dirty="0"/>
              <a:t>Bewusstsein, Atmung, </a:t>
            </a:r>
            <a:r>
              <a:rPr lang="de-DE" dirty="0" err="1"/>
              <a:t>ggf.Puls</a:t>
            </a:r>
            <a:r>
              <a:rPr lang="de-DE" dirty="0"/>
              <a:t> prüfen </a:t>
            </a:r>
          </a:p>
          <a:p>
            <a:pPr marL="342900" indent="-342900">
              <a:buAutoNum type="arabicPeriod"/>
            </a:pPr>
            <a:r>
              <a:rPr lang="de-DE" dirty="0"/>
              <a:t>Notruf 112, Hilfe holen</a:t>
            </a:r>
          </a:p>
          <a:p>
            <a:pPr marL="342900" indent="-342900">
              <a:buAutoNum type="arabicPeriod"/>
            </a:pPr>
            <a:r>
              <a:rPr lang="de-DE" dirty="0"/>
              <a:t>Bei Bewusstlosigkeit: Stabile Seitenlage</a:t>
            </a:r>
          </a:p>
          <a:p>
            <a:pPr marL="342900" indent="-342900">
              <a:buAutoNum type="arabicPeriod"/>
            </a:pPr>
            <a:r>
              <a:rPr lang="de-DE" dirty="0"/>
              <a:t>Bei Verlust von Atmung/Puls: Reanimation</a:t>
            </a:r>
          </a:p>
          <a:p>
            <a:pPr marL="342900" indent="-342900">
              <a:buAutoNum type="arabicPeriod"/>
            </a:pPr>
            <a:r>
              <a:rPr lang="de-DE" dirty="0"/>
              <a:t>Sofortige Kühlung: siehe Abbildung</a:t>
            </a:r>
          </a:p>
          <a:p>
            <a:pPr marL="342900" indent="-342900">
              <a:buAutoNum type="arabicPeriod"/>
            </a:pPr>
            <a:endParaRPr lang="de-DE" dirty="0"/>
          </a:p>
          <a:p>
            <a:pPr marL="342900" indent="-342900">
              <a:buAutoNum type="arabicPeriod"/>
            </a:pPr>
            <a:endParaRPr lang="de-DE" dirty="0"/>
          </a:p>
          <a:p>
            <a:r>
              <a:rPr lang="de-DE" dirty="0"/>
              <a:t>Ein </a:t>
            </a:r>
            <a:r>
              <a:rPr lang="de-DE" dirty="0">
                <a:hlinkClick r:id="rId4">
                  <a:extLst>
                    <a:ext uri="{A12FA001-AC4F-418D-AE19-62706E023703}">
                      <ahyp:hlinkClr xmlns:ahyp="http://schemas.microsoft.com/office/drawing/2018/hyperlinkcolor" val="tx"/>
                    </a:ext>
                  </a:extLst>
                </a:hlinkClick>
              </a:rPr>
              <a:t>Sonnenstich</a:t>
            </a:r>
            <a:r>
              <a:rPr lang="de-DE" dirty="0"/>
              <a:t> ohne Komplikationen kann auch ambulant therapiert werden (unter engmaschiger Beobachtung)</a:t>
            </a:r>
          </a:p>
          <a:p>
            <a:endParaRPr lang="de-DE" dirty="0"/>
          </a:p>
          <a:p>
            <a:r>
              <a:rPr lang="de-DE" dirty="0"/>
              <a:t>Leichtere Formen des </a:t>
            </a:r>
            <a:r>
              <a:rPr lang="de-DE" dirty="0">
                <a:hlinkClick r:id="rId5">
                  <a:extLst>
                    <a:ext uri="{A12FA001-AC4F-418D-AE19-62706E023703}">
                      <ahyp:hlinkClr xmlns:ahyp="http://schemas.microsoft.com/office/drawing/2018/hyperlinkcolor" val="tx"/>
                    </a:ext>
                  </a:extLst>
                </a:hlinkClick>
              </a:rPr>
              <a:t>Hitzeschadens</a:t>
            </a:r>
            <a:r>
              <a:rPr lang="de-DE" dirty="0"/>
              <a:t> (</a:t>
            </a:r>
            <a:r>
              <a:rPr lang="de-DE" dirty="0">
                <a:hlinkClick r:id="rId6">
                  <a:extLst>
                    <a:ext uri="{A12FA001-AC4F-418D-AE19-62706E023703}">
                      <ahyp:hlinkClr xmlns:ahyp="http://schemas.microsoft.com/office/drawing/2018/hyperlinkcolor" val="tx"/>
                    </a:ext>
                  </a:extLst>
                </a:hlinkClick>
              </a:rPr>
              <a:t>Hitzesynkope</a:t>
            </a:r>
            <a:r>
              <a:rPr lang="de-DE" dirty="0"/>
              <a:t>, </a:t>
            </a:r>
            <a:r>
              <a:rPr lang="de-DE" dirty="0">
                <a:hlinkClick r:id="rId7">
                  <a:extLst>
                    <a:ext uri="{A12FA001-AC4F-418D-AE19-62706E023703}">
                      <ahyp:hlinkClr xmlns:ahyp="http://schemas.microsoft.com/office/drawing/2018/hyperlinkcolor" val="tx"/>
                    </a:ext>
                  </a:extLst>
                </a:hlinkClick>
              </a:rPr>
              <a:t>Hitzeerschöpfung</a:t>
            </a:r>
            <a:r>
              <a:rPr lang="de-DE" dirty="0"/>
              <a:t>, </a:t>
            </a:r>
            <a:r>
              <a:rPr lang="de-DE" dirty="0">
                <a:hlinkClick r:id="rId8">
                  <a:extLst>
                    <a:ext uri="{A12FA001-AC4F-418D-AE19-62706E023703}">
                      <ahyp:hlinkClr xmlns:ahyp="http://schemas.microsoft.com/office/drawing/2018/hyperlinkcolor" val="tx"/>
                    </a:ext>
                  </a:extLst>
                </a:hlinkClick>
              </a:rPr>
              <a:t>Hitzekrampf</a:t>
            </a:r>
            <a:r>
              <a:rPr lang="de-DE" dirty="0"/>
              <a:t>, </a:t>
            </a:r>
            <a:r>
              <a:rPr lang="de-DE" dirty="0">
                <a:hlinkClick r:id="rId4">
                  <a:extLst>
                    <a:ext uri="{A12FA001-AC4F-418D-AE19-62706E023703}">
                      <ahyp:hlinkClr xmlns:ahyp="http://schemas.microsoft.com/office/drawing/2018/hyperlinkcolor" val="tx"/>
                    </a:ext>
                  </a:extLst>
                </a:hlinkClick>
              </a:rPr>
              <a:t>Sonnenstich</a:t>
            </a:r>
            <a:r>
              <a:rPr lang="de-DE" dirty="0"/>
              <a:t>) können überlappend auftreten und (insb. </a:t>
            </a:r>
            <a:r>
              <a:rPr lang="de-DE" dirty="0">
                <a:hlinkClick r:id="rId7">
                  <a:extLst>
                    <a:ext uri="{A12FA001-AC4F-418D-AE19-62706E023703}">
                      <ahyp:hlinkClr xmlns:ahyp="http://schemas.microsoft.com/office/drawing/2018/hyperlinkcolor" val="tx"/>
                    </a:ext>
                  </a:extLst>
                </a:hlinkClick>
              </a:rPr>
              <a:t>Hitzeerschöpfung</a:t>
            </a:r>
            <a:r>
              <a:rPr lang="de-DE" dirty="0"/>
              <a:t>) in die schwere Form (</a:t>
            </a:r>
            <a:r>
              <a:rPr lang="de-DE" dirty="0">
                <a:hlinkClick r:id="rId9">
                  <a:extLst>
                    <a:ext uri="{A12FA001-AC4F-418D-AE19-62706E023703}">
                      <ahyp:hlinkClr xmlns:ahyp="http://schemas.microsoft.com/office/drawing/2018/hyperlinkcolor" val="tx"/>
                    </a:ext>
                  </a:extLst>
                </a:hlinkClick>
              </a:rPr>
              <a:t>Hitzschlag</a:t>
            </a:r>
            <a:r>
              <a:rPr lang="de-DE" dirty="0"/>
              <a:t>) übergehen</a:t>
            </a:r>
          </a:p>
          <a:p>
            <a:pPr marL="342900" indent="-342900">
              <a:buAutoNum type="arabicPeriod"/>
            </a:pPr>
            <a:endParaRPr lang="de-DE" dirty="0"/>
          </a:p>
        </p:txBody>
      </p:sp>
      <p:sp>
        <p:nvSpPr>
          <p:cNvPr id="9" name="Textfeld 8">
            <a:extLst>
              <a:ext uri="{FF2B5EF4-FFF2-40B4-BE49-F238E27FC236}">
                <a16:creationId xmlns:a16="http://schemas.microsoft.com/office/drawing/2014/main" id="{3D2287E0-E976-4F5C-98A7-2929DE3F8D59}"/>
              </a:ext>
            </a:extLst>
          </p:cNvPr>
          <p:cNvSpPr txBox="1"/>
          <p:nvPr/>
        </p:nvSpPr>
        <p:spPr>
          <a:xfrm>
            <a:off x="693017" y="1237635"/>
            <a:ext cx="5255396" cy="584775"/>
          </a:xfrm>
          <a:prstGeom prst="rect">
            <a:avLst/>
          </a:prstGeom>
          <a:noFill/>
        </p:spPr>
        <p:txBody>
          <a:bodyPr wrap="square" rtlCol="0">
            <a:spAutoFit/>
          </a:bodyPr>
          <a:lstStyle/>
          <a:p>
            <a:r>
              <a:rPr lang="de-DE" sz="3200" dirty="0"/>
              <a:t>Erste Hilfe bei Hitze</a:t>
            </a:r>
          </a:p>
        </p:txBody>
      </p:sp>
    </p:spTree>
    <p:extLst>
      <p:ext uri="{BB962C8B-B14F-4D97-AF65-F5344CB8AC3E}">
        <p14:creationId xmlns:p14="http://schemas.microsoft.com/office/powerpoint/2010/main" val="3109408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0E462B67-D024-4F08-A063-6426E1006B1E}"/>
              </a:ext>
            </a:extLst>
          </p:cNvPr>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91529" y="1889158"/>
            <a:ext cx="7651444" cy="4821326"/>
          </a:xfrm>
        </p:spPr>
      </p:pic>
      <p:sp>
        <p:nvSpPr>
          <p:cNvPr id="3" name="Textplatzhalter 2">
            <a:extLst>
              <a:ext uri="{FF2B5EF4-FFF2-40B4-BE49-F238E27FC236}">
                <a16:creationId xmlns:a16="http://schemas.microsoft.com/office/drawing/2014/main" id="{B8E4752F-FE64-48AC-BA87-B23725FA6537}"/>
              </a:ext>
            </a:extLst>
          </p:cNvPr>
          <p:cNvSpPr>
            <a:spLocks noGrp="1"/>
          </p:cNvSpPr>
          <p:nvPr>
            <p:ph type="body" sz="quarter" idx="13"/>
          </p:nvPr>
        </p:nvSpPr>
        <p:spPr/>
        <p:txBody>
          <a:bodyPr/>
          <a:lstStyle/>
          <a:p>
            <a:r>
              <a:rPr lang="de-DE" dirty="0"/>
              <a:t>Basic Life Support</a:t>
            </a:r>
          </a:p>
        </p:txBody>
      </p:sp>
      <p:sp>
        <p:nvSpPr>
          <p:cNvPr id="4" name="Textplatzhalter 3">
            <a:extLst>
              <a:ext uri="{FF2B5EF4-FFF2-40B4-BE49-F238E27FC236}">
                <a16:creationId xmlns:a16="http://schemas.microsoft.com/office/drawing/2014/main" id="{D15736E1-6517-486C-83A3-ECA66036B09F}"/>
              </a:ext>
            </a:extLst>
          </p:cNvPr>
          <p:cNvSpPr>
            <a:spLocks noGrp="1"/>
          </p:cNvSpPr>
          <p:nvPr>
            <p:ph type="body" sz="quarter" idx="14"/>
          </p:nvPr>
        </p:nvSpPr>
        <p:spPr/>
        <p:txBody>
          <a:bodyPr>
            <a:normAutofit fontScale="92500" lnSpcReduction="20000"/>
          </a:bodyPr>
          <a:lstStyle/>
          <a:p>
            <a:r>
              <a:rPr lang="de-DE" dirty="0"/>
              <a:t>https://next.amboss.com/de/article/Rt0lW3?q=hitzschlag+und+sonnenstich+-+amboss-sop&amp;m=4Bb3aw</a:t>
            </a:r>
          </a:p>
        </p:txBody>
      </p:sp>
    </p:spTree>
    <p:extLst>
      <p:ext uri="{BB962C8B-B14F-4D97-AF65-F5344CB8AC3E}">
        <p14:creationId xmlns:p14="http://schemas.microsoft.com/office/powerpoint/2010/main" val="4057155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82864720-CDF7-4FD9-9C01-689D29F65C5A}"/>
              </a:ext>
            </a:extLst>
          </p:cNvPr>
          <p:cNvSpPr>
            <a:spLocks noGrp="1"/>
          </p:cNvSpPr>
          <p:nvPr>
            <p:ph sz="half" idx="2"/>
          </p:nvPr>
        </p:nvSpPr>
        <p:spPr>
          <a:xfrm>
            <a:off x="617763" y="2433847"/>
            <a:ext cx="10961766" cy="3895725"/>
          </a:xfrm>
        </p:spPr>
        <p:txBody>
          <a:bodyPr>
            <a:normAutofit fontScale="92500" lnSpcReduction="20000"/>
          </a:bodyPr>
          <a:lstStyle/>
          <a:p>
            <a:r>
              <a:rPr lang="de-DE" dirty="0"/>
              <a:t>Erste Hilfe Maßnahmen:</a:t>
            </a:r>
          </a:p>
          <a:p>
            <a:pPr marL="342900" indent="-342900">
              <a:buFont typeface="Arial" panose="020B0604020202020204" pitchFamily="34" charset="0"/>
              <a:buChar char="•"/>
            </a:pPr>
            <a:r>
              <a:rPr lang="de-DE" dirty="0"/>
              <a:t>An einen möglichst kühlen, schattigen Ort bringen</a:t>
            </a:r>
          </a:p>
          <a:p>
            <a:pPr marL="342900" indent="-342900">
              <a:buFont typeface="Arial" panose="020B0604020202020204" pitchFamily="34" charset="0"/>
              <a:buChar char="•"/>
            </a:pPr>
            <a:r>
              <a:rPr lang="de-DE" dirty="0"/>
              <a:t>Kühlung von Kopf, Nacken, Achseln, Leisten (cool </a:t>
            </a:r>
            <a:r>
              <a:rPr lang="de-DE" dirty="0" err="1"/>
              <a:t>packs</a:t>
            </a:r>
            <a:r>
              <a:rPr lang="de-DE" dirty="0"/>
              <a:t>, feuchte Umschläge) und ablegen von übermäßiger Kleidung, bei Sonnenstich insb. auf dem Kopf</a:t>
            </a:r>
          </a:p>
          <a:p>
            <a:pPr marL="342900" indent="-342900">
              <a:buFont typeface="Arial" panose="020B0604020202020204" pitchFamily="34" charset="0"/>
              <a:buChar char="•"/>
            </a:pPr>
            <a:r>
              <a:rPr lang="de-DE" dirty="0"/>
              <a:t>Teile des Körpers in kaltes Wasser legen(Arme oder Beine), ist sehr effektiv</a:t>
            </a:r>
          </a:p>
          <a:p>
            <a:pPr marL="342900" indent="-342900">
              <a:buFont typeface="Arial" panose="020B0604020202020204" pitchFamily="34" charset="0"/>
              <a:buChar char="•"/>
            </a:pPr>
            <a:r>
              <a:rPr lang="de-DE" dirty="0"/>
              <a:t>Elektrolythaltige Getränke anbieten (z.B. Apfelschorle)</a:t>
            </a:r>
          </a:p>
          <a:p>
            <a:pPr marL="342900" indent="-342900">
              <a:buFont typeface="Arial" panose="020B0604020202020204" pitchFamily="34" charset="0"/>
              <a:buChar char="•"/>
            </a:pPr>
            <a:r>
              <a:rPr lang="de-DE" dirty="0"/>
              <a:t>Keine fiebersenkenden Medikamente geben, sie können die hitzebedingten Komplikationen verstärken</a:t>
            </a:r>
          </a:p>
          <a:p>
            <a:r>
              <a:rPr lang="de-DE" b="1" dirty="0">
                <a:solidFill>
                  <a:schemeClr val="tx1"/>
                </a:solidFill>
              </a:rPr>
              <a:t>Ziel:  </a:t>
            </a:r>
            <a:r>
              <a:rPr lang="de-DE" dirty="0">
                <a:solidFill>
                  <a:schemeClr val="tx1"/>
                </a:solidFill>
              </a:rPr>
              <a:t>Körperkerntemperatur schnellstmöglich auf &lt;40 °C senken (aber nicht niedriger als 38–39 °C, andernfalls droht </a:t>
            </a:r>
            <a:r>
              <a:rPr lang="de-DE" dirty="0">
                <a:solidFill>
                  <a:schemeClr val="tx1"/>
                </a:solidFill>
                <a:hlinkClick r:id="rId3">
                  <a:extLst>
                    <a:ext uri="{A12FA001-AC4F-418D-AE19-62706E023703}">
                      <ahyp:hlinkClr xmlns:ahyp="http://schemas.microsoft.com/office/drawing/2018/hyperlinkcolor" val="tx"/>
                    </a:ext>
                  </a:extLst>
                </a:hlinkClick>
              </a:rPr>
              <a:t>Unterkühlung</a:t>
            </a:r>
            <a:r>
              <a:rPr lang="de-DE" dirty="0">
                <a:solidFill>
                  <a:schemeClr val="tx1"/>
                </a:solidFill>
              </a:rPr>
              <a:t>, Schüttelfrost bei schneller Senkung der Temperatur möglich)</a:t>
            </a:r>
          </a:p>
          <a:p>
            <a:endParaRPr lang="de-DE" dirty="0"/>
          </a:p>
          <a:p>
            <a:r>
              <a:rPr lang="de-DE" dirty="0"/>
              <a:t>Bei Verdacht auf Hitzschlag: Notruf 112 wählen</a:t>
            </a:r>
            <a:br>
              <a:rPr lang="de-DE" dirty="0"/>
            </a:br>
            <a:endParaRPr lang="de-DE" dirty="0"/>
          </a:p>
          <a:p>
            <a:endParaRPr lang="de-DE" dirty="0"/>
          </a:p>
        </p:txBody>
      </p:sp>
      <p:sp>
        <p:nvSpPr>
          <p:cNvPr id="4" name="Textplatzhalter 3">
            <a:extLst>
              <a:ext uri="{FF2B5EF4-FFF2-40B4-BE49-F238E27FC236}">
                <a16:creationId xmlns:a16="http://schemas.microsoft.com/office/drawing/2014/main" id="{3A965D1C-5EAE-4F1B-90A6-92AA54AA4E22}"/>
              </a:ext>
            </a:extLst>
          </p:cNvPr>
          <p:cNvSpPr>
            <a:spLocks noGrp="1"/>
          </p:cNvSpPr>
          <p:nvPr>
            <p:ph type="body" sz="quarter" idx="13"/>
          </p:nvPr>
        </p:nvSpPr>
        <p:spPr>
          <a:xfrm>
            <a:off x="617763" y="865234"/>
            <a:ext cx="8381857" cy="960999"/>
          </a:xfrm>
        </p:spPr>
        <p:txBody>
          <a:bodyPr anchor="ctr"/>
          <a:lstStyle/>
          <a:p>
            <a:r>
              <a:rPr lang="de-DE" dirty="0"/>
              <a:t>Wie kann man bei Notfällen helfen?</a:t>
            </a:r>
          </a:p>
        </p:txBody>
      </p:sp>
    </p:spTree>
    <p:extLst>
      <p:ext uri="{BB962C8B-B14F-4D97-AF65-F5344CB8AC3E}">
        <p14:creationId xmlns:p14="http://schemas.microsoft.com/office/powerpoint/2010/main" val="343930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stomShape 1">
            <a:extLst>
              <a:ext uri="{FF2B5EF4-FFF2-40B4-BE49-F238E27FC236}">
                <a16:creationId xmlns:a16="http://schemas.microsoft.com/office/drawing/2014/main" id="{48417DA4-42C2-4B00-A6B4-4061B8AB6EA4}"/>
              </a:ext>
            </a:extLst>
          </p:cNvPr>
          <p:cNvSpPr/>
          <p:nvPr/>
        </p:nvSpPr>
        <p:spPr>
          <a:xfrm>
            <a:off x="463767" y="870045"/>
            <a:ext cx="8380440" cy="9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90000"/>
              </a:lnSpc>
              <a:spcBef>
                <a:spcPts val="1001"/>
              </a:spcBef>
              <a:spcAft>
                <a:spcPts val="0"/>
              </a:spcAft>
              <a:buClrTx/>
              <a:buSzTx/>
              <a:buFontTx/>
              <a:buNone/>
              <a:tabLst/>
              <a:defRPr/>
            </a:pPr>
            <a:r>
              <a:rPr kumimoji="0" lang="de-DE" sz="3000" i="0" u="none" strike="noStrike" kern="1200" cap="none" spc="-1" normalizeH="0" baseline="0" noProof="0" dirty="0">
                <a:ln>
                  <a:noFill/>
                </a:ln>
                <a:effectLst/>
                <a:uLnTx/>
                <a:uFillTx/>
                <a:latin typeface="Arial" panose="020B0604020202020204" pitchFamily="34" charset="0"/>
                <a:ea typeface="Open Sans Condensed Bold"/>
                <a:cs typeface="Arial" panose="020B0604020202020204" pitchFamily="34" charset="0"/>
              </a:rPr>
              <a:t>Risikofaktoren (nach eigener Angabe)</a:t>
            </a:r>
            <a:endParaRPr kumimoji="0" lang="de-DE" sz="3000" i="0" u="none" strike="noStrike" kern="1200" cap="none" spc="-1" normalizeH="0" baseline="0" noProof="0" dirty="0">
              <a:ln>
                <a:noFill/>
              </a:ln>
              <a:effectLst/>
              <a:uLnTx/>
              <a:uFillTx/>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id="{6C8C9DCF-06A3-4234-B298-062687B499F9}"/>
              </a:ext>
            </a:extLst>
          </p:cNvPr>
          <p:cNvPicPr>
            <a:picLocks noChangeAspect="1"/>
          </p:cNvPicPr>
          <p:nvPr/>
        </p:nvPicPr>
        <p:blipFill>
          <a:blip r:embed="rId3"/>
          <a:stretch>
            <a:fillRect/>
          </a:stretch>
        </p:blipFill>
        <p:spPr>
          <a:xfrm>
            <a:off x="2199108" y="2239296"/>
            <a:ext cx="7678719" cy="4634040"/>
          </a:xfrm>
          <a:prstGeom prst="rect">
            <a:avLst/>
          </a:prstGeom>
        </p:spPr>
      </p:pic>
      <p:sp>
        <p:nvSpPr>
          <p:cNvPr id="5" name="Rechteck 4">
            <a:extLst>
              <a:ext uri="{FF2B5EF4-FFF2-40B4-BE49-F238E27FC236}">
                <a16:creationId xmlns:a16="http://schemas.microsoft.com/office/drawing/2014/main" id="{1AFD08D5-8770-4729-9435-EFF9952777A0}"/>
              </a:ext>
            </a:extLst>
          </p:cNvPr>
          <p:cNvSpPr/>
          <p:nvPr/>
        </p:nvSpPr>
        <p:spPr>
          <a:xfrm>
            <a:off x="5949387" y="3857765"/>
            <a:ext cx="428264" cy="277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1.</a:t>
            </a:r>
          </a:p>
        </p:txBody>
      </p:sp>
      <p:sp>
        <p:nvSpPr>
          <p:cNvPr id="14" name="Rechteck 13">
            <a:extLst>
              <a:ext uri="{FF2B5EF4-FFF2-40B4-BE49-F238E27FC236}">
                <a16:creationId xmlns:a16="http://schemas.microsoft.com/office/drawing/2014/main" id="{0E8FD777-990C-4478-A236-B072CCFCF9EA}"/>
              </a:ext>
            </a:extLst>
          </p:cNvPr>
          <p:cNvSpPr/>
          <p:nvPr/>
        </p:nvSpPr>
        <p:spPr>
          <a:xfrm>
            <a:off x="5217867" y="2920904"/>
            <a:ext cx="428264" cy="277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2.</a:t>
            </a:r>
          </a:p>
        </p:txBody>
      </p:sp>
      <p:sp>
        <p:nvSpPr>
          <p:cNvPr id="15" name="Rechteck 14">
            <a:extLst>
              <a:ext uri="{FF2B5EF4-FFF2-40B4-BE49-F238E27FC236}">
                <a16:creationId xmlns:a16="http://schemas.microsoft.com/office/drawing/2014/main" id="{EADFBDD4-1EC1-4A94-9A57-5EDBA49E0934}"/>
              </a:ext>
            </a:extLst>
          </p:cNvPr>
          <p:cNvSpPr/>
          <p:nvPr/>
        </p:nvSpPr>
        <p:spPr>
          <a:xfrm>
            <a:off x="5003735" y="5473205"/>
            <a:ext cx="428264" cy="277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3.</a:t>
            </a:r>
          </a:p>
        </p:txBody>
      </p:sp>
      <p:sp>
        <p:nvSpPr>
          <p:cNvPr id="16" name="Rechteck 15">
            <a:extLst>
              <a:ext uri="{FF2B5EF4-FFF2-40B4-BE49-F238E27FC236}">
                <a16:creationId xmlns:a16="http://schemas.microsoft.com/office/drawing/2014/main" id="{6655CEFC-AD31-4713-9366-80225F93315C}"/>
              </a:ext>
            </a:extLst>
          </p:cNvPr>
          <p:cNvSpPr/>
          <p:nvPr/>
        </p:nvSpPr>
        <p:spPr>
          <a:xfrm>
            <a:off x="4439855" y="5884685"/>
            <a:ext cx="428264" cy="277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4.</a:t>
            </a:r>
          </a:p>
        </p:txBody>
      </p:sp>
      <p:sp>
        <p:nvSpPr>
          <p:cNvPr id="17" name="Rechteck 16">
            <a:extLst>
              <a:ext uri="{FF2B5EF4-FFF2-40B4-BE49-F238E27FC236}">
                <a16:creationId xmlns:a16="http://schemas.microsoft.com/office/drawing/2014/main" id="{E0BF7ED7-4B2B-4469-A546-116F450939DD}"/>
              </a:ext>
            </a:extLst>
          </p:cNvPr>
          <p:cNvSpPr/>
          <p:nvPr/>
        </p:nvSpPr>
        <p:spPr>
          <a:xfrm>
            <a:off x="4056120" y="4533456"/>
            <a:ext cx="428264" cy="277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5.</a:t>
            </a:r>
          </a:p>
        </p:txBody>
      </p:sp>
      <p:sp>
        <p:nvSpPr>
          <p:cNvPr id="18" name="Rechteck 17">
            <a:extLst>
              <a:ext uri="{FF2B5EF4-FFF2-40B4-BE49-F238E27FC236}">
                <a16:creationId xmlns:a16="http://schemas.microsoft.com/office/drawing/2014/main" id="{616A6D82-A92C-4745-A19E-4E794FEB2002}"/>
              </a:ext>
            </a:extLst>
          </p:cNvPr>
          <p:cNvSpPr/>
          <p:nvPr/>
        </p:nvSpPr>
        <p:spPr>
          <a:xfrm>
            <a:off x="3911340" y="4749632"/>
            <a:ext cx="428264" cy="277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6.</a:t>
            </a:r>
          </a:p>
        </p:txBody>
      </p:sp>
      <p:sp>
        <p:nvSpPr>
          <p:cNvPr id="19" name="Rechteck 18">
            <a:extLst>
              <a:ext uri="{FF2B5EF4-FFF2-40B4-BE49-F238E27FC236}">
                <a16:creationId xmlns:a16="http://schemas.microsoft.com/office/drawing/2014/main" id="{C9FCC1AC-4630-4CFE-BD5E-AA09D420218A}"/>
              </a:ext>
            </a:extLst>
          </p:cNvPr>
          <p:cNvSpPr/>
          <p:nvPr/>
        </p:nvSpPr>
        <p:spPr>
          <a:xfrm>
            <a:off x="3841988" y="3383492"/>
            <a:ext cx="428264" cy="277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7.</a:t>
            </a:r>
          </a:p>
        </p:txBody>
      </p:sp>
      <p:sp>
        <p:nvSpPr>
          <p:cNvPr id="20" name="Rechteck 19">
            <a:extLst>
              <a:ext uri="{FF2B5EF4-FFF2-40B4-BE49-F238E27FC236}">
                <a16:creationId xmlns:a16="http://schemas.microsoft.com/office/drawing/2014/main" id="{ECF398A9-3F6E-4902-905C-C60C4F331BD1}"/>
              </a:ext>
            </a:extLst>
          </p:cNvPr>
          <p:cNvSpPr/>
          <p:nvPr/>
        </p:nvSpPr>
        <p:spPr>
          <a:xfrm>
            <a:off x="3841988" y="4066562"/>
            <a:ext cx="428264" cy="277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8.</a:t>
            </a:r>
          </a:p>
        </p:txBody>
      </p:sp>
      <p:sp>
        <p:nvSpPr>
          <p:cNvPr id="21" name="Rechteck 20">
            <a:extLst>
              <a:ext uri="{FF2B5EF4-FFF2-40B4-BE49-F238E27FC236}">
                <a16:creationId xmlns:a16="http://schemas.microsoft.com/office/drawing/2014/main" id="{0D61655A-DC2F-4AD1-9D4F-7BBB8BC13CD8}"/>
              </a:ext>
            </a:extLst>
          </p:cNvPr>
          <p:cNvSpPr/>
          <p:nvPr/>
        </p:nvSpPr>
        <p:spPr>
          <a:xfrm>
            <a:off x="3799320" y="5192157"/>
            <a:ext cx="428264" cy="277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9.</a:t>
            </a:r>
          </a:p>
        </p:txBody>
      </p:sp>
      <p:sp>
        <p:nvSpPr>
          <p:cNvPr id="22" name="Rechteck 21">
            <a:extLst>
              <a:ext uri="{FF2B5EF4-FFF2-40B4-BE49-F238E27FC236}">
                <a16:creationId xmlns:a16="http://schemas.microsoft.com/office/drawing/2014/main" id="{6D22C242-3AB2-44AA-B699-3115ECF709A4}"/>
              </a:ext>
            </a:extLst>
          </p:cNvPr>
          <p:cNvSpPr/>
          <p:nvPr/>
        </p:nvSpPr>
        <p:spPr>
          <a:xfrm>
            <a:off x="3799320" y="5666984"/>
            <a:ext cx="540284" cy="277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 name="PlaceHolder 3"/>
          <p:cNvSpPr>
            <a:spLocks noGrp="1"/>
          </p:cNvSpPr>
          <p:nvPr>
            <p:ph idx="4294967295"/>
          </p:nvPr>
        </p:nvSpPr>
        <p:spPr>
          <a:xfrm>
            <a:off x="0" y="755650"/>
            <a:ext cx="6877050" cy="960438"/>
          </a:xfrm>
          <a:prstGeom prst="rect">
            <a:avLst/>
          </a:prstGeom>
          <a:noFill/>
          <a:ln w="0">
            <a:noFill/>
          </a:ln>
        </p:spPr>
        <p:txBody>
          <a:bodyPr anchor="b">
            <a:noAutofit/>
          </a:bodyPr>
          <a:lstStyle/>
          <a:p>
            <a:pPr indent="0" defTabSz="914400">
              <a:lnSpc>
                <a:spcPct val="90000"/>
              </a:lnSpc>
              <a:spcBef>
                <a:spcPts val="1001"/>
              </a:spcBef>
              <a:buNone/>
              <a:tabLst>
                <a:tab pos="0" algn="l"/>
              </a:tabLst>
            </a:pPr>
            <a:r>
              <a:rPr lang="de-DE" sz="3000" b="1" strike="noStrike" spc="-1" dirty="0">
                <a:solidFill>
                  <a:schemeClr val="lt1"/>
                </a:solidFill>
                <a:latin typeface="Arial" panose="020B0604020202020204" pitchFamily="34" charset="0"/>
                <a:ea typeface="Open Sans Condensed Bold"/>
              </a:rPr>
              <a:t>KLUG: Treiber der gesamtgesellschaftlichen Transformation</a:t>
            </a:r>
            <a:endParaRPr lang="de-DE" sz="3000" b="1" strike="noStrike" spc="-1" dirty="0">
              <a:solidFill>
                <a:schemeClr val="accent2"/>
              </a:solidFill>
              <a:latin typeface="Arial" panose="020B0604020202020204" pitchFamily="34" charset="0"/>
            </a:endParaRPr>
          </a:p>
        </p:txBody>
      </p:sp>
      <p:sp>
        <p:nvSpPr>
          <p:cNvPr id="11" name="CustomShape 1">
            <a:extLst>
              <a:ext uri="{FF2B5EF4-FFF2-40B4-BE49-F238E27FC236}">
                <a16:creationId xmlns:a16="http://schemas.microsoft.com/office/drawing/2014/main" id="{48417DA4-42C2-4B00-A6B4-4061B8AB6EA4}"/>
              </a:ext>
            </a:extLst>
          </p:cNvPr>
          <p:cNvSpPr/>
          <p:nvPr/>
        </p:nvSpPr>
        <p:spPr>
          <a:xfrm>
            <a:off x="544608" y="865368"/>
            <a:ext cx="10038048" cy="9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90000"/>
              </a:lnSpc>
              <a:spcBef>
                <a:spcPts val="1001"/>
              </a:spcBef>
              <a:spcAft>
                <a:spcPts val="0"/>
              </a:spcAft>
              <a:buClrTx/>
              <a:buSzTx/>
              <a:buFontTx/>
              <a:buNone/>
              <a:tabLst/>
              <a:defRPr/>
            </a:pPr>
            <a:r>
              <a:rPr kumimoji="0" lang="de-DE" sz="3000" i="0" u="none" strike="noStrike" kern="1200" cap="none" spc="-1" normalizeH="0" baseline="0" noProof="0" dirty="0">
                <a:ln>
                  <a:noFill/>
                </a:ln>
                <a:effectLst/>
                <a:uLnTx/>
                <a:uFillTx/>
                <a:latin typeface="Arial" panose="020B0604020202020204" pitchFamily="34" charset="0"/>
                <a:ea typeface="Open Sans Condensed Bold"/>
                <a:cs typeface="Arial" panose="020B0604020202020204" pitchFamily="34" charset="0"/>
              </a:rPr>
              <a:t>Ergriffene Hitzeschutzmaßnahmen (nach eigener Angabe)</a:t>
            </a:r>
            <a:endParaRPr kumimoji="0" lang="de-DE" sz="3000" i="0" u="none" strike="noStrike" kern="1200" cap="none" spc="-1" normalizeH="0" baseline="0" noProof="0" dirty="0">
              <a:ln>
                <a:noFill/>
              </a:ln>
              <a:effectLst/>
              <a:uLnTx/>
              <a:uFillTx/>
              <a:latin typeface="Arial" panose="020B0604020202020204" pitchFamily="34" charset="0"/>
              <a:cs typeface="Arial" panose="020B0604020202020204" pitchFamily="34" charset="0"/>
            </a:endParaRPr>
          </a:p>
        </p:txBody>
      </p:sp>
      <p:pic>
        <p:nvPicPr>
          <p:cNvPr id="2" name="Grafik 1">
            <a:extLst>
              <a:ext uri="{FF2B5EF4-FFF2-40B4-BE49-F238E27FC236}">
                <a16:creationId xmlns:a16="http://schemas.microsoft.com/office/drawing/2014/main" id="{1788E29C-9DB5-4197-999F-6AB76DAC70CC}"/>
              </a:ext>
            </a:extLst>
          </p:cNvPr>
          <p:cNvPicPr>
            <a:picLocks noChangeAspect="1"/>
          </p:cNvPicPr>
          <p:nvPr/>
        </p:nvPicPr>
        <p:blipFill>
          <a:blip r:embed="rId3"/>
          <a:stretch>
            <a:fillRect/>
          </a:stretch>
        </p:blipFill>
        <p:spPr>
          <a:xfrm>
            <a:off x="1839687" y="2190223"/>
            <a:ext cx="7683569" cy="4658633"/>
          </a:xfrm>
          <a:prstGeom prst="rect">
            <a:avLst/>
          </a:prstGeom>
        </p:spPr>
      </p:pic>
    </p:spTree>
    <p:extLst>
      <p:ext uri="{BB962C8B-B14F-4D97-AF65-F5344CB8AC3E}">
        <p14:creationId xmlns:p14="http://schemas.microsoft.com/office/powerpoint/2010/main" val="3038788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E60D21E7-EE72-4397-95D1-3EE4AAE10775}"/>
              </a:ext>
            </a:extLst>
          </p:cNvPr>
          <p:cNvSpPr>
            <a:spLocks noGrp="1"/>
          </p:cNvSpPr>
          <p:nvPr>
            <p:ph type="subTitle"/>
          </p:nvPr>
        </p:nvSpPr>
        <p:spPr>
          <a:xfrm>
            <a:off x="603360" y="1341905"/>
            <a:ext cx="7065484" cy="4174188"/>
          </a:xfrm>
        </p:spPr>
        <p:txBody>
          <a:bodyPr/>
          <a:lstStyle/>
          <a:p>
            <a:pPr marL="0" indent="0">
              <a:buNone/>
            </a:pPr>
            <a:r>
              <a:rPr lang="de-DE" sz="3000" b="1" spc="-1" dirty="0">
                <a:solidFill>
                  <a:srgbClr val="FFFFFF"/>
                </a:solidFill>
                <a:latin typeface="Arial" panose="020B0604020202020204" pitchFamily="34" charset="0"/>
                <a:cs typeface="Arial" panose="020B0604020202020204" pitchFamily="34" charset="0"/>
              </a:rPr>
              <a:t>Hitzeschutz und </a:t>
            </a:r>
            <a:r>
              <a:rPr lang="de-DE" sz="3000" b="1" spc="-1" dirty="0" err="1">
                <a:solidFill>
                  <a:srgbClr val="FFFFFF"/>
                </a:solidFill>
                <a:latin typeface="Arial" panose="020B0604020202020204" pitchFamily="34" charset="0"/>
                <a:cs typeface="Arial" panose="020B0604020202020204" pitchFamily="34" charset="0"/>
              </a:rPr>
              <a:t>Hitzeresilienz</a:t>
            </a:r>
            <a:r>
              <a:rPr lang="de-DE" sz="3000" b="1" spc="-1" dirty="0">
                <a:solidFill>
                  <a:srgbClr val="FFFFFF"/>
                </a:solidFill>
                <a:latin typeface="Arial" panose="020B0604020202020204" pitchFamily="34" charset="0"/>
                <a:cs typeface="Arial" panose="020B0604020202020204" pitchFamily="34" charset="0"/>
              </a:rPr>
              <a:t> – Mögliche Maßnahmen für Siedlergemeinschaften</a:t>
            </a:r>
            <a:endParaRPr lang="de-DE" sz="3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0694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C7E39ED4-E42C-3C16-BFD0-0535BF08188C}"/>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457522" y="2936336"/>
            <a:ext cx="1824049" cy="2304685"/>
          </a:xfrm>
          <a:prstGeom prst="rect">
            <a:avLst/>
          </a:prstGeom>
          <a:ln>
            <a:noFill/>
          </a:ln>
          <a:effectLst>
            <a:outerShdw blurRad="292100" dist="139700" dir="2700000" algn="tl" rotWithShape="0">
              <a:srgbClr val="333333">
                <a:alpha val="65000"/>
              </a:srgbClr>
            </a:outerShdw>
          </a:effectLst>
        </p:spPr>
      </p:pic>
      <p:pic>
        <p:nvPicPr>
          <p:cNvPr id="5" name="Inhaltsplatzhalter 3">
            <a:extLst>
              <a:ext uri="{FF2B5EF4-FFF2-40B4-BE49-F238E27FC236}">
                <a16:creationId xmlns:a16="http://schemas.microsoft.com/office/drawing/2014/main" id="{E8341043-74D2-1E0E-175E-08FF84E4823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608217" y="2936336"/>
            <a:ext cx="2370361" cy="3426829"/>
          </a:xfrm>
          <a:prstGeom prst="rect">
            <a:avLst/>
          </a:prstGeom>
          <a:ln>
            <a:noFill/>
          </a:ln>
          <a:effectLst>
            <a:outerShdw blurRad="292100" dist="139700" dir="2700000" algn="tl" rotWithShape="0">
              <a:srgbClr val="333333">
                <a:alpha val="65000"/>
              </a:srgbClr>
            </a:outerShdw>
          </a:effectLst>
        </p:spPr>
      </p:pic>
      <p:pic>
        <p:nvPicPr>
          <p:cNvPr id="6" name="Grafik 5">
            <a:extLst>
              <a:ext uri="{FF2B5EF4-FFF2-40B4-BE49-F238E27FC236}">
                <a16:creationId xmlns:a16="http://schemas.microsoft.com/office/drawing/2014/main" id="{A7B91360-D2FA-7174-DEAF-CF22C8046C8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423925" y="2654261"/>
            <a:ext cx="2915027" cy="2868839"/>
          </a:xfrm>
          <a:prstGeom prst="rect">
            <a:avLst/>
          </a:prstGeom>
          <a:ln>
            <a:noFill/>
          </a:ln>
          <a:effectLst>
            <a:outerShdw blurRad="292100" dist="139700" dir="2700000" algn="tl" rotWithShape="0">
              <a:srgbClr val="333333">
                <a:alpha val="65000"/>
              </a:srgbClr>
            </a:outerShdw>
          </a:effectLst>
        </p:spPr>
      </p:pic>
      <p:grpSp>
        <p:nvGrpSpPr>
          <p:cNvPr id="9" name="Gruppieren 8">
            <a:extLst>
              <a:ext uri="{FF2B5EF4-FFF2-40B4-BE49-F238E27FC236}">
                <a16:creationId xmlns:a16="http://schemas.microsoft.com/office/drawing/2014/main" id="{B4DF92AA-B0E4-BB93-2025-DD8C5AD639E5}"/>
              </a:ext>
            </a:extLst>
          </p:cNvPr>
          <p:cNvGrpSpPr/>
          <p:nvPr/>
        </p:nvGrpSpPr>
        <p:grpSpPr>
          <a:xfrm>
            <a:off x="8784299" y="2293712"/>
            <a:ext cx="2889999" cy="3782384"/>
            <a:chOff x="6843884" y="1807916"/>
            <a:chExt cx="2167499" cy="2836788"/>
          </a:xfrm>
        </p:grpSpPr>
        <p:pic>
          <p:nvPicPr>
            <p:cNvPr id="10" name="Picture 9">
              <a:extLst>
                <a:ext uri="{FF2B5EF4-FFF2-40B4-BE49-F238E27FC236}">
                  <a16:creationId xmlns:a16="http://schemas.microsoft.com/office/drawing/2014/main" id="{240E0E0A-A7C2-09EC-1EBB-BF404291AFA8}"/>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843884" y="3402704"/>
              <a:ext cx="957986" cy="1242000"/>
            </a:xfrm>
            <a:prstGeom prst="rect">
              <a:avLst/>
            </a:prstGeom>
            <a:ln>
              <a:noFill/>
            </a:ln>
            <a:effectLst>
              <a:outerShdw blurRad="292100" dist="139700" dir="2700000" algn="tl" rotWithShape="0">
                <a:srgbClr val="333333">
                  <a:alpha val="65000"/>
                </a:srgbClr>
              </a:outerShdw>
            </a:effectLst>
          </p:spPr>
        </p:pic>
        <p:pic>
          <p:nvPicPr>
            <p:cNvPr id="11" name="Picture 23">
              <a:extLst>
                <a:ext uri="{FF2B5EF4-FFF2-40B4-BE49-F238E27FC236}">
                  <a16:creationId xmlns:a16="http://schemas.microsoft.com/office/drawing/2014/main" id="{A1A917F5-939B-DD7A-4058-74A566159196}"/>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024068" y="3249836"/>
              <a:ext cx="974580" cy="1242000"/>
            </a:xfrm>
            <a:prstGeom prst="rect">
              <a:avLst/>
            </a:prstGeom>
            <a:ln>
              <a:noFill/>
            </a:ln>
            <a:effectLst>
              <a:outerShdw blurRad="292100" dist="139700" dir="2700000" algn="tl" rotWithShape="0">
                <a:srgbClr val="333333">
                  <a:alpha val="65000"/>
                </a:srgbClr>
              </a:outerShdw>
            </a:effectLst>
          </p:spPr>
        </p:pic>
        <p:pic>
          <p:nvPicPr>
            <p:cNvPr id="12" name="Picture 24">
              <a:extLst>
                <a:ext uri="{FF2B5EF4-FFF2-40B4-BE49-F238E27FC236}">
                  <a16:creationId xmlns:a16="http://schemas.microsoft.com/office/drawing/2014/main" id="{26B659DE-E07D-8326-BF48-A6991250631E}"/>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8024068" y="1807916"/>
              <a:ext cx="987315" cy="1242000"/>
            </a:xfrm>
            <a:prstGeom prst="rect">
              <a:avLst/>
            </a:prstGeom>
            <a:ln>
              <a:noFill/>
            </a:ln>
            <a:effectLst>
              <a:outerShdw blurRad="292100" dist="139700" dir="2700000" algn="tl" rotWithShape="0">
                <a:srgbClr val="333333">
                  <a:alpha val="65000"/>
                </a:srgbClr>
              </a:outerShdw>
            </a:effectLst>
          </p:spPr>
        </p:pic>
        <p:pic>
          <p:nvPicPr>
            <p:cNvPr id="13" name="Picture 26">
              <a:extLst>
                <a:ext uri="{FF2B5EF4-FFF2-40B4-BE49-F238E27FC236}">
                  <a16:creationId xmlns:a16="http://schemas.microsoft.com/office/drawing/2014/main" id="{71293933-7933-32C8-B0F3-7CEB57315C34}"/>
                </a:ext>
              </a:extLst>
            </p:cNvPr>
            <p:cNvPicPr/>
            <p:nvPr/>
          </p:nvPicPr>
          <p:blipFill>
            <a:blip r:embed="rId9" cstate="email">
              <a:extLst>
                <a:ext uri="{28A0092B-C50C-407E-A947-70E740481C1C}">
                  <a14:useLocalDpi xmlns:a14="http://schemas.microsoft.com/office/drawing/2010/main" val="0"/>
                </a:ext>
              </a:extLst>
            </a:blip>
            <a:srcRect/>
            <a:stretch>
              <a:fillRect/>
            </a:stretch>
          </p:blipFill>
          <p:spPr>
            <a:xfrm>
              <a:off x="6850038" y="1944154"/>
              <a:ext cx="962314" cy="1242000"/>
            </a:xfrm>
            <a:prstGeom prst="rect">
              <a:avLst/>
            </a:prstGeom>
            <a:ln>
              <a:noFill/>
            </a:ln>
            <a:effectLst>
              <a:outerShdw blurRad="292100" dist="139700" dir="2700000" algn="tl" rotWithShape="0">
                <a:srgbClr val="333333">
                  <a:alpha val="65000"/>
                </a:srgbClr>
              </a:outerShdw>
            </a:effectLst>
          </p:spPr>
        </p:pic>
      </p:grpSp>
      <p:sp>
        <p:nvSpPr>
          <p:cNvPr id="20" name="TextShape 1">
            <a:extLst>
              <a:ext uri="{FF2B5EF4-FFF2-40B4-BE49-F238E27FC236}">
                <a16:creationId xmlns:a16="http://schemas.microsoft.com/office/drawing/2014/main" id="{24A98713-1CC0-4922-A010-CCB4F7DD5A74}"/>
              </a:ext>
            </a:extLst>
          </p:cNvPr>
          <p:cNvSpPr/>
          <p:nvPr/>
        </p:nvSpPr>
        <p:spPr>
          <a:xfrm>
            <a:off x="457522" y="869484"/>
            <a:ext cx="11805888" cy="959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spcBef>
                <a:spcPts val="1001"/>
              </a:spcBef>
              <a:tabLst>
                <a:tab pos="0" algn="l"/>
              </a:tabLst>
            </a:pPr>
            <a:r>
              <a:rPr lang="de-DE" sz="3000" strike="noStrike" spc="-1" dirty="0">
                <a:latin typeface="Arial" panose="020B0604020202020204" pitchFamily="34" charset="0"/>
                <a:ea typeface="Open Sans Condensed Bold"/>
                <a:cs typeface="Arial" panose="020B0604020202020204" pitchFamily="34" charset="0"/>
              </a:rPr>
              <a:t>Städte, Kommunen und Einrichtungen entwickeln Hitzeschutzpläne</a:t>
            </a:r>
            <a:endParaRPr lang="de-DE" sz="3000" strike="noStrike" spc="-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1925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 name="CustomShape 2"/>
          <p:cNvSpPr/>
          <p:nvPr/>
        </p:nvSpPr>
        <p:spPr>
          <a:xfrm>
            <a:off x="1157569" y="5787720"/>
            <a:ext cx="4121280" cy="213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90000"/>
              </a:lnSpc>
              <a:spcBef>
                <a:spcPts val="1001"/>
              </a:spcBef>
            </a:pPr>
            <a:r>
              <a:rPr lang="de-DE" sz="900" b="0" strike="noStrike" spc="-1" dirty="0">
                <a:solidFill>
                  <a:srgbClr val="52619A"/>
                </a:solidFill>
                <a:latin typeface="Arial" panose="020B0604020202020204" pitchFamily="34" charset="0"/>
                <a:ea typeface="Open Sans"/>
                <a:cs typeface="Arial" panose="020B0604020202020204" pitchFamily="34" charset="0"/>
              </a:rPr>
              <a:t>Quelle: </a:t>
            </a:r>
            <a:r>
              <a:rPr lang="de-DE" sz="900" b="0" strike="noStrike" spc="-1" dirty="0" err="1">
                <a:solidFill>
                  <a:srgbClr val="52619A"/>
                </a:solidFill>
                <a:latin typeface="Arial" panose="020B0604020202020204" pitchFamily="34" charset="0"/>
                <a:ea typeface="Open Sans"/>
                <a:cs typeface="Arial" panose="020B0604020202020204" pitchFamily="34" charset="0"/>
              </a:rPr>
              <a:t>Blättner</a:t>
            </a:r>
            <a:r>
              <a:rPr lang="de-DE" sz="900" b="0" strike="noStrike" spc="-1" dirty="0">
                <a:solidFill>
                  <a:srgbClr val="52619A"/>
                </a:solidFill>
                <a:latin typeface="Arial" panose="020B0604020202020204" pitchFamily="34" charset="0"/>
                <a:ea typeface="Open Sans"/>
                <a:cs typeface="Arial" panose="020B0604020202020204" pitchFamily="34" charset="0"/>
              </a:rPr>
              <a:t> B, Grewe A et al. (2021)</a:t>
            </a:r>
            <a:endParaRPr lang="de-DE" sz="900" b="0" strike="noStrike" spc="-1" dirty="0">
              <a:solidFill>
                <a:srgbClr val="000000"/>
              </a:solidFill>
              <a:latin typeface="Arial" panose="020B0604020202020204" pitchFamily="34" charset="0"/>
              <a:cs typeface="Arial" panose="020B0604020202020204" pitchFamily="34" charset="0"/>
            </a:endParaRPr>
          </a:p>
        </p:txBody>
      </p:sp>
      <p:pic>
        <p:nvPicPr>
          <p:cNvPr id="650" name="Grafik 6"/>
          <p:cNvPicPr/>
          <p:nvPr/>
        </p:nvPicPr>
        <p:blipFill>
          <a:blip r:embed="rId3" cstate="email">
            <a:extLst>
              <a:ext uri="{28A0092B-C50C-407E-A947-70E740481C1C}">
                <a14:useLocalDpi xmlns:a14="http://schemas.microsoft.com/office/drawing/2010/main" val="0"/>
              </a:ext>
            </a:extLst>
          </a:blip>
          <a:stretch/>
        </p:blipFill>
        <p:spPr>
          <a:xfrm>
            <a:off x="5764320" y="2649504"/>
            <a:ext cx="5149440" cy="3554640"/>
          </a:xfrm>
          <a:prstGeom prst="rect">
            <a:avLst/>
          </a:prstGeom>
          <a:ln w="0">
            <a:noFill/>
          </a:ln>
        </p:spPr>
      </p:pic>
      <p:sp>
        <p:nvSpPr>
          <p:cNvPr id="651" name="CustomShape 4"/>
          <p:cNvSpPr/>
          <p:nvPr/>
        </p:nvSpPr>
        <p:spPr>
          <a:xfrm>
            <a:off x="6278400" y="6225048"/>
            <a:ext cx="4121280" cy="213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90000"/>
              </a:lnSpc>
              <a:spcBef>
                <a:spcPts val="1001"/>
              </a:spcBef>
            </a:pPr>
            <a:r>
              <a:rPr lang="de-DE" sz="900" b="0" strike="noStrike" spc="-1" dirty="0">
                <a:solidFill>
                  <a:srgbClr val="52619A"/>
                </a:solidFill>
                <a:latin typeface="Arial" panose="020B0604020202020204" pitchFamily="34" charset="0"/>
                <a:ea typeface="Open Sans"/>
                <a:cs typeface="Arial" panose="020B0604020202020204" pitchFamily="34" charset="0"/>
              </a:rPr>
              <a:t>Quelle: BMUV (2017)</a:t>
            </a:r>
            <a:endParaRPr lang="de-DE" sz="900" b="0" strike="noStrike" spc="-1" dirty="0">
              <a:solidFill>
                <a:srgbClr val="000000"/>
              </a:solidFill>
              <a:latin typeface="Arial" panose="020B0604020202020204" pitchFamily="34" charset="0"/>
              <a:cs typeface="Arial" panose="020B0604020202020204" pitchFamily="34" charset="0"/>
            </a:endParaRPr>
          </a:p>
        </p:txBody>
      </p:sp>
      <p:sp>
        <p:nvSpPr>
          <p:cNvPr id="13" name="TextShape 1">
            <a:extLst>
              <a:ext uri="{FF2B5EF4-FFF2-40B4-BE49-F238E27FC236}">
                <a16:creationId xmlns:a16="http://schemas.microsoft.com/office/drawing/2014/main" id="{A1F3587E-E9A8-4B55-8255-5951103F6424}"/>
              </a:ext>
            </a:extLst>
          </p:cNvPr>
          <p:cNvSpPr/>
          <p:nvPr/>
        </p:nvSpPr>
        <p:spPr>
          <a:xfrm>
            <a:off x="508032" y="856800"/>
            <a:ext cx="11879040" cy="959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spcBef>
                <a:spcPts val="1001"/>
              </a:spcBef>
              <a:tabLst>
                <a:tab pos="0" algn="l"/>
              </a:tabLst>
            </a:pPr>
            <a:r>
              <a:rPr lang="de-DE" sz="3000" strike="noStrike" spc="-1" dirty="0">
                <a:latin typeface="Arial" panose="020B0604020202020204" pitchFamily="34" charset="0"/>
                <a:ea typeface="Open Sans Condensed Bold"/>
                <a:cs typeface="Arial" panose="020B0604020202020204" pitchFamily="34" charset="0"/>
              </a:rPr>
              <a:t>Vorbereitende Maßnahmen, Akutmaßnahmen und langfristige Maßnahmen sind typische Elemente</a:t>
            </a:r>
            <a:endParaRPr lang="de-DE" sz="3000" strike="noStrike" spc="-1" dirty="0">
              <a:latin typeface="Arial" panose="020B0604020202020204" pitchFamily="34" charset="0"/>
              <a:cs typeface="Arial" panose="020B0604020202020204" pitchFamily="34" charset="0"/>
            </a:endParaRPr>
          </a:p>
        </p:txBody>
      </p:sp>
      <p:pic>
        <p:nvPicPr>
          <p:cNvPr id="2" name="Grafik 1">
            <a:extLst>
              <a:ext uri="{FF2B5EF4-FFF2-40B4-BE49-F238E27FC236}">
                <a16:creationId xmlns:a16="http://schemas.microsoft.com/office/drawing/2014/main" id="{6DD78E13-EBE7-4552-BBEB-36F2B70B9254}"/>
              </a:ext>
            </a:extLst>
          </p:cNvPr>
          <p:cNvPicPr>
            <a:picLocks noChangeAspect="1"/>
          </p:cNvPicPr>
          <p:nvPr/>
        </p:nvPicPr>
        <p:blipFill>
          <a:blip r:embed="rId4"/>
          <a:stretch>
            <a:fillRect/>
          </a:stretch>
        </p:blipFill>
        <p:spPr>
          <a:xfrm>
            <a:off x="1355902" y="2667093"/>
            <a:ext cx="4036392" cy="237434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PlaceHolder 2"/>
          <p:cNvSpPr>
            <a:spLocks noGrp="1"/>
          </p:cNvSpPr>
          <p:nvPr>
            <p:ph idx="4294967295"/>
          </p:nvPr>
        </p:nvSpPr>
        <p:spPr>
          <a:xfrm>
            <a:off x="0" y="877888"/>
            <a:ext cx="8382000" cy="960437"/>
          </a:xfrm>
          <a:prstGeom prst="rect">
            <a:avLst/>
          </a:prstGeom>
          <a:noFill/>
          <a:ln w="0">
            <a:noFill/>
          </a:ln>
        </p:spPr>
        <p:txBody>
          <a:bodyPr anchor="ctr">
            <a:normAutofit/>
          </a:bodyPr>
          <a:lstStyle/>
          <a:p>
            <a:pPr indent="0" defTabSz="914400">
              <a:lnSpc>
                <a:spcPct val="90000"/>
              </a:lnSpc>
              <a:spcBef>
                <a:spcPts val="1001"/>
              </a:spcBef>
              <a:buNone/>
              <a:tabLst>
                <a:tab pos="0" algn="l"/>
              </a:tabLst>
            </a:pPr>
            <a:r>
              <a:rPr lang="de-DE" sz="3000" strike="noStrike" spc="-1" dirty="0">
                <a:latin typeface="Arial" panose="020B0604020202020204" pitchFamily="34" charset="0"/>
                <a:ea typeface="Open Sans Condensed Bold"/>
                <a:cs typeface="Arial" panose="020B0604020202020204" pitchFamily="34" charset="0"/>
              </a:rPr>
              <a:t>Hitzeschutz - Was jetzt zu tun ist</a:t>
            </a:r>
            <a:endParaRPr lang="de-DE" sz="3000" strike="noStrike" spc="-1" dirty="0">
              <a:latin typeface="Arial" panose="020B0604020202020204" pitchFamily="34" charset="0"/>
              <a:cs typeface="Arial" panose="020B0604020202020204" pitchFamily="34" charset="0"/>
            </a:endParaRPr>
          </a:p>
        </p:txBody>
      </p:sp>
      <p:graphicFrame>
        <p:nvGraphicFramePr>
          <p:cNvPr id="2" name="Diagram1"/>
          <p:cNvGraphicFramePr/>
          <p:nvPr>
            <p:extLst>
              <p:ext uri="{D42A27DB-BD31-4B8C-83A1-F6EECF244321}">
                <p14:modId xmlns:p14="http://schemas.microsoft.com/office/powerpoint/2010/main" val="2679183314"/>
              </p:ext>
            </p:extLst>
          </p:nvPr>
        </p:nvGraphicFramePr>
        <p:xfrm>
          <a:off x="2894040" y="2139840"/>
          <a:ext cx="6862320" cy="3998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50650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PlaceHolder 2"/>
          <p:cNvSpPr>
            <a:spLocks noGrp="1"/>
          </p:cNvSpPr>
          <p:nvPr>
            <p:ph idx="4294967295"/>
          </p:nvPr>
        </p:nvSpPr>
        <p:spPr>
          <a:xfrm>
            <a:off x="0" y="898525"/>
            <a:ext cx="8382000" cy="960438"/>
          </a:xfrm>
          <a:prstGeom prst="rect">
            <a:avLst/>
          </a:prstGeom>
          <a:noFill/>
          <a:ln w="0">
            <a:noFill/>
          </a:ln>
        </p:spPr>
        <p:txBody>
          <a:bodyPr anchor="ctr">
            <a:normAutofit/>
          </a:bodyPr>
          <a:lstStyle/>
          <a:p>
            <a:pPr indent="0" defTabSz="914400">
              <a:lnSpc>
                <a:spcPct val="90000"/>
              </a:lnSpc>
              <a:spcBef>
                <a:spcPts val="1001"/>
              </a:spcBef>
              <a:buNone/>
              <a:tabLst>
                <a:tab pos="0" algn="l"/>
              </a:tabLst>
            </a:pPr>
            <a:r>
              <a:rPr lang="de-DE" sz="3000" strike="noStrike" spc="-1" dirty="0">
                <a:latin typeface="Arial" panose="020B0604020202020204" pitchFamily="34" charset="0"/>
                <a:ea typeface="Open Sans Condensed Bold"/>
                <a:cs typeface="Arial" panose="020B0604020202020204" pitchFamily="34" charset="0"/>
              </a:rPr>
              <a:t>Hitzeschutz - Was jetzt zu tun ist</a:t>
            </a:r>
            <a:endParaRPr lang="de-DE" sz="3000" strike="noStrike" spc="-1" dirty="0">
              <a:latin typeface="Arial" panose="020B0604020202020204" pitchFamily="34" charset="0"/>
              <a:cs typeface="Arial" panose="020B0604020202020204" pitchFamily="34" charset="0"/>
            </a:endParaRPr>
          </a:p>
        </p:txBody>
      </p:sp>
      <p:sp>
        <p:nvSpPr>
          <p:cNvPr id="4" name="Freihandform: Form 3">
            <a:extLst>
              <a:ext uri="{FF2B5EF4-FFF2-40B4-BE49-F238E27FC236}">
                <a16:creationId xmlns:a16="http://schemas.microsoft.com/office/drawing/2014/main" id="{3FC7518A-95BC-44E0-A038-6D1C649C2175}"/>
              </a:ext>
            </a:extLst>
          </p:cNvPr>
          <p:cNvSpPr/>
          <p:nvPr/>
        </p:nvSpPr>
        <p:spPr>
          <a:xfrm>
            <a:off x="2894040" y="2139840"/>
            <a:ext cx="5832972" cy="1199448"/>
          </a:xfrm>
          <a:custGeom>
            <a:avLst/>
            <a:gdLst>
              <a:gd name="connsiteX0" fmla="*/ 0 w 5832972"/>
              <a:gd name="connsiteY0" fmla="*/ 119945 h 1199448"/>
              <a:gd name="connsiteX1" fmla="*/ 119945 w 5832972"/>
              <a:gd name="connsiteY1" fmla="*/ 0 h 1199448"/>
              <a:gd name="connsiteX2" fmla="*/ 5713027 w 5832972"/>
              <a:gd name="connsiteY2" fmla="*/ 0 h 1199448"/>
              <a:gd name="connsiteX3" fmla="*/ 5832972 w 5832972"/>
              <a:gd name="connsiteY3" fmla="*/ 119945 h 1199448"/>
              <a:gd name="connsiteX4" fmla="*/ 5832972 w 5832972"/>
              <a:gd name="connsiteY4" fmla="*/ 1079503 h 1199448"/>
              <a:gd name="connsiteX5" fmla="*/ 5713027 w 5832972"/>
              <a:gd name="connsiteY5" fmla="*/ 1199448 h 1199448"/>
              <a:gd name="connsiteX6" fmla="*/ 119945 w 5832972"/>
              <a:gd name="connsiteY6" fmla="*/ 1199448 h 1199448"/>
              <a:gd name="connsiteX7" fmla="*/ 0 w 5832972"/>
              <a:gd name="connsiteY7" fmla="*/ 1079503 h 1199448"/>
              <a:gd name="connsiteX8" fmla="*/ 0 w 5832972"/>
              <a:gd name="connsiteY8" fmla="*/ 119945 h 119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32972" h="1199448">
                <a:moveTo>
                  <a:pt x="0" y="119945"/>
                </a:moveTo>
                <a:cubicBezTo>
                  <a:pt x="0" y="53701"/>
                  <a:pt x="53701" y="0"/>
                  <a:pt x="119945" y="0"/>
                </a:cubicBezTo>
                <a:lnTo>
                  <a:pt x="5713027" y="0"/>
                </a:lnTo>
                <a:cubicBezTo>
                  <a:pt x="5779271" y="0"/>
                  <a:pt x="5832972" y="53701"/>
                  <a:pt x="5832972" y="119945"/>
                </a:cubicBezTo>
                <a:lnTo>
                  <a:pt x="5832972" y="1079503"/>
                </a:lnTo>
                <a:cubicBezTo>
                  <a:pt x="5832972" y="1145747"/>
                  <a:pt x="5779271" y="1199448"/>
                  <a:pt x="5713027" y="1199448"/>
                </a:cubicBezTo>
                <a:lnTo>
                  <a:pt x="119945" y="1199448"/>
                </a:lnTo>
                <a:cubicBezTo>
                  <a:pt x="53701" y="1199448"/>
                  <a:pt x="0" y="1145747"/>
                  <a:pt x="0" y="1079503"/>
                </a:cubicBezTo>
                <a:lnTo>
                  <a:pt x="0" y="119945"/>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26571" tIns="126571" rIns="1350608" bIns="126571" numCol="1" spcCol="1270" anchor="ctr" anchorCtr="0">
            <a:noAutofit/>
          </a:bodyPr>
          <a:lstStyle/>
          <a:p>
            <a:pPr marL="0" lvl="0" indent="0" algn="l" defTabSz="1066800">
              <a:lnSpc>
                <a:spcPct val="90000"/>
              </a:lnSpc>
              <a:spcBef>
                <a:spcPct val="0"/>
              </a:spcBef>
              <a:spcAft>
                <a:spcPct val="35000"/>
              </a:spcAft>
              <a:buNone/>
            </a:pPr>
            <a:r>
              <a:rPr lang="de-DE" sz="2400" b="1" kern="1200" dirty="0"/>
              <a:t>Vorbereitende Maßnahmen festlegen und koordinieren</a:t>
            </a:r>
            <a:endParaRPr lang="de-DE" sz="2400" kern="1200" dirty="0"/>
          </a:p>
        </p:txBody>
      </p:sp>
      <p:sp>
        <p:nvSpPr>
          <p:cNvPr id="7" name="Freihandform: Form 6">
            <a:extLst>
              <a:ext uri="{FF2B5EF4-FFF2-40B4-BE49-F238E27FC236}">
                <a16:creationId xmlns:a16="http://schemas.microsoft.com/office/drawing/2014/main" id="{6340B940-D56A-40E0-9CAA-6F0355110CCC}"/>
              </a:ext>
            </a:extLst>
          </p:cNvPr>
          <p:cNvSpPr/>
          <p:nvPr/>
        </p:nvSpPr>
        <p:spPr>
          <a:xfrm>
            <a:off x="7947370" y="3049421"/>
            <a:ext cx="779641" cy="779641"/>
          </a:xfrm>
          <a:custGeom>
            <a:avLst/>
            <a:gdLst>
              <a:gd name="connsiteX0" fmla="*/ 0 w 779641"/>
              <a:gd name="connsiteY0" fmla="*/ 428803 h 779641"/>
              <a:gd name="connsiteX1" fmla="*/ 175419 w 779641"/>
              <a:gd name="connsiteY1" fmla="*/ 428803 h 779641"/>
              <a:gd name="connsiteX2" fmla="*/ 175419 w 779641"/>
              <a:gd name="connsiteY2" fmla="*/ 0 h 779641"/>
              <a:gd name="connsiteX3" fmla="*/ 604222 w 779641"/>
              <a:gd name="connsiteY3" fmla="*/ 0 h 779641"/>
              <a:gd name="connsiteX4" fmla="*/ 604222 w 779641"/>
              <a:gd name="connsiteY4" fmla="*/ 428803 h 779641"/>
              <a:gd name="connsiteX5" fmla="*/ 779641 w 779641"/>
              <a:gd name="connsiteY5" fmla="*/ 428803 h 779641"/>
              <a:gd name="connsiteX6" fmla="*/ 389821 w 779641"/>
              <a:gd name="connsiteY6" fmla="*/ 779641 h 779641"/>
              <a:gd name="connsiteX7" fmla="*/ 0 w 779641"/>
              <a:gd name="connsiteY7" fmla="*/ 428803 h 7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9641" h="779641">
                <a:moveTo>
                  <a:pt x="0" y="428803"/>
                </a:moveTo>
                <a:lnTo>
                  <a:pt x="175419" y="428803"/>
                </a:lnTo>
                <a:lnTo>
                  <a:pt x="175419" y="0"/>
                </a:lnTo>
                <a:lnTo>
                  <a:pt x="604222" y="0"/>
                </a:lnTo>
                <a:lnTo>
                  <a:pt x="604222" y="428803"/>
                </a:lnTo>
                <a:lnTo>
                  <a:pt x="779641" y="428803"/>
                </a:lnTo>
                <a:lnTo>
                  <a:pt x="389821" y="779641"/>
                </a:lnTo>
                <a:lnTo>
                  <a:pt x="0" y="428803"/>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21139" tIns="45720" rIns="221139" bIns="238681" numCol="1" spcCol="1270" anchor="ctr" anchorCtr="0">
            <a:noAutofit/>
          </a:bodyPr>
          <a:lstStyle/>
          <a:p>
            <a:pPr marL="0" lvl="0" indent="0" algn="ctr" defTabSz="1600200">
              <a:lnSpc>
                <a:spcPct val="90000"/>
              </a:lnSpc>
              <a:spcBef>
                <a:spcPct val="0"/>
              </a:spcBef>
              <a:spcAft>
                <a:spcPct val="35000"/>
              </a:spcAft>
              <a:buNone/>
            </a:pPr>
            <a:endParaRPr lang="de-DE" sz="3600" kern="1200"/>
          </a:p>
        </p:txBody>
      </p:sp>
      <p:sp>
        <p:nvSpPr>
          <p:cNvPr id="14" name="PlaceHolder 2">
            <a:extLst>
              <a:ext uri="{FF2B5EF4-FFF2-40B4-BE49-F238E27FC236}">
                <a16:creationId xmlns:a16="http://schemas.microsoft.com/office/drawing/2014/main" id="{63FC1AB0-C01D-4037-8991-EA931097DEA1}"/>
              </a:ext>
            </a:extLst>
          </p:cNvPr>
          <p:cNvSpPr txBox="1">
            <a:spLocks/>
          </p:cNvSpPr>
          <p:nvPr/>
        </p:nvSpPr>
        <p:spPr>
          <a:xfrm>
            <a:off x="668880" y="3611300"/>
            <a:ext cx="10515240" cy="2540379"/>
          </a:xfrm>
          <a:prstGeom prst="rect">
            <a:avLst/>
          </a:prstGeom>
          <a:noFill/>
          <a:ln w="0">
            <a:noFill/>
          </a:ln>
        </p:spPr>
        <p:txBody>
          <a:bodyPr numCol="2"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Verantwortliche festlegen (Integration in bestehende Strukturen)</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Risikogruppen identifizieren</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Sensibilisierung in der Siedlergemeinschaft (Infoabend, Sommerfest, etc.)</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Kommunikationskaskade planen (DWD Newsletter, Proaktive Anrufe)</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Heiße und kühle Orte identifizieren</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Einfache technisch-bauliche Maßnahmen ergreifen (Hitzeschutzfolien, Verschattung, etc.)</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Hitzeaktionsbündnis initiieren (Schulen, Gesundheitseinrichtungen, Kitas, etc.)</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Arbeitsmodus festlegen</a:t>
            </a:r>
          </a:p>
        </p:txBody>
      </p:sp>
    </p:spTree>
    <p:extLst>
      <p:ext uri="{BB962C8B-B14F-4D97-AF65-F5344CB8AC3E}">
        <p14:creationId xmlns:p14="http://schemas.microsoft.com/office/powerpoint/2010/main" val="2450807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ihandform: Form 8">
            <a:extLst>
              <a:ext uri="{FF2B5EF4-FFF2-40B4-BE49-F238E27FC236}">
                <a16:creationId xmlns:a16="http://schemas.microsoft.com/office/drawing/2014/main" id="{6F45401E-1F56-4942-B8E0-39E3D85188D4}"/>
              </a:ext>
            </a:extLst>
          </p:cNvPr>
          <p:cNvSpPr/>
          <p:nvPr/>
        </p:nvSpPr>
        <p:spPr>
          <a:xfrm>
            <a:off x="2894040" y="2139840"/>
            <a:ext cx="5832972" cy="1199448"/>
          </a:xfrm>
          <a:custGeom>
            <a:avLst/>
            <a:gdLst>
              <a:gd name="connsiteX0" fmla="*/ 0 w 5832972"/>
              <a:gd name="connsiteY0" fmla="*/ 119945 h 1199448"/>
              <a:gd name="connsiteX1" fmla="*/ 119945 w 5832972"/>
              <a:gd name="connsiteY1" fmla="*/ 0 h 1199448"/>
              <a:gd name="connsiteX2" fmla="*/ 5713027 w 5832972"/>
              <a:gd name="connsiteY2" fmla="*/ 0 h 1199448"/>
              <a:gd name="connsiteX3" fmla="*/ 5832972 w 5832972"/>
              <a:gd name="connsiteY3" fmla="*/ 119945 h 1199448"/>
              <a:gd name="connsiteX4" fmla="*/ 5832972 w 5832972"/>
              <a:gd name="connsiteY4" fmla="*/ 1079503 h 1199448"/>
              <a:gd name="connsiteX5" fmla="*/ 5713027 w 5832972"/>
              <a:gd name="connsiteY5" fmla="*/ 1199448 h 1199448"/>
              <a:gd name="connsiteX6" fmla="*/ 119945 w 5832972"/>
              <a:gd name="connsiteY6" fmla="*/ 1199448 h 1199448"/>
              <a:gd name="connsiteX7" fmla="*/ 0 w 5832972"/>
              <a:gd name="connsiteY7" fmla="*/ 1079503 h 1199448"/>
              <a:gd name="connsiteX8" fmla="*/ 0 w 5832972"/>
              <a:gd name="connsiteY8" fmla="*/ 119945 h 119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32972" h="1199448">
                <a:moveTo>
                  <a:pt x="0" y="119945"/>
                </a:moveTo>
                <a:cubicBezTo>
                  <a:pt x="0" y="53701"/>
                  <a:pt x="53701" y="0"/>
                  <a:pt x="119945" y="0"/>
                </a:cubicBezTo>
                <a:lnTo>
                  <a:pt x="5713027" y="0"/>
                </a:lnTo>
                <a:cubicBezTo>
                  <a:pt x="5779271" y="0"/>
                  <a:pt x="5832972" y="53701"/>
                  <a:pt x="5832972" y="119945"/>
                </a:cubicBezTo>
                <a:lnTo>
                  <a:pt x="5832972" y="1079503"/>
                </a:lnTo>
                <a:cubicBezTo>
                  <a:pt x="5832972" y="1145747"/>
                  <a:pt x="5779271" y="1199448"/>
                  <a:pt x="5713027" y="1199448"/>
                </a:cubicBezTo>
                <a:lnTo>
                  <a:pt x="119945" y="1199448"/>
                </a:lnTo>
                <a:cubicBezTo>
                  <a:pt x="53701" y="1199448"/>
                  <a:pt x="0" y="1145747"/>
                  <a:pt x="0" y="1079503"/>
                </a:cubicBezTo>
                <a:lnTo>
                  <a:pt x="0" y="119945"/>
                </a:lnTo>
                <a:close/>
              </a:path>
            </a:pathLst>
          </a:custGeom>
        </p:spPr>
        <p:style>
          <a:lnRef idx="2">
            <a:schemeClr val="lt1">
              <a:hueOff val="0"/>
              <a:satOff val="0"/>
              <a:lumOff val="0"/>
              <a:alphaOff val="0"/>
            </a:schemeClr>
          </a:lnRef>
          <a:fillRef idx="1">
            <a:schemeClr val="accent2">
              <a:hueOff val="3167113"/>
              <a:satOff val="23703"/>
              <a:lumOff val="10882"/>
              <a:alphaOff val="0"/>
            </a:schemeClr>
          </a:fillRef>
          <a:effectRef idx="0">
            <a:schemeClr val="accent2">
              <a:hueOff val="3167113"/>
              <a:satOff val="23703"/>
              <a:lumOff val="10882"/>
              <a:alphaOff val="0"/>
            </a:schemeClr>
          </a:effectRef>
          <a:fontRef idx="minor">
            <a:schemeClr val="lt1"/>
          </a:fontRef>
        </p:style>
        <p:txBody>
          <a:bodyPr spcFirstLastPara="0" vert="horz" wrap="square" lIns="126571" tIns="126571" rIns="1420887" bIns="126571" numCol="1" spcCol="1270" anchor="ctr" anchorCtr="0">
            <a:noAutofit/>
          </a:bodyPr>
          <a:lstStyle/>
          <a:p>
            <a:pPr marL="0" lvl="0" indent="0" algn="l" defTabSz="1066800">
              <a:lnSpc>
                <a:spcPct val="90000"/>
              </a:lnSpc>
              <a:spcBef>
                <a:spcPct val="0"/>
              </a:spcBef>
              <a:spcAft>
                <a:spcPct val="35000"/>
              </a:spcAft>
              <a:buNone/>
            </a:pPr>
            <a:r>
              <a:rPr lang="de-DE" sz="2400" b="1" kern="1200" dirty="0"/>
              <a:t>Maßnahmen während einer Hitzewelle</a:t>
            </a:r>
            <a:endParaRPr lang="de-DE" sz="2400" kern="1200" dirty="0"/>
          </a:p>
        </p:txBody>
      </p:sp>
      <p:sp>
        <p:nvSpPr>
          <p:cNvPr id="682" name="PlaceHolder 2"/>
          <p:cNvSpPr>
            <a:spLocks noGrp="1"/>
          </p:cNvSpPr>
          <p:nvPr>
            <p:ph idx="4294967295"/>
          </p:nvPr>
        </p:nvSpPr>
        <p:spPr>
          <a:xfrm>
            <a:off x="0" y="898525"/>
            <a:ext cx="8382000" cy="960438"/>
          </a:xfrm>
          <a:prstGeom prst="rect">
            <a:avLst/>
          </a:prstGeom>
          <a:noFill/>
          <a:ln w="0">
            <a:noFill/>
          </a:ln>
        </p:spPr>
        <p:txBody>
          <a:bodyPr anchor="ctr">
            <a:normAutofit/>
          </a:bodyPr>
          <a:lstStyle/>
          <a:p>
            <a:pPr indent="0" defTabSz="914400">
              <a:lnSpc>
                <a:spcPct val="90000"/>
              </a:lnSpc>
              <a:spcBef>
                <a:spcPts val="1001"/>
              </a:spcBef>
              <a:buNone/>
              <a:tabLst>
                <a:tab pos="0" algn="l"/>
              </a:tabLst>
            </a:pPr>
            <a:r>
              <a:rPr lang="de-DE" sz="3000" strike="noStrike" spc="-1" dirty="0">
                <a:latin typeface="Arial" panose="020B0604020202020204" pitchFamily="34" charset="0"/>
                <a:ea typeface="Open Sans Condensed Bold"/>
                <a:cs typeface="Arial" panose="020B0604020202020204" pitchFamily="34" charset="0"/>
              </a:rPr>
              <a:t>Hitzeschutz - Was jetzt zu tun ist</a:t>
            </a:r>
            <a:endParaRPr lang="de-DE" sz="3000" strike="noStrike" spc="-1" dirty="0">
              <a:latin typeface="Arial" panose="020B0604020202020204" pitchFamily="34" charset="0"/>
              <a:cs typeface="Arial" panose="020B0604020202020204" pitchFamily="34" charset="0"/>
            </a:endParaRPr>
          </a:p>
        </p:txBody>
      </p:sp>
      <p:sp>
        <p:nvSpPr>
          <p:cNvPr id="7" name="Freihandform: Form 6">
            <a:extLst>
              <a:ext uri="{FF2B5EF4-FFF2-40B4-BE49-F238E27FC236}">
                <a16:creationId xmlns:a16="http://schemas.microsoft.com/office/drawing/2014/main" id="{6340B940-D56A-40E0-9CAA-6F0355110CCC}"/>
              </a:ext>
            </a:extLst>
          </p:cNvPr>
          <p:cNvSpPr/>
          <p:nvPr/>
        </p:nvSpPr>
        <p:spPr>
          <a:xfrm>
            <a:off x="7947370" y="3049421"/>
            <a:ext cx="779641" cy="779641"/>
          </a:xfrm>
          <a:custGeom>
            <a:avLst/>
            <a:gdLst>
              <a:gd name="connsiteX0" fmla="*/ 0 w 779641"/>
              <a:gd name="connsiteY0" fmla="*/ 428803 h 779641"/>
              <a:gd name="connsiteX1" fmla="*/ 175419 w 779641"/>
              <a:gd name="connsiteY1" fmla="*/ 428803 h 779641"/>
              <a:gd name="connsiteX2" fmla="*/ 175419 w 779641"/>
              <a:gd name="connsiteY2" fmla="*/ 0 h 779641"/>
              <a:gd name="connsiteX3" fmla="*/ 604222 w 779641"/>
              <a:gd name="connsiteY3" fmla="*/ 0 h 779641"/>
              <a:gd name="connsiteX4" fmla="*/ 604222 w 779641"/>
              <a:gd name="connsiteY4" fmla="*/ 428803 h 779641"/>
              <a:gd name="connsiteX5" fmla="*/ 779641 w 779641"/>
              <a:gd name="connsiteY5" fmla="*/ 428803 h 779641"/>
              <a:gd name="connsiteX6" fmla="*/ 389821 w 779641"/>
              <a:gd name="connsiteY6" fmla="*/ 779641 h 779641"/>
              <a:gd name="connsiteX7" fmla="*/ 0 w 779641"/>
              <a:gd name="connsiteY7" fmla="*/ 428803 h 7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9641" h="779641">
                <a:moveTo>
                  <a:pt x="0" y="428803"/>
                </a:moveTo>
                <a:lnTo>
                  <a:pt x="175419" y="428803"/>
                </a:lnTo>
                <a:lnTo>
                  <a:pt x="175419" y="0"/>
                </a:lnTo>
                <a:lnTo>
                  <a:pt x="604222" y="0"/>
                </a:lnTo>
                <a:lnTo>
                  <a:pt x="604222" y="428803"/>
                </a:lnTo>
                <a:lnTo>
                  <a:pt x="779641" y="428803"/>
                </a:lnTo>
                <a:lnTo>
                  <a:pt x="389821" y="779641"/>
                </a:lnTo>
                <a:lnTo>
                  <a:pt x="0" y="428803"/>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21139" tIns="45720" rIns="221139" bIns="238681" numCol="1" spcCol="1270" anchor="ctr" anchorCtr="0">
            <a:noAutofit/>
          </a:bodyPr>
          <a:lstStyle/>
          <a:p>
            <a:pPr marL="0" lvl="0" indent="0" algn="ctr" defTabSz="1600200">
              <a:lnSpc>
                <a:spcPct val="90000"/>
              </a:lnSpc>
              <a:spcBef>
                <a:spcPct val="0"/>
              </a:spcBef>
              <a:spcAft>
                <a:spcPct val="35000"/>
              </a:spcAft>
              <a:buNone/>
            </a:pPr>
            <a:endParaRPr lang="de-DE" sz="3600" kern="1200"/>
          </a:p>
        </p:txBody>
      </p:sp>
      <p:sp>
        <p:nvSpPr>
          <p:cNvPr id="14" name="PlaceHolder 2">
            <a:extLst>
              <a:ext uri="{FF2B5EF4-FFF2-40B4-BE49-F238E27FC236}">
                <a16:creationId xmlns:a16="http://schemas.microsoft.com/office/drawing/2014/main" id="{63FC1AB0-C01D-4037-8991-EA931097DEA1}"/>
              </a:ext>
            </a:extLst>
          </p:cNvPr>
          <p:cNvSpPr txBox="1">
            <a:spLocks/>
          </p:cNvSpPr>
          <p:nvPr/>
        </p:nvSpPr>
        <p:spPr>
          <a:xfrm>
            <a:off x="668880" y="3611300"/>
            <a:ext cx="10515240" cy="2540379"/>
          </a:xfrm>
          <a:prstGeom prst="rect">
            <a:avLst/>
          </a:prstGeom>
          <a:noFill/>
          <a:ln w="0">
            <a:noFill/>
          </a:ln>
        </p:spPr>
        <p:txBody>
          <a:bodyPr numCol="2"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Hitzeschutzpläne in Gesundheits- und sozialen Einrichtungen aktivieren</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Infomaterialien verteilen</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Kühle Orte ausweisen</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Proaktives Kümmern um Risikogruppen</a:t>
            </a:r>
          </a:p>
          <a:p>
            <a:pPr marL="342720" indent="-342720">
              <a:lnSpc>
                <a:spcPct val="120000"/>
              </a:lnSpc>
              <a:spcBef>
                <a:spcPts val="1001"/>
              </a:spcBef>
              <a:buClr>
                <a:srgbClr val="000000"/>
              </a:buClr>
              <a:buFont typeface="Arial"/>
              <a:buChar char="•"/>
            </a:pPr>
            <a:endParaRPr lang="de-DE" sz="1800" spc="-1" dirty="0">
              <a:solidFill>
                <a:srgbClr val="000000"/>
              </a:solidFill>
              <a:ea typeface="Open Sans"/>
              <a:cs typeface="Arial" panose="020B0604020202020204" pitchFamily="34" charset="0"/>
            </a:endParaRPr>
          </a:p>
        </p:txBody>
      </p:sp>
    </p:spTree>
    <p:extLst>
      <p:ext uri="{BB962C8B-B14F-4D97-AF65-F5344CB8AC3E}">
        <p14:creationId xmlns:p14="http://schemas.microsoft.com/office/powerpoint/2010/main" val="34387861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ihandform: Form 14">
            <a:extLst>
              <a:ext uri="{FF2B5EF4-FFF2-40B4-BE49-F238E27FC236}">
                <a16:creationId xmlns:a16="http://schemas.microsoft.com/office/drawing/2014/main" id="{1AE034DB-B518-42B9-BA65-248D36C0041A}"/>
              </a:ext>
            </a:extLst>
          </p:cNvPr>
          <p:cNvSpPr/>
          <p:nvPr/>
        </p:nvSpPr>
        <p:spPr>
          <a:xfrm>
            <a:off x="2894039" y="2139840"/>
            <a:ext cx="5832972" cy="1199448"/>
          </a:xfrm>
          <a:custGeom>
            <a:avLst/>
            <a:gdLst>
              <a:gd name="connsiteX0" fmla="*/ 0 w 5832972"/>
              <a:gd name="connsiteY0" fmla="*/ 119945 h 1199448"/>
              <a:gd name="connsiteX1" fmla="*/ 119945 w 5832972"/>
              <a:gd name="connsiteY1" fmla="*/ 0 h 1199448"/>
              <a:gd name="connsiteX2" fmla="*/ 5713027 w 5832972"/>
              <a:gd name="connsiteY2" fmla="*/ 0 h 1199448"/>
              <a:gd name="connsiteX3" fmla="*/ 5832972 w 5832972"/>
              <a:gd name="connsiteY3" fmla="*/ 119945 h 1199448"/>
              <a:gd name="connsiteX4" fmla="*/ 5832972 w 5832972"/>
              <a:gd name="connsiteY4" fmla="*/ 1079503 h 1199448"/>
              <a:gd name="connsiteX5" fmla="*/ 5713027 w 5832972"/>
              <a:gd name="connsiteY5" fmla="*/ 1199448 h 1199448"/>
              <a:gd name="connsiteX6" fmla="*/ 119945 w 5832972"/>
              <a:gd name="connsiteY6" fmla="*/ 1199448 h 1199448"/>
              <a:gd name="connsiteX7" fmla="*/ 0 w 5832972"/>
              <a:gd name="connsiteY7" fmla="*/ 1079503 h 1199448"/>
              <a:gd name="connsiteX8" fmla="*/ 0 w 5832972"/>
              <a:gd name="connsiteY8" fmla="*/ 119945 h 119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32972" h="1199448">
                <a:moveTo>
                  <a:pt x="0" y="119945"/>
                </a:moveTo>
                <a:cubicBezTo>
                  <a:pt x="0" y="53701"/>
                  <a:pt x="53701" y="0"/>
                  <a:pt x="119945" y="0"/>
                </a:cubicBezTo>
                <a:lnTo>
                  <a:pt x="5713027" y="0"/>
                </a:lnTo>
                <a:cubicBezTo>
                  <a:pt x="5779271" y="0"/>
                  <a:pt x="5832972" y="53701"/>
                  <a:pt x="5832972" y="119945"/>
                </a:cubicBezTo>
                <a:lnTo>
                  <a:pt x="5832972" y="1079503"/>
                </a:lnTo>
                <a:cubicBezTo>
                  <a:pt x="5832972" y="1145747"/>
                  <a:pt x="5779271" y="1199448"/>
                  <a:pt x="5713027" y="1199448"/>
                </a:cubicBezTo>
                <a:lnTo>
                  <a:pt x="119945" y="1199448"/>
                </a:lnTo>
                <a:cubicBezTo>
                  <a:pt x="53701" y="1199448"/>
                  <a:pt x="0" y="1145747"/>
                  <a:pt x="0" y="1079503"/>
                </a:cubicBezTo>
                <a:lnTo>
                  <a:pt x="0" y="119945"/>
                </a:lnTo>
                <a:close/>
              </a:path>
            </a:pathLst>
          </a:custGeom>
        </p:spPr>
        <p:style>
          <a:lnRef idx="2">
            <a:schemeClr val="lt1">
              <a:hueOff val="0"/>
              <a:satOff val="0"/>
              <a:lumOff val="0"/>
              <a:alphaOff val="0"/>
            </a:schemeClr>
          </a:lnRef>
          <a:fillRef idx="1">
            <a:schemeClr val="accent2">
              <a:hueOff val="6334227"/>
              <a:satOff val="47406"/>
              <a:lumOff val="21764"/>
              <a:alphaOff val="0"/>
            </a:schemeClr>
          </a:fillRef>
          <a:effectRef idx="0">
            <a:schemeClr val="accent2">
              <a:hueOff val="6334227"/>
              <a:satOff val="47406"/>
              <a:lumOff val="21764"/>
              <a:alphaOff val="0"/>
            </a:schemeClr>
          </a:effectRef>
          <a:fontRef idx="minor">
            <a:schemeClr val="lt1"/>
          </a:fontRef>
        </p:style>
        <p:txBody>
          <a:bodyPr spcFirstLastPara="0" vert="horz" wrap="square" lIns="126571" tIns="126571" rIns="1420887" bIns="126571" numCol="1" spcCol="1270" anchor="ctr" anchorCtr="0">
            <a:noAutofit/>
          </a:bodyPr>
          <a:lstStyle/>
          <a:p>
            <a:pPr marL="0" lvl="0" indent="0" algn="l" defTabSz="1066800">
              <a:lnSpc>
                <a:spcPct val="90000"/>
              </a:lnSpc>
              <a:spcBef>
                <a:spcPct val="0"/>
              </a:spcBef>
              <a:spcAft>
                <a:spcPct val="35000"/>
              </a:spcAft>
              <a:buNone/>
            </a:pPr>
            <a:r>
              <a:rPr lang="de-DE" sz="2400" b="1" kern="1200" dirty="0"/>
              <a:t>Maßnahmen zur mittel- und langfristigen Anpassung planen</a:t>
            </a:r>
            <a:endParaRPr lang="de-DE" sz="2400" kern="1200" dirty="0"/>
          </a:p>
        </p:txBody>
      </p:sp>
      <p:sp>
        <p:nvSpPr>
          <p:cNvPr id="682" name="PlaceHolder 2"/>
          <p:cNvSpPr>
            <a:spLocks noGrp="1"/>
          </p:cNvSpPr>
          <p:nvPr>
            <p:ph idx="4294967295"/>
          </p:nvPr>
        </p:nvSpPr>
        <p:spPr>
          <a:xfrm>
            <a:off x="0" y="846138"/>
            <a:ext cx="8382000" cy="960437"/>
          </a:xfrm>
          <a:prstGeom prst="rect">
            <a:avLst/>
          </a:prstGeom>
          <a:noFill/>
          <a:ln w="0">
            <a:noFill/>
          </a:ln>
        </p:spPr>
        <p:txBody>
          <a:bodyPr anchor="ctr">
            <a:normAutofit/>
          </a:bodyPr>
          <a:lstStyle/>
          <a:p>
            <a:pPr indent="0">
              <a:spcBef>
                <a:spcPts val="1001"/>
              </a:spcBef>
              <a:buNone/>
              <a:tabLst>
                <a:tab pos="0" algn="l"/>
              </a:tabLst>
            </a:pPr>
            <a:r>
              <a:rPr lang="de-DE" sz="3000" strike="noStrike" spc="-1" dirty="0">
                <a:latin typeface="Arial" panose="020B0604020202020204" pitchFamily="34" charset="0"/>
                <a:ea typeface="Open Sans Condensed Bold"/>
                <a:cs typeface="Arial" panose="020B0604020202020204" pitchFamily="34" charset="0"/>
              </a:rPr>
              <a:t>Hitzeschutz - Was jetzt zu tun ist</a:t>
            </a:r>
            <a:endParaRPr lang="de-DE" sz="3000" strike="noStrike" spc="-1" dirty="0">
              <a:latin typeface="Arial" panose="020B0604020202020204" pitchFamily="34" charset="0"/>
              <a:cs typeface="Arial" panose="020B0604020202020204" pitchFamily="34" charset="0"/>
            </a:endParaRPr>
          </a:p>
        </p:txBody>
      </p:sp>
      <p:sp>
        <p:nvSpPr>
          <p:cNvPr id="7" name="Freihandform: Form 6">
            <a:extLst>
              <a:ext uri="{FF2B5EF4-FFF2-40B4-BE49-F238E27FC236}">
                <a16:creationId xmlns:a16="http://schemas.microsoft.com/office/drawing/2014/main" id="{6340B940-D56A-40E0-9CAA-6F0355110CCC}"/>
              </a:ext>
            </a:extLst>
          </p:cNvPr>
          <p:cNvSpPr/>
          <p:nvPr/>
        </p:nvSpPr>
        <p:spPr>
          <a:xfrm>
            <a:off x="7947370" y="3049421"/>
            <a:ext cx="779641" cy="779641"/>
          </a:xfrm>
          <a:custGeom>
            <a:avLst/>
            <a:gdLst>
              <a:gd name="connsiteX0" fmla="*/ 0 w 779641"/>
              <a:gd name="connsiteY0" fmla="*/ 428803 h 779641"/>
              <a:gd name="connsiteX1" fmla="*/ 175419 w 779641"/>
              <a:gd name="connsiteY1" fmla="*/ 428803 h 779641"/>
              <a:gd name="connsiteX2" fmla="*/ 175419 w 779641"/>
              <a:gd name="connsiteY2" fmla="*/ 0 h 779641"/>
              <a:gd name="connsiteX3" fmla="*/ 604222 w 779641"/>
              <a:gd name="connsiteY3" fmla="*/ 0 h 779641"/>
              <a:gd name="connsiteX4" fmla="*/ 604222 w 779641"/>
              <a:gd name="connsiteY4" fmla="*/ 428803 h 779641"/>
              <a:gd name="connsiteX5" fmla="*/ 779641 w 779641"/>
              <a:gd name="connsiteY5" fmla="*/ 428803 h 779641"/>
              <a:gd name="connsiteX6" fmla="*/ 389821 w 779641"/>
              <a:gd name="connsiteY6" fmla="*/ 779641 h 779641"/>
              <a:gd name="connsiteX7" fmla="*/ 0 w 779641"/>
              <a:gd name="connsiteY7" fmla="*/ 428803 h 7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9641" h="779641">
                <a:moveTo>
                  <a:pt x="0" y="428803"/>
                </a:moveTo>
                <a:lnTo>
                  <a:pt x="175419" y="428803"/>
                </a:lnTo>
                <a:lnTo>
                  <a:pt x="175419" y="0"/>
                </a:lnTo>
                <a:lnTo>
                  <a:pt x="604222" y="0"/>
                </a:lnTo>
                <a:lnTo>
                  <a:pt x="604222" y="428803"/>
                </a:lnTo>
                <a:lnTo>
                  <a:pt x="779641" y="428803"/>
                </a:lnTo>
                <a:lnTo>
                  <a:pt x="389821" y="779641"/>
                </a:lnTo>
                <a:lnTo>
                  <a:pt x="0" y="428803"/>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21139" tIns="45720" rIns="221139" bIns="238681" numCol="1" spcCol="1270" anchor="ctr" anchorCtr="0">
            <a:noAutofit/>
          </a:bodyPr>
          <a:lstStyle/>
          <a:p>
            <a:pPr marL="0" lvl="0" indent="0" algn="ctr" defTabSz="1600200">
              <a:lnSpc>
                <a:spcPct val="90000"/>
              </a:lnSpc>
              <a:spcBef>
                <a:spcPct val="0"/>
              </a:spcBef>
              <a:spcAft>
                <a:spcPct val="35000"/>
              </a:spcAft>
              <a:buNone/>
            </a:pPr>
            <a:endParaRPr lang="de-DE" sz="3600" kern="1200"/>
          </a:p>
        </p:txBody>
      </p:sp>
      <p:sp>
        <p:nvSpPr>
          <p:cNvPr id="14" name="PlaceHolder 2">
            <a:extLst>
              <a:ext uri="{FF2B5EF4-FFF2-40B4-BE49-F238E27FC236}">
                <a16:creationId xmlns:a16="http://schemas.microsoft.com/office/drawing/2014/main" id="{63FC1AB0-C01D-4037-8991-EA931097DEA1}"/>
              </a:ext>
            </a:extLst>
          </p:cNvPr>
          <p:cNvSpPr txBox="1">
            <a:spLocks/>
          </p:cNvSpPr>
          <p:nvPr/>
        </p:nvSpPr>
        <p:spPr>
          <a:xfrm>
            <a:off x="668880" y="3611300"/>
            <a:ext cx="10515240" cy="2540379"/>
          </a:xfrm>
          <a:prstGeom prst="rect">
            <a:avLst/>
          </a:prstGeom>
          <a:noFill/>
          <a:ln w="0">
            <a:noFill/>
          </a:ln>
        </p:spPr>
        <p:txBody>
          <a:bodyPr numCol="2"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Bauliche Maßnahmen in den eigenen Gebäuden durchführen, z.B. Begrünung</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Bauliche Maßnahmen in relevanten Einrichtungen anregen</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Maßnahmen verstetigen</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Hitzeschutzbündnis verstetigten</a:t>
            </a:r>
          </a:p>
          <a:p>
            <a:pPr marL="342720" indent="-342720">
              <a:lnSpc>
                <a:spcPct val="120000"/>
              </a:lnSpc>
              <a:spcBef>
                <a:spcPts val="1001"/>
              </a:spcBef>
              <a:buClr>
                <a:srgbClr val="000000"/>
              </a:buClr>
              <a:buFont typeface="Arial"/>
              <a:buChar char="•"/>
            </a:pPr>
            <a:r>
              <a:rPr lang="de-DE" sz="1800" spc="-1" dirty="0">
                <a:solidFill>
                  <a:srgbClr val="000000"/>
                </a:solidFill>
                <a:ea typeface="Open Sans"/>
                <a:cs typeface="Arial" panose="020B0604020202020204" pitchFamily="34" charset="0"/>
              </a:rPr>
              <a:t>Klimaschutz betreiben</a:t>
            </a:r>
          </a:p>
          <a:p>
            <a:pPr marL="342720" indent="-342720">
              <a:lnSpc>
                <a:spcPct val="120000"/>
              </a:lnSpc>
              <a:spcBef>
                <a:spcPts val="1001"/>
              </a:spcBef>
              <a:buClr>
                <a:srgbClr val="000000"/>
              </a:buClr>
              <a:buFont typeface="Arial"/>
              <a:buChar char="•"/>
            </a:pPr>
            <a:endParaRPr lang="de-DE" sz="1800" spc="-1" dirty="0">
              <a:solidFill>
                <a:srgbClr val="000000"/>
              </a:solidFill>
              <a:ea typeface="Open Sans"/>
              <a:cs typeface="Arial" panose="020B0604020202020204" pitchFamily="34" charset="0"/>
            </a:endParaRPr>
          </a:p>
        </p:txBody>
      </p:sp>
    </p:spTree>
    <p:extLst>
      <p:ext uri="{BB962C8B-B14F-4D97-AF65-F5344CB8AC3E}">
        <p14:creationId xmlns:p14="http://schemas.microsoft.com/office/powerpoint/2010/main" val="15662262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1FAD154-2565-47D7-A4DF-62FD1AB60DC1}"/>
              </a:ext>
            </a:extLst>
          </p:cNvPr>
          <p:cNvSpPr txBox="1"/>
          <p:nvPr/>
        </p:nvSpPr>
        <p:spPr>
          <a:xfrm rot="10800000" flipH="1" flipV="1">
            <a:off x="1163319" y="2077593"/>
            <a:ext cx="9418324" cy="2185214"/>
          </a:xfrm>
          <a:prstGeom prst="rect">
            <a:avLst/>
          </a:prstGeom>
          <a:noFill/>
        </p:spPr>
        <p:txBody>
          <a:bodyPr wrap="square" rtlCol="0">
            <a:spAutoFit/>
          </a:bodyPr>
          <a:lstStyle/>
          <a:p>
            <a:r>
              <a:rPr lang="de-DE" sz="3200" b="1" dirty="0"/>
              <a:t>Video: Wie der Klimawandel Städte aufheizt und wie Urban </a:t>
            </a:r>
            <a:r>
              <a:rPr lang="de-DE" sz="3200" b="1" dirty="0" err="1"/>
              <a:t>Gardening</a:t>
            </a:r>
            <a:r>
              <a:rPr lang="de-DE" sz="3200" b="1" dirty="0"/>
              <a:t> das ändern kann</a:t>
            </a:r>
            <a:r>
              <a:rPr lang="de-DE" b="1" dirty="0"/>
              <a:t>:</a:t>
            </a:r>
          </a:p>
          <a:p>
            <a:endParaRPr lang="de-DE" b="1" dirty="0"/>
          </a:p>
          <a:p>
            <a:endParaRPr lang="de-DE" b="1" dirty="0"/>
          </a:p>
          <a:p>
            <a:endParaRPr lang="de-DE" b="1" dirty="0"/>
          </a:p>
          <a:p>
            <a:r>
              <a:rPr lang="de-DE" b="1" dirty="0">
                <a:hlinkClick r:id="rId3"/>
              </a:rPr>
              <a:t>https://www.youtube.com/watch?v=QhcDkbWxDug</a:t>
            </a:r>
            <a:endParaRPr lang="de-DE" b="1" dirty="0"/>
          </a:p>
        </p:txBody>
      </p:sp>
    </p:spTree>
    <p:extLst>
      <p:ext uri="{BB962C8B-B14F-4D97-AF65-F5344CB8AC3E}">
        <p14:creationId xmlns:p14="http://schemas.microsoft.com/office/powerpoint/2010/main" val="16528959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A508237-44E7-4A35-B4BE-573E425B5605}"/>
              </a:ext>
            </a:extLst>
          </p:cNvPr>
          <p:cNvSpPr>
            <a:spLocks noGrp="1"/>
          </p:cNvSpPr>
          <p:nvPr>
            <p:ph sz="half" idx="1"/>
          </p:nvPr>
        </p:nvSpPr>
        <p:spPr>
          <a:xfrm>
            <a:off x="838198" y="2506662"/>
            <a:ext cx="5181600" cy="4351338"/>
          </a:xfrm>
        </p:spPr>
        <p:txBody>
          <a:bodyPr>
            <a:normAutofit fontScale="85000" lnSpcReduction="10000"/>
          </a:bodyPr>
          <a:lstStyle/>
          <a:p>
            <a:r>
              <a:rPr lang="de-DE" sz="1800" b="1" dirty="0"/>
              <a:t>1. Begrünung &amp; Vegetation</a:t>
            </a:r>
          </a:p>
          <a:p>
            <a:pPr>
              <a:buFont typeface="Arial" panose="020B0604020202020204" pitchFamily="34" charset="0"/>
              <a:buChar char="•"/>
            </a:pPr>
            <a:r>
              <a:rPr lang="de-DE" sz="1800" dirty="0"/>
              <a:t>Dachbegrünung: Pflanzen auf Dächern absorbieren Wärme und reduzieren die Temperatur.</a:t>
            </a:r>
          </a:p>
          <a:p>
            <a:pPr>
              <a:buFont typeface="Arial" panose="020B0604020202020204" pitchFamily="34" charset="0"/>
              <a:buChar char="•"/>
            </a:pPr>
            <a:r>
              <a:rPr lang="de-DE" sz="1800" dirty="0"/>
              <a:t>Fassadenbegrünung: Vertikale Gärten und begrünte Fassaden senken die Wärmeeinstrahlung.</a:t>
            </a:r>
          </a:p>
          <a:p>
            <a:pPr>
              <a:buFont typeface="Arial" panose="020B0604020202020204" pitchFamily="34" charset="0"/>
              <a:buChar char="•"/>
            </a:pPr>
            <a:r>
              <a:rPr lang="de-DE" sz="1800" dirty="0"/>
              <a:t>Straßen- und Stadtbäume: Spenden Schatten, verbessern das Mikroklima und erhöhen die Luftfeuchtigkeit.</a:t>
            </a:r>
          </a:p>
          <a:p>
            <a:pPr>
              <a:buFont typeface="Arial" panose="020B0604020202020204" pitchFamily="34" charset="0"/>
              <a:buChar char="•"/>
            </a:pPr>
            <a:r>
              <a:rPr lang="de-DE" sz="1800" dirty="0"/>
              <a:t>Parkanlagen &amp; Grünflächen: Wirken als natürliche Kühlinseln.</a:t>
            </a:r>
          </a:p>
          <a:p>
            <a:endParaRPr lang="de-DE" sz="1800" b="1" dirty="0"/>
          </a:p>
          <a:p>
            <a:r>
              <a:rPr lang="de-DE" sz="1800" b="1" dirty="0"/>
              <a:t>2. Wasserelemente</a:t>
            </a:r>
          </a:p>
          <a:p>
            <a:pPr>
              <a:buFont typeface="Arial" panose="020B0604020202020204" pitchFamily="34" charset="0"/>
              <a:buChar char="•"/>
            </a:pPr>
            <a:r>
              <a:rPr lang="de-DE" sz="1800" dirty="0"/>
              <a:t>Brunnen &amp; Wasserspiele: Kühlen durch Verdunstungseffekte.</a:t>
            </a:r>
          </a:p>
          <a:p>
            <a:pPr>
              <a:buFont typeface="Arial" panose="020B0604020202020204" pitchFamily="34" charset="0"/>
              <a:buChar char="•"/>
            </a:pPr>
            <a:r>
              <a:rPr lang="de-DE" sz="1800" dirty="0"/>
              <a:t>Wasserdurchlässige Beläge: Lassen Regenwasser versickern und verringern die Erwärmung der Oberflächen.</a:t>
            </a:r>
          </a:p>
          <a:p>
            <a:pPr>
              <a:buFont typeface="Arial" panose="020B0604020202020204" pitchFamily="34" charset="0"/>
              <a:buChar char="•"/>
            </a:pPr>
            <a:r>
              <a:rPr lang="de-DE" sz="1800" dirty="0"/>
              <a:t>Flüsse, Kanäle &amp; künstliche Teiche: Senken die Umgebungstemperatur durch Verdunstung.</a:t>
            </a:r>
          </a:p>
          <a:p>
            <a:endParaRPr lang="de-DE" sz="1800" dirty="0">
              <a:latin typeface="Arial" panose="020B0604020202020204" pitchFamily="34" charset="0"/>
              <a:cs typeface="Arial" panose="020B0604020202020204" pitchFamily="34" charset="0"/>
            </a:endParaRPr>
          </a:p>
        </p:txBody>
      </p:sp>
      <p:pic>
        <p:nvPicPr>
          <p:cNvPr id="12" name="Inhaltsplatzhalter 11">
            <a:extLst>
              <a:ext uri="{FF2B5EF4-FFF2-40B4-BE49-F238E27FC236}">
                <a16:creationId xmlns:a16="http://schemas.microsoft.com/office/drawing/2014/main" id="{BF4F49DA-BDDA-492E-94BD-6DC55506EE74}"/>
              </a:ext>
            </a:extLst>
          </p:cNvPr>
          <p:cNvPicPr>
            <a:picLocks noGrp="1" noChangeAspect="1"/>
          </p:cNvPicPr>
          <p:nvPr>
            <p:ph sz="half" idx="2"/>
          </p:nvPr>
        </p:nvPicPr>
        <p:blipFill rotWithShape="1">
          <a:blip r:embed="rId3" cstate="email">
            <a:extLst>
              <a:ext uri="{28A0092B-C50C-407E-A947-70E740481C1C}">
                <a14:useLocalDpi xmlns:a14="http://schemas.microsoft.com/office/drawing/2010/main" val="0"/>
              </a:ext>
            </a:extLst>
          </a:blip>
          <a:srcRect/>
          <a:stretch/>
        </p:blipFill>
        <p:spPr>
          <a:xfrm>
            <a:off x="6633680" y="2109216"/>
            <a:ext cx="5172075" cy="3412680"/>
          </a:xfrm>
        </p:spPr>
      </p:pic>
      <p:sp>
        <p:nvSpPr>
          <p:cNvPr id="9" name="Textplatzhalter 19">
            <a:extLst>
              <a:ext uri="{FF2B5EF4-FFF2-40B4-BE49-F238E27FC236}">
                <a16:creationId xmlns:a16="http://schemas.microsoft.com/office/drawing/2014/main" id="{FEC69E66-4E88-40A4-AA80-605C030E7C9F}"/>
              </a:ext>
            </a:extLst>
          </p:cNvPr>
          <p:cNvSpPr txBox="1">
            <a:spLocks/>
          </p:cNvSpPr>
          <p:nvPr/>
        </p:nvSpPr>
        <p:spPr>
          <a:xfrm>
            <a:off x="6303825" y="5608592"/>
            <a:ext cx="2129991" cy="196895"/>
          </a:xfrm>
          <a:prstGeom prst="rect">
            <a:avLst/>
          </a:prstGeom>
        </p:spPr>
        <p:txBody>
          <a:bodyPr vert="horz" lIns="91440" tIns="45720" rIns="91440" bIns="45720" rtlCol="0" anchor="ctr">
            <a:noAutofit/>
          </a:bodyPr>
          <a:lstStyle>
            <a:defPPr>
              <a:defRPr lang="de-DE"/>
            </a:defPPr>
            <a:lvl1pPr indent="0" algn="r">
              <a:lnSpc>
                <a:spcPct val="90000"/>
              </a:lnSpc>
              <a:spcBef>
                <a:spcPts val="1000"/>
              </a:spcBef>
              <a:buFont typeface="Arial" panose="020B0604020202020204" pitchFamily="34" charset="0"/>
              <a:buNone/>
              <a:defRPr sz="1000" b="0" i="0">
                <a:solidFill>
                  <a:schemeClr val="tx1">
                    <a:lumMod val="75000"/>
                    <a:lumOff val="25000"/>
                  </a:schemeClr>
                </a:solidFill>
                <a:ea typeface="Open Sans Condensed Light" pitchFamily="2" charset="0"/>
                <a:cs typeface="Open Sans Condensed Light" pitchFamily="2" charset="0"/>
              </a:defRPr>
            </a:lvl1pPr>
            <a:lvl2pPr marL="685800" indent="-228600">
              <a:lnSpc>
                <a:spcPct val="90000"/>
              </a:lnSpc>
              <a:spcBef>
                <a:spcPts val="500"/>
              </a:spcBef>
              <a:buFont typeface="Arial" panose="020B0604020202020204" pitchFamily="34" charset="0"/>
              <a:buChar char="•"/>
              <a:defRPr sz="3000" b="1" i="0">
                <a:solidFill>
                  <a:schemeClr val="accent2"/>
                </a:solidFill>
                <a:latin typeface="Open Sans Condensed Bold" pitchFamily="2" charset="0"/>
                <a:ea typeface="Open Sans Condensed Bold" pitchFamily="2" charset="0"/>
                <a:cs typeface="Open Sans Condensed Bold" pitchFamily="2" charset="0"/>
              </a:defRPr>
            </a:lvl2pPr>
            <a:lvl3pPr marL="1143000" indent="-228600">
              <a:lnSpc>
                <a:spcPct val="90000"/>
              </a:lnSpc>
              <a:spcBef>
                <a:spcPts val="500"/>
              </a:spcBef>
              <a:buFont typeface="Arial" panose="020B0604020202020204" pitchFamily="34" charset="0"/>
              <a:buChar char="•"/>
              <a:defRPr sz="2000" b="1" i="0">
                <a:solidFill>
                  <a:srgbClr val="5ABEC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nSpc>
                <a:spcPct val="90000"/>
              </a:lnSpc>
              <a:spcBef>
                <a:spcPts val="500"/>
              </a:spcBef>
              <a:buFont typeface="Arial" panose="020B0604020202020204" pitchFamily="34" charset="0"/>
              <a:buChar char="•"/>
              <a:defRPr sz="2000" b="1" i="0">
                <a:solidFill>
                  <a:schemeClr val="accent2"/>
                </a:solidFill>
                <a:latin typeface="Open Sans Condensed Bold" pitchFamily="2" charset="0"/>
                <a:ea typeface="Open Sans Condensed Bold" pitchFamily="2" charset="0"/>
                <a:cs typeface="Open Sans Condensed Bold" pitchFamily="2" charset="0"/>
              </a:defRPr>
            </a:lvl4pPr>
            <a:lvl5pPr marL="2057400" indent="-228600">
              <a:lnSpc>
                <a:spcPct val="90000"/>
              </a:lnSpc>
              <a:spcBef>
                <a:spcPts val="500"/>
              </a:spcBef>
              <a:buFont typeface="Arial" panose="020B0604020202020204" pitchFamily="34" charset="0"/>
              <a:buChar char="•"/>
              <a:defRPr sz="2000">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de-DE" sz="800" dirty="0"/>
              <a:t>Quelle:  </a:t>
            </a:r>
            <a:r>
              <a:rPr lang="en-US" sz="800" dirty="0" err="1"/>
              <a:t>baona</a:t>
            </a:r>
            <a:r>
              <a:rPr lang="en-US" sz="800" dirty="0"/>
              <a:t>/iStock/Getty Images</a:t>
            </a:r>
            <a:endParaRPr lang="de-DE" sz="800" dirty="0"/>
          </a:p>
        </p:txBody>
      </p:sp>
      <p:sp>
        <p:nvSpPr>
          <p:cNvPr id="6" name="PlaceHolder 2">
            <a:extLst>
              <a:ext uri="{FF2B5EF4-FFF2-40B4-BE49-F238E27FC236}">
                <a16:creationId xmlns:a16="http://schemas.microsoft.com/office/drawing/2014/main" id="{E3C8757D-F787-4E6C-A5CE-9B6E5D1E7689}"/>
              </a:ext>
            </a:extLst>
          </p:cNvPr>
          <p:cNvSpPr txBox="1">
            <a:spLocks/>
          </p:cNvSpPr>
          <p:nvPr/>
        </p:nvSpPr>
        <p:spPr>
          <a:xfrm>
            <a:off x="838198" y="865145"/>
            <a:ext cx="8381520" cy="960480"/>
          </a:xfrm>
          <a:prstGeom prst="rect">
            <a:avLst/>
          </a:prstGeom>
          <a:noFill/>
          <a:ln w="0">
            <a:noFill/>
          </a:ln>
        </p:spPr>
        <p:txBody>
          <a:bodyPr lIns="0" tIns="0" rIns="0" bIns="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spcBef>
                <a:spcPts val="1001"/>
              </a:spcBef>
              <a:tabLst>
                <a:tab pos="0" algn="l"/>
              </a:tabLst>
            </a:pPr>
            <a:r>
              <a:rPr lang="de-DE" sz="3000" spc="-1" dirty="0">
                <a:ea typeface="Open Sans Condensed Bold"/>
                <a:cs typeface="Arial" panose="020B0604020202020204" pitchFamily="34" charset="0"/>
              </a:rPr>
              <a:t>Maßnahmen gegen den Hitzeinseleffekt</a:t>
            </a:r>
            <a:endParaRPr lang="de-DE" sz="3000" spc="-1" dirty="0">
              <a:cs typeface="Arial" panose="020B0604020202020204" pitchFamily="34" charset="0"/>
            </a:endParaRPr>
          </a:p>
        </p:txBody>
      </p:sp>
    </p:spTree>
    <p:extLst>
      <p:ext uri="{BB962C8B-B14F-4D97-AF65-F5344CB8AC3E}">
        <p14:creationId xmlns:p14="http://schemas.microsoft.com/office/powerpoint/2010/main" val="2625571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057C9C-536B-4416-928E-E56B9CB51AA7}"/>
              </a:ext>
            </a:extLst>
          </p:cNvPr>
          <p:cNvSpPr>
            <a:spLocks noGrp="1"/>
          </p:cNvSpPr>
          <p:nvPr>
            <p:ph type="title"/>
          </p:nvPr>
        </p:nvSpPr>
        <p:spPr>
          <a:xfrm>
            <a:off x="877456" y="1003165"/>
            <a:ext cx="10515600" cy="1325563"/>
          </a:xfrm>
        </p:spPr>
        <p:txBody>
          <a:bodyPr/>
          <a:lstStyle/>
          <a:p>
            <a:r>
              <a:rPr lang="de-DE" dirty="0"/>
              <a:t>Hitzeschutzmaßnahmen gegen den Hitzeinseleffekt</a:t>
            </a:r>
          </a:p>
        </p:txBody>
      </p:sp>
      <p:sp>
        <p:nvSpPr>
          <p:cNvPr id="3" name="Inhaltsplatzhalter 2">
            <a:extLst>
              <a:ext uri="{FF2B5EF4-FFF2-40B4-BE49-F238E27FC236}">
                <a16:creationId xmlns:a16="http://schemas.microsoft.com/office/drawing/2014/main" id="{646B56D4-8690-44F6-940E-E1E9AD4D6286}"/>
              </a:ext>
            </a:extLst>
          </p:cNvPr>
          <p:cNvSpPr>
            <a:spLocks noGrp="1"/>
          </p:cNvSpPr>
          <p:nvPr>
            <p:ph sz="half" idx="1"/>
          </p:nvPr>
        </p:nvSpPr>
        <p:spPr>
          <a:xfrm>
            <a:off x="877456" y="2506662"/>
            <a:ext cx="5181600" cy="4351338"/>
          </a:xfrm>
        </p:spPr>
        <p:txBody>
          <a:bodyPr>
            <a:normAutofit fontScale="25000" lnSpcReduction="20000"/>
          </a:bodyPr>
          <a:lstStyle/>
          <a:p>
            <a:r>
              <a:rPr lang="de-DE" b="1" dirty="0"/>
              <a:t>. </a:t>
            </a:r>
          </a:p>
          <a:p>
            <a:endParaRPr lang="de-DE" b="1" dirty="0"/>
          </a:p>
          <a:p>
            <a:r>
              <a:rPr lang="de-DE" sz="6400" b="1" dirty="0"/>
              <a:t>3. Kühle Baustoffe &amp; reflektierende Materialien</a:t>
            </a:r>
          </a:p>
          <a:p>
            <a:pPr>
              <a:buFont typeface="Arial" panose="020B0604020202020204" pitchFamily="34" charset="0"/>
              <a:buChar char="•"/>
            </a:pPr>
            <a:r>
              <a:rPr lang="de-DE" sz="6400" dirty="0"/>
              <a:t>Helle Fassaden &amp; Dächer: Reflektieren Sonnenstrahlung statt Wärme zu speichern.</a:t>
            </a:r>
          </a:p>
          <a:p>
            <a:pPr>
              <a:buFont typeface="Arial" panose="020B0604020202020204" pitchFamily="34" charset="0"/>
              <a:buChar char="•"/>
            </a:pPr>
            <a:r>
              <a:rPr lang="de-DE" sz="6400" dirty="0"/>
              <a:t>Spezielle hitzereflektierende Straßenbeläge: Reduzieren die Oberflächentemperatur.</a:t>
            </a:r>
          </a:p>
          <a:p>
            <a:pPr>
              <a:buFont typeface="Arial" panose="020B0604020202020204" pitchFamily="34" charset="0"/>
              <a:buChar char="•"/>
            </a:pPr>
            <a:r>
              <a:rPr lang="de-DE" sz="6400" dirty="0"/>
              <a:t>Kühlende Anstriche &amp; Beschichtungen: Reflektieren Wärme besser als herkömmliche Materialien.</a:t>
            </a:r>
          </a:p>
          <a:p>
            <a:r>
              <a:rPr lang="de-DE" sz="6400" b="1" dirty="0"/>
              <a:t>4. Stadtplanung &amp; Bauweise</a:t>
            </a:r>
          </a:p>
          <a:p>
            <a:pPr>
              <a:buFont typeface="Arial" panose="020B0604020202020204" pitchFamily="34" charset="0"/>
              <a:buChar char="•"/>
            </a:pPr>
            <a:r>
              <a:rPr lang="de-DE" sz="6400" dirty="0"/>
              <a:t>Schattenoptimierte Bebauung: Breite Straßen und angepasste Gebäudehöhen minimieren Wärmestau.</a:t>
            </a:r>
          </a:p>
          <a:p>
            <a:pPr>
              <a:buFont typeface="Arial" panose="020B0604020202020204" pitchFamily="34" charset="0"/>
              <a:buChar char="•"/>
            </a:pPr>
            <a:r>
              <a:rPr lang="de-DE" sz="6400" dirty="0"/>
              <a:t>Windkorridore schaffen: Durchlüftete Stadtbereiche verhindern Hitzestau.</a:t>
            </a:r>
          </a:p>
          <a:p>
            <a:pPr>
              <a:buFont typeface="Arial" panose="020B0604020202020204" pitchFamily="34" charset="0"/>
              <a:buChar char="•"/>
            </a:pPr>
            <a:r>
              <a:rPr lang="de-DE" sz="6400" dirty="0"/>
              <a:t>Reduktion versiegelter Flächen: Mehr Grünflächen und weniger Asphalt verringern die Wärmespeicherung.</a:t>
            </a:r>
          </a:p>
          <a:p>
            <a:endParaRPr lang="de-DE" dirty="0"/>
          </a:p>
        </p:txBody>
      </p:sp>
      <p:sp>
        <p:nvSpPr>
          <p:cNvPr id="4" name="Inhaltsplatzhalter 3">
            <a:extLst>
              <a:ext uri="{FF2B5EF4-FFF2-40B4-BE49-F238E27FC236}">
                <a16:creationId xmlns:a16="http://schemas.microsoft.com/office/drawing/2014/main" id="{7A642B94-A9FD-4347-8E04-1D9B1F06E912}"/>
              </a:ext>
            </a:extLst>
          </p:cNvPr>
          <p:cNvSpPr>
            <a:spLocks noGrp="1"/>
          </p:cNvSpPr>
          <p:nvPr>
            <p:ph sz="half" idx="2"/>
          </p:nvPr>
        </p:nvSpPr>
        <p:spPr>
          <a:xfrm>
            <a:off x="6477000" y="2948123"/>
            <a:ext cx="5181600" cy="2728777"/>
          </a:xfrm>
        </p:spPr>
        <p:txBody>
          <a:bodyPr>
            <a:normAutofit fontScale="25000" lnSpcReduction="20000"/>
          </a:bodyPr>
          <a:lstStyle/>
          <a:p>
            <a:pPr marL="0" indent="0">
              <a:buNone/>
            </a:pPr>
            <a:endParaRPr lang="de-DE" sz="5600" dirty="0"/>
          </a:p>
          <a:p>
            <a:r>
              <a:rPr lang="de-DE" sz="6400" b="1" dirty="0"/>
              <a:t>5. Intelligente Gebäudetechnik</a:t>
            </a:r>
          </a:p>
          <a:p>
            <a:pPr>
              <a:buFont typeface="Arial" panose="020B0604020202020204" pitchFamily="34" charset="0"/>
              <a:buChar char="•"/>
            </a:pPr>
            <a:r>
              <a:rPr lang="de-DE" sz="6400" dirty="0"/>
              <a:t>Sonnenschutzsysteme: Sonnenschutzfolien, Außenjalousien, Markisen oder Lamellen reduzieren direkte Sonneneinstrahlung.</a:t>
            </a:r>
          </a:p>
          <a:p>
            <a:pPr>
              <a:buFont typeface="Arial" panose="020B0604020202020204" pitchFamily="34" charset="0"/>
              <a:buChar char="•"/>
            </a:pPr>
            <a:r>
              <a:rPr lang="de-DE" sz="6400" dirty="0"/>
              <a:t>Passive Kühlstrategien: Gebäudeausrichtung, natürliche Belüftung und Nachtkühlung nutzen.</a:t>
            </a:r>
          </a:p>
          <a:p>
            <a:pPr>
              <a:buFont typeface="Arial" panose="020B0604020202020204" pitchFamily="34" charset="0"/>
              <a:buChar char="•"/>
            </a:pPr>
            <a:r>
              <a:rPr lang="de-DE" sz="6400" dirty="0"/>
              <a:t>Energieeffiziente Klimatisierung: Nutzung von Geothermie, Solarenergie und smarter Lüftungssysteme</a:t>
            </a:r>
          </a:p>
          <a:p>
            <a:pPr>
              <a:buFont typeface="Arial" panose="020B0604020202020204" pitchFamily="34" charset="0"/>
              <a:buChar char="•"/>
            </a:pPr>
            <a:r>
              <a:rPr lang="de-DE" sz="6400" dirty="0"/>
              <a:t>Interne Wärmequellen minimieren, Abschalten von Elektrogeräten</a:t>
            </a:r>
          </a:p>
          <a:p>
            <a:endParaRPr lang="de-DE" dirty="0"/>
          </a:p>
        </p:txBody>
      </p:sp>
    </p:spTree>
    <p:extLst>
      <p:ext uri="{BB962C8B-B14F-4D97-AF65-F5344CB8AC3E}">
        <p14:creationId xmlns:p14="http://schemas.microsoft.com/office/powerpoint/2010/main" val="42340355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B95BCE9-2BE5-43B6-9499-7244AAAFAFD8}"/>
              </a:ext>
            </a:extLst>
          </p:cNvPr>
          <p:cNvSpPr>
            <a:spLocks noGrp="1"/>
          </p:cNvSpPr>
          <p:nvPr>
            <p:ph sz="half" idx="1"/>
          </p:nvPr>
        </p:nvSpPr>
        <p:spPr>
          <a:xfrm>
            <a:off x="557784" y="2506662"/>
            <a:ext cx="5181600" cy="4351338"/>
          </a:xfrm>
        </p:spPr>
        <p:txBody>
          <a:bodyPr>
            <a:normAutofit/>
          </a:bodyPr>
          <a:lstStyle/>
          <a:p>
            <a:r>
              <a:rPr lang="de-DE" sz="1800" dirty="0">
                <a:latin typeface="Arial" panose="020B0604020202020204" pitchFamily="34" charset="0"/>
                <a:cs typeface="Arial" panose="020B0604020202020204" pitchFamily="34" charset="0"/>
              </a:rPr>
              <a:t>Pavillons, Sonnensegel, Pergolen</a:t>
            </a:r>
          </a:p>
          <a:p>
            <a:r>
              <a:rPr lang="de-DE" sz="1800" dirty="0">
                <a:latin typeface="Arial" panose="020B0604020202020204" pitchFamily="34" charset="0"/>
                <a:cs typeface="Arial" panose="020B0604020202020204" pitchFamily="34" charset="0"/>
              </a:rPr>
              <a:t>Straßen und Hofbegrünung (klimaangepasste Bäume und Pflanzen nutzen)</a:t>
            </a:r>
          </a:p>
          <a:p>
            <a:r>
              <a:rPr lang="de-DE" sz="1800" dirty="0">
                <a:latin typeface="Arial" panose="020B0604020202020204" pitchFamily="34" charset="0"/>
                <a:cs typeface="Arial" panose="020B0604020202020204" pitchFamily="34" charset="0"/>
              </a:rPr>
              <a:t>Entsiegelung von Flächen</a:t>
            </a:r>
          </a:p>
          <a:p>
            <a:r>
              <a:rPr lang="de-DE" sz="1800" dirty="0">
                <a:latin typeface="Arial" panose="020B0604020202020204" pitchFamily="34" charset="0"/>
                <a:cs typeface="Arial" panose="020B0604020202020204" pitchFamily="34" charset="0"/>
              </a:rPr>
              <a:t>Schaffung von Verdunstungsflächen (z.B. Teiche)</a:t>
            </a:r>
          </a:p>
          <a:p>
            <a:r>
              <a:rPr lang="de-DE" sz="1800" dirty="0">
                <a:latin typeface="Arial" panose="020B0604020202020204" pitchFamily="34" charset="0"/>
                <a:cs typeface="Arial" panose="020B0604020202020204" pitchFamily="34" charset="0"/>
              </a:rPr>
              <a:t>Anlage von Wasserspielplätzen</a:t>
            </a:r>
          </a:p>
          <a:p>
            <a:r>
              <a:rPr lang="de-DE" sz="1800" dirty="0">
                <a:latin typeface="Arial" panose="020B0604020202020204" pitchFamily="34" charset="0"/>
                <a:cs typeface="Arial" panose="020B0604020202020204" pitchFamily="34" charset="0"/>
              </a:rPr>
              <a:t>Errichten von Trinkbrunnen</a:t>
            </a:r>
          </a:p>
        </p:txBody>
      </p:sp>
      <p:pic>
        <p:nvPicPr>
          <p:cNvPr id="20" name="Picture 4" descr="Diese Magdeburger Kita hatte Glück und sich schon im vergangenen Jahr große Sonnensegel als Hitzeschutz. Ohne war das Außengelände bei Sommerglut kaum nutzbar. Andere Kitas warten bis heute vergeblich auf solche Ausstattung - trotz Ratsbeschluss.">
            <a:extLst>
              <a:ext uri="{FF2B5EF4-FFF2-40B4-BE49-F238E27FC236}">
                <a16:creationId xmlns:a16="http://schemas.microsoft.com/office/drawing/2014/main" id="{100A1D84-1F2F-49B5-9594-94C5BD7A7288}"/>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6267450" y="2012559"/>
            <a:ext cx="5087223" cy="36036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platzhalter 19">
            <a:extLst>
              <a:ext uri="{FF2B5EF4-FFF2-40B4-BE49-F238E27FC236}">
                <a16:creationId xmlns:a16="http://schemas.microsoft.com/office/drawing/2014/main" id="{9B658F29-FE66-4C78-97BE-FBB74B7AE073}"/>
              </a:ext>
            </a:extLst>
          </p:cNvPr>
          <p:cNvSpPr txBox="1">
            <a:spLocks/>
          </p:cNvSpPr>
          <p:nvPr/>
        </p:nvSpPr>
        <p:spPr>
          <a:xfrm>
            <a:off x="6267450" y="5708478"/>
            <a:ext cx="2129991" cy="189230"/>
          </a:xfrm>
          <a:prstGeom prst="rect">
            <a:avLst/>
          </a:prstGeom>
        </p:spPr>
        <p:txBody>
          <a:bodyPr vert="horz" lIns="91440" tIns="45720" rIns="91440" bIns="45720" rtlCol="0" anchor="ctr">
            <a:noAutofit/>
          </a:bodyPr>
          <a:lstStyle>
            <a:defPPr>
              <a:defRPr lang="de-DE"/>
            </a:defPPr>
            <a:lvl1pPr indent="0" algn="r">
              <a:lnSpc>
                <a:spcPct val="90000"/>
              </a:lnSpc>
              <a:spcBef>
                <a:spcPts val="1000"/>
              </a:spcBef>
              <a:buFont typeface="Arial" panose="020B0604020202020204" pitchFamily="34" charset="0"/>
              <a:buNone/>
              <a:defRPr sz="1000" b="0" i="0">
                <a:solidFill>
                  <a:schemeClr val="tx1">
                    <a:lumMod val="75000"/>
                    <a:lumOff val="25000"/>
                  </a:schemeClr>
                </a:solidFill>
                <a:ea typeface="Open Sans Condensed Light" pitchFamily="2" charset="0"/>
                <a:cs typeface="Open Sans Condensed Light" pitchFamily="2" charset="0"/>
              </a:defRPr>
            </a:lvl1pPr>
            <a:lvl2pPr marL="685800" indent="-228600">
              <a:lnSpc>
                <a:spcPct val="90000"/>
              </a:lnSpc>
              <a:spcBef>
                <a:spcPts val="500"/>
              </a:spcBef>
              <a:buFont typeface="Arial" panose="020B0604020202020204" pitchFamily="34" charset="0"/>
              <a:buChar char="•"/>
              <a:defRPr sz="3000" b="1" i="0">
                <a:solidFill>
                  <a:schemeClr val="accent2"/>
                </a:solidFill>
                <a:latin typeface="Open Sans Condensed Bold" pitchFamily="2" charset="0"/>
                <a:ea typeface="Open Sans Condensed Bold" pitchFamily="2" charset="0"/>
                <a:cs typeface="Open Sans Condensed Bold" pitchFamily="2" charset="0"/>
              </a:defRPr>
            </a:lvl2pPr>
            <a:lvl3pPr marL="1143000" indent="-228600">
              <a:lnSpc>
                <a:spcPct val="90000"/>
              </a:lnSpc>
              <a:spcBef>
                <a:spcPts val="500"/>
              </a:spcBef>
              <a:buFont typeface="Arial" panose="020B0604020202020204" pitchFamily="34" charset="0"/>
              <a:buChar char="•"/>
              <a:defRPr sz="2000" b="1" i="0">
                <a:solidFill>
                  <a:srgbClr val="5ABEC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nSpc>
                <a:spcPct val="90000"/>
              </a:lnSpc>
              <a:spcBef>
                <a:spcPts val="500"/>
              </a:spcBef>
              <a:buFont typeface="Arial" panose="020B0604020202020204" pitchFamily="34" charset="0"/>
              <a:buChar char="•"/>
              <a:defRPr sz="2000" b="1" i="0">
                <a:solidFill>
                  <a:schemeClr val="accent2"/>
                </a:solidFill>
                <a:latin typeface="Open Sans Condensed Bold" pitchFamily="2" charset="0"/>
                <a:ea typeface="Open Sans Condensed Bold" pitchFamily="2" charset="0"/>
                <a:cs typeface="Open Sans Condensed Bold" pitchFamily="2" charset="0"/>
              </a:defRPr>
            </a:lvl4pPr>
            <a:lvl5pPr marL="2057400" indent="-228600">
              <a:lnSpc>
                <a:spcPct val="90000"/>
              </a:lnSpc>
              <a:spcBef>
                <a:spcPts val="500"/>
              </a:spcBef>
              <a:buFont typeface="Arial" panose="020B0604020202020204" pitchFamily="34" charset="0"/>
              <a:buChar char="•"/>
              <a:defRPr sz="2000">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de-DE" sz="800" dirty="0"/>
              <a:t>Quelle: Volksstimme (2023)</a:t>
            </a:r>
          </a:p>
        </p:txBody>
      </p:sp>
      <p:sp>
        <p:nvSpPr>
          <p:cNvPr id="8" name="PlaceHolder 2">
            <a:extLst>
              <a:ext uri="{FF2B5EF4-FFF2-40B4-BE49-F238E27FC236}">
                <a16:creationId xmlns:a16="http://schemas.microsoft.com/office/drawing/2014/main" id="{A82ADADC-0E7F-4038-BE1B-B03BE6830253}"/>
              </a:ext>
            </a:extLst>
          </p:cNvPr>
          <p:cNvSpPr txBox="1">
            <a:spLocks/>
          </p:cNvSpPr>
          <p:nvPr/>
        </p:nvSpPr>
        <p:spPr>
          <a:xfrm>
            <a:off x="843162" y="865145"/>
            <a:ext cx="8381520" cy="960480"/>
          </a:xfrm>
          <a:prstGeom prst="rect">
            <a:avLst/>
          </a:prstGeom>
          <a:noFill/>
          <a:ln w="0">
            <a:noFill/>
          </a:ln>
        </p:spPr>
        <p:txBody>
          <a:bodyPr lIns="0" tIns="0" rIns="0" bIns="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a:lstStyle>
          <a:p>
            <a:pPr>
              <a:spcBef>
                <a:spcPts val="1001"/>
              </a:spcBef>
              <a:tabLst>
                <a:tab pos="0" algn="l"/>
              </a:tabLst>
            </a:pPr>
            <a:r>
              <a:rPr lang="de-DE" sz="3000" spc="-1" dirty="0">
                <a:ea typeface="Open Sans Condensed Bold"/>
                <a:cs typeface="Arial" panose="020B0604020202020204" pitchFamily="34" charset="0"/>
              </a:rPr>
              <a:t>Maßnahmen im Umfeld</a:t>
            </a:r>
            <a:endParaRPr lang="de-DE" sz="3000" spc="-1" dirty="0">
              <a:cs typeface="Arial" panose="020B0604020202020204" pitchFamily="34" charset="0"/>
            </a:endParaRPr>
          </a:p>
        </p:txBody>
      </p:sp>
    </p:spTree>
    <p:extLst>
      <p:ext uri="{BB962C8B-B14F-4D97-AF65-F5344CB8AC3E}">
        <p14:creationId xmlns:p14="http://schemas.microsoft.com/office/powerpoint/2010/main" val="1562800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TextShape 1"/>
          <p:cNvSpPr/>
          <p:nvPr/>
        </p:nvSpPr>
        <p:spPr>
          <a:xfrm>
            <a:off x="754200" y="1844640"/>
            <a:ext cx="3396240" cy="4105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fontScale="92500"/>
          </a:bodyPr>
          <a:lstStyle/>
          <a:p>
            <a:pPr marL="457200" indent="-456840">
              <a:lnSpc>
                <a:spcPct val="90000"/>
              </a:lnSpc>
              <a:spcBef>
                <a:spcPts val="1001"/>
              </a:spcBef>
              <a:buClr>
                <a:srgbClr val="000000"/>
              </a:buClr>
              <a:buFont typeface="Arial"/>
              <a:buChar char="•"/>
            </a:pPr>
            <a:r>
              <a:rPr lang="de-DE" sz="1200" b="0" strike="noStrike" spc="-1" dirty="0" err="1">
                <a:solidFill>
                  <a:srgbClr val="000000"/>
                </a:solidFill>
                <a:latin typeface="Arial" panose="020B0604020202020204" pitchFamily="34" charset="0"/>
                <a:ea typeface="Open Sans"/>
                <a:cs typeface="Arial" panose="020B0604020202020204" pitchFamily="34" charset="0"/>
              </a:rPr>
              <a:t>Betsch</a:t>
            </a:r>
            <a:r>
              <a:rPr lang="de-DE" sz="1200" b="0" strike="noStrike" spc="-1" dirty="0">
                <a:solidFill>
                  <a:srgbClr val="000000"/>
                </a:solidFill>
                <a:latin typeface="Arial" panose="020B0604020202020204" pitchFamily="34" charset="0"/>
                <a:ea typeface="Open Sans"/>
                <a:cs typeface="Arial" panose="020B0604020202020204" pitchFamily="34" charset="0"/>
              </a:rPr>
              <a:t> et al. (2023): </a:t>
            </a:r>
            <a:r>
              <a:rPr lang="en-US" sz="1200" spc="-1" dirty="0" err="1">
                <a:solidFill>
                  <a:srgbClr val="000000"/>
                </a:solidFill>
                <a:latin typeface="Arial" panose="020B0604020202020204" pitchFamily="34" charset="0"/>
                <a:ea typeface="Open Sans"/>
                <a:cs typeface="Arial" panose="020B0604020202020204" pitchFamily="34" charset="0"/>
                <a:hlinkClick r:id="rId3"/>
              </a:rPr>
              <a:t>Ergebnisse</a:t>
            </a:r>
            <a:r>
              <a:rPr lang="en-US" sz="1200" spc="-1" dirty="0">
                <a:solidFill>
                  <a:srgbClr val="000000"/>
                </a:solidFill>
                <a:latin typeface="Arial" panose="020B0604020202020204" pitchFamily="34" charset="0"/>
                <a:ea typeface="Open Sans"/>
                <a:cs typeface="Arial" panose="020B0604020202020204" pitchFamily="34" charset="0"/>
                <a:hlinkClick r:id="rId3"/>
              </a:rPr>
              <a:t> </a:t>
            </a:r>
            <a:r>
              <a:rPr lang="en-US" sz="1200" spc="-1" dirty="0" err="1">
                <a:solidFill>
                  <a:srgbClr val="000000"/>
                </a:solidFill>
                <a:latin typeface="Arial" panose="020B0604020202020204" pitchFamily="34" charset="0"/>
                <a:ea typeface="Open Sans"/>
                <a:cs typeface="Arial" panose="020B0604020202020204" pitchFamily="34" charset="0"/>
                <a:hlinkClick r:id="rId3"/>
              </a:rPr>
              <a:t>aus</a:t>
            </a:r>
            <a:r>
              <a:rPr lang="en-US" sz="1200" spc="-1" dirty="0">
                <a:solidFill>
                  <a:srgbClr val="000000"/>
                </a:solidFill>
                <a:latin typeface="Arial" panose="020B0604020202020204" pitchFamily="34" charset="0"/>
                <a:ea typeface="Open Sans"/>
                <a:cs typeface="Arial" panose="020B0604020202020204" pitchFamily="34" charset="0"/>
                <a:hlinkClick r:id="rId3"/>
              </a:rPr>
              <a:t> der Planetary Health </a:t>
            </a:r>
            <a:r>
              <a:rPr lang="en-US" sz="1200" spc="-1" dirty="0" err="1">
                <a:solidFill>
                  <a:srgbClr val="000000"/>
                </a:solidFill>
                <a:latin typeface="Arial" panose="020B0604020202020204" pitchFamily="34" charset="0"/>
                <a:ea typeface="Open Sans"/>
                <a:cs typeface="Arial" panose="020B0604020202020204" pitchFamily="34" charset="0"/>
                <a:hlinkClick r:id="rId3"/>
              </a:rPr>
              <a:t>ACtion</a:t>
            </a:r>
            <a:r>
              <a:rPr lang="en-US" sz="1200" spc="-1" dirty="0">
                <a:solidFill>
                  <a:srgbClr val="000000"/>
                </a:solidFill>
                <a:latin typeface="Arial" panose="020B0604020202020204" pitchFamily="34" charset="0"/>
                <a:ea typeface="Open Sans"/>
                <a:cs typeface="Arial" panose="020B0604020202020204" pitchFamily="34" charset="0"/>
                <a:hlinkClick r:id="rId3"/>
              </a:rPr>
              <a:t> </a:t>
            </a:r>
            <a:r>
              <a:rPr lang="en-US" sz="1200" spc="-1" dirty="0" err="1">
                <a:solidFill>
                  <a:srgbClr val="000000"/>
                </a:solidFill>
                <a:latin typeface="Arial" panose="020B0604020202020204" pitchFamily="34" charset="0"/>
                <a:ea typeface="Open Sans"/>
                <a:cs typeface="Arial" panose="020B0604020202020204" pitchFamily="34" charset="0"/>
                <a:hlinkClick r:id="rId3"/>
              </a:rPr>
              <a:t>SurvEy</a:t>
            </a:r>
            <a:r>
              <a:rPr lang="en-US" sz="1200" spc="-1" dirty="0">
                <a:solidFill>
                  <a:srgbClr val="000000"/>
                </a:solidFill>
                <a:latin typeface="Arial" panose="020B0604020202020204" pitchFamily="34" charset="0"/>
                <a:ea typeface="Open Sans"/>
                <a:cs typeface="Arial" panose="020B0604020202020204" pitchFamily="34" charset="0"/>
                <a:hlinkClick r:id="rId3"/>
              </a:rPr>
              <a:t> – PACE</a:t>
            </a:r>
            <a:endParaRPr lang="de-DE" sz="1200" b="0" strike="noStrike" spc="-1" dirty="0">
              <a:solidFill>
                <a:srgbClr val="000000"/>
              </a:solidFill>
              <a:latin typeface="Arial" panose="020B0604020202020204" pitchFamily="34" charset="0"/>
              <a:ea typeface="Open Sans"/>
              <a:cs typeface="Arial" panose="020B0604020202020204" pitchFamily="34" charset="0"/>
            </a:endParaRPr>
          </a:p>
          <a:p>
            <a:pPr marL="457200" indent="-456840">
              <a:lnSpc>
                <a:spcPct val="90000"/>
              </a:lnSpc>
              <a:spcBef>
                <a:spcPts val="1001"/>
              </a:spcBef>
              <a:buClr>
                <a:srgbClr val="000000"/>
              </a:buClr>
              <a:buFont typeface="Arial"/>
              <a:buChar char="•"/>
            </a:pPr>
            <a:r>
              <a:rPr lang="de-DE" sz="1200" b="0" strike="noStrike" spc="-1" dirty="0">
                <a:solidFill>
                  <a:srgbClr val="000000"/>
                </a:solidFill>
                <a:latin typeface="Arial" panose="020B0604020202020204" pitchFamily="34" charset="0"/>
                <a:ea typeface="Open Sans"/>
                <a:cs typeface="Arial" panose="020B0604020202020204" pitchFamily="34" charset="0"/>
              </a:rPr>
              <a:t>Umweltbundesamt (2019): </a:t>
            </a:r>
            <a:r>
              <a:rPr lang="de-DE" sz="1200" b="0" u="sng" strike="noStrike" spc="-1" dirty="0" err="1">
                <a:solidFill>
                  <a:srgbClr val="5BADFF"/>
                </a:solidFill>
                <a:uFillTx/>
                <a:latin typeface="Arial" panose="020B0604020202020204" pitchFamily="34" charset="0"/>
                <a:ea typeface="Open Sans"/>
                <a:cs typeface="Arial" panose="020B0604020202020204" pitchFamily="34" charset="0"/>
                <a:hlinkClick r:id="rId4"/>
              </a:rPr>
              <a:t>Monitoringbericht</a:t>
            </a:r>
            <a:r>
              <a:rPr lang="de-DE" sz="1200" b="0" u="sng" strike="noStrike" spc="-1" dirty="0">
                <a:solidFill>
                  <a:srgbClr val="5BADFF"/>
                </a:solidFill>
                <a:uFillTx/>
                <a:latin typeface="Arial" panose="020B0604020202020204" pitchFamily="34" charset="0"/>
                <a:ea typeface="Open Sans"/>
                <a:cs typeface="Arial" panose="020B0604020202020204" pitchFamily="34" charset="0"/>
                <a:hlinkClick r:id="rId4"/>
              </a:rPr>
              <a:t> 2019 zur deutschen Anpassungsstrategie an den Klimawandel </a:t>
            </a:r>
            <a:r>
              <a:rPr lang="de-DE" sz="1200" b="0" u="sng" strike="noStrike" spc="-1" dirty="0" err="1">
                <a:solidFill>
                  <a:srgbClr val="5BADFF"/>
                </a:solidFill>
                <a:uFillTx/>
                <a:latin typeface="Arial" panose="020B0604020202020204" pitchFamily="34" charset="0"/>
                <a:ea typeface="Open Sans"/>
                <a:cs typeface="Arial" panose="020B0604020202020204" pitchFamily="34" charset="0"/>
                <a:hlinkClick r:id="rId4"/>
              </a:rPr>
              <a:t>Monitoringbericht</a:t>
            </a:r>
            <a:r>
              <a:rPr lang="de-DE" sz="1200" b="0" u="sng" strike="noStrike" spc="-1" dirty="0">
                <a:solidFill>
                  <a:srgbClr val="5BADFF"/>
                </a:solidFill>
                <a:uFillTx/>
                <a:latin typeface="Arial" panose="020B0604020202020204" pitchFamily="34" charset="0"/>
                <a:ea typeface="Open Sans"/>
                <a:cs typeface="Arial" panose="020B0604020202020204" pitchFamily="34" charset="0"/>
                <a:hlinkClick r:id="rId4"/>
              </a:rPr>
              <a:t> 2019. </a:t>
            </a:r>
            <a:endParaRPr lang="de-DE" sz="1200" b="0" strike="noStrike" spc="-1" dirty="0">
              <a:solidFill>
                <a:srgbClr val="000000"/>
              </a:solidFill>
              <a:latin typeface="Arial" panose="020B0604020202020204" pitchFamily="34" charset="0"/>
              <a:cs typeface="Arial" panose="020B0604020202020204" pitchFamily="34" charset="0"/>
            </a:endParaRPr>
          </a:p>
          <a:p>
            <a:pPr marL="457200" indent="-456840">
              <a:lnSpc>
                <a:spcPct val="90000"/>
              </a:lnSpc>
              <a:spcBef>
                <a:spcPts val="1001"/>
              </a:spcBef>
              <a:buClr>
                <a:srgbClr val="000000"/>
              </a:buClr>
              <a:buFont typeface="Arial"/>
              <a:buChar char="•"/>
            </a:pPr>
            <a:r>
              <a:rPr lang="de-DE" sz="1200" b="0" strike="noStrike" spc="-1" dirty="0">
                <a:solidFill>
                  <a:srgbClr val="000000"/>
                </a:solidFill>
                <a:latin typeface="Arial" panose="020B0604020202020204" pitchFamily="34" charset="0"/>
                <a:ea typeface="Open Sans"/>
                <a:cs typeface="Arial" panose="020B0604020202020204" pitchFamily="34" charset="0"/>
              </a:rPr>
              <a:t>WHO Regionalbüro für Europa (2019): </a:t>
            </a:r>
            <a:r>
              <a:rPr lang="de-DE" sz="1200" b="0" u="sng" strike="noStrike" spc="-1" dirty="0">
                <a:solidFill>
                  <a:srgbClr val="5BADFF"/>
                </a:solidFill>
                <a:uFillTx/>
                <a:latin typeface="Arial" panose="020B0604020202020204" pitchFamily="34" charset="0"/>
                <a:ea typeface="Open Sans"/>
                <a:cs typeface="Arial" panose="020B0604020202020204" pitchFamily="34" charset="0"/>
                <a:hlinkClick r:id="rId5"/>
              </a:rPr>
              <a:t>Gesundheitshinweise zur Prävention hitzebedingter Gesundheitsschäden – neue und aktualisierte Hinweise für unterschiedliche Zielgruppen. </a:t>
            </a:r>
            <a:endParaRPr lang="de-DE" sz="1200" b="0" strike="noStrike" spc="-1" dirty="0">
              <a:solidFill>
                <a:srgbClr val="000000"/>
              </a:solidFill>
              <a:latin typeface="Arial" panose="020B0604020202020204" pitchFamily="34" charset="0"/>
              <a:cs typeface="Arial" panose="020B0604020202020204" pitchFamily="34" charset="0"/>
            </a:endParaRPr>
          </a:p>
          <a:p>
            <a:pPr marL="457200" indent="-456840">
              <a:lnSpc>
                <a:spcPct val="90000"/>
              </a:lnSpc>
              <a:spcBef>
                <a:spcPts val="1001"/>
              </a:spcBef>
              <a:buClr>
                <a:srgbClr val="000000"/>
              </a:buClr>
              <a:buFont typeface="Arial"/>
              <a:buChar char="•"/>
            </a:pPr>
            <a:r>
              <a:rPr lang="de-DE" sz="1200" b="0" strike="noStrike" spc="-1" dirty="0">
                <a:solidFill>
                  <a:srgbClr val="000000"/>
                </a:solidFill>
                <a:latin typeface="Arial" panose="020B0604020202020204" pitchFamily="34" charset="0"/>
                <a:ea typeface="Open Sans"/>
                <a:cs typeface="Arial" panose="020B0604020202020204" pitchFamily="34" charset="0"/>
              </a:rPr>
              <a:t>Matthies-Wiesler F et al. (2021): The Lancet Countdown on Health and Climate Change Policy Brief für Deutschland 2021, </a:t>
            </a:r>
            <a:r>
              <a:rPr lang="de-DE" sz="1200" b="0" u="sng" strike="noStrike" spc="-1" dirty="0">
                <a:solidFill>
                  <a:srgbClr val="5BADFF"/>
                </a:solidFill>
                <a:uFillTx/>
                <a:latin typeface="Arial" panose="020B0604020202020204" pitchFamily="34" charset="0"/>
                <a:ea typeface="Open Sans"/>
                <a:cs typeface="Arial" panose="020B0604020202020204" pitchFamily="34" charset="0"/>
                <a:hlinkClick r:id="rId6"/>
              </a:rPr>
              <a:t>https://klimagesund.de/</a:t>
            </a:r>
            <a:endParaRPr lang="de-DE" sz="1200" b="0" strike="noStrike" spc="-1" dirty="0">
              <a:solidFill>
                <a:srgbClr val="000000"/>
              </a:solidFill>
              <a:latin typeface="Arial" panose="020B0604020202020204" pitchFamily="34" charset="0"/>
              <a:cs typeface="Arial" panose="020B0604020202020204" pitchFamily="34" charset="0"/>
            </a:endParaRPr>
          </a:p>
          <a:p>
            <a:pPr marL="457200" indent="-456840">
              <a:lnSpc>
                <a:spcPct val="90000"/>
              </a:lnSpc>
              <a:spcBef>
                <a:spcPts val="1001"/>
              </a:spcBef>
              <a:buClr>
                <a:srgbClr val="000000"/>
              </a:buClr>
              <a:buFont typeface="Arial"/>
              <a:buChar char="•"/>
            </a:pPr>
            <a:r>
              <a:rPr lang="de-DE" sz="1200" b="0" strike="noStrike" spc="-1" dirty="0" err="1">
                <a:solidFill>
                  <a:srgbClr val="000000"/>
                </a:solidFill>
                <a:latin typeface="Arial" panose="020B0604020202020204" pitchFamily="34" charset="0"/>
                <a:ea typeface="Open Sans"/>
                <a:cs typeface="Arial" panose="020B0604020202020204" pitchFamily="34" charset="0"/>
              </a:rPr>
              <a:t>Blättner</a:t>
            </a:r>
            <a:r>
              <a:rPr lang="de-DE" sz="1200" b="0" strike="noStrike" spc="-1" dirty="0">
                <a:solidFill>
                  <a:srgbClr val="000000"/>
                </a:solidFill>
                <a:latin typeface="Arial" panose="020B0604020202020204" pitchFamily="34" charset="0"/>
                <a:ea typeface="Open Sans"/>
                <a:cs typeface="Arial" panose="020B0604020202020204" pitchFamily="34" charset="0"/>
              </a:rPr>
              <a:t> B, Grewe A et al. (2021): Arbeitshilfe zur Entwicklung und Implementierung eines Hitzeaktionsplans für Städte und Kommunen, </a:t>
            </a:r>
            <a:r>
              <a:rPr lang="de-DE" sz="1200" b="0" u="sng" strike="noStrike" spc="-1" dirty="0">
                <a:solidFill>
                  <a:srgbClr val="5BADFF"/>
                </a:solidFill>
                <a:uFillTx/>
                <a:latin typeface="Arial" panose="020B0604020202020204" pitchFamily="34" charset="0"/>
                <a:ea typeface="Open Sans"/>
                <a:cs typeface="Arial" panose="020B0604020202020204" pitchFamily="34" charset="0"/>
                <a:hlinkClick r:id="rId7"/>
              </a:rPr>
              <a:t>https://www.hs-fulda.de/fileadmin/user_upload/FB_Pflege_und_Gesundheit/Forschung___Entwicklung/Arbeitshilfe_Hitzeaktionsplaene_in_Kommunen_2021.pdf</a:t>
            </a:r>
            <a:endParaRPr lang="de-DE" sz="1200" b="0" strike="noStrike" spc="-1" dirty="0">
              <a:solidFill>
                <a:srgbClr val="000000"/>
              </a:solidFill>
              <a:latin typeface="Arial" panose="020B0604020202020204" pitchFamily="34" charset="0"/>
              <a:cs typeface="Arial" panose="020B0604020202020204" pitchFamily="34" charset="0"/>
            </a:endParaRPr>
          </a:p>
          <a:p>
            <a:pPr>
              <a:lnSpc>
                <a:spcPct val="90000"/>
              </a:lnSpc>
              <a:spcBef>
                <a:spcPts val="1001"/>
              </a:spcBef>
              <a:tabLst>
                <a:tab pos="0" algn="l"/>
              </a:tabLst>
            </a:pPr>
            <a:endParaRPr lang="de-DE" sz="1200" b="0" strike="noStrike" spc="-1" dirty="0">
              <a:solidFill>
                <a:srgbClr val="000000"/>
              </a:solidFill>
              <a:latin typeface="Arial" panose="020B0604020202020204" pitchFamily="34" charset="0"/>
              <a:cs typeface="Arial" panose="020B0604020202020204" pitchFamily="34" charset="0"/>
            </a:endParaRPr>
          </a:p>
        </p:txBody>
      </p:sp>
      <p:sp>
        <p:nvSpPr>
          <p:cNvPr id="738" name="TextShape 2"/>
          <p:cNvSpPr/>
          <p:nvPr/>
        </p:nvSpPr>
        <p:spPr>
          <a:xfrm>
            <a:off x="4384440" y="1844640"/>
            <a:ext cx="3396240" cy="4105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lnSpcReduction="10000"/>
          </a:bodyPr>
          <a:lstStyle/>
          <a:p>
            <a:pPr marL="457200" indent="-456840">
              <a:lnSpc>
                <a:spcPct val="90000"/>
              </a:lnSpc>
              <a:spcBef>
                <a:spcPts val="1001"/>
              </a:spcBef>
              <a:buClr>
                <a:srgbClr val="000000"/>
              </a:buClr>
              <a:buFont typeface="Arial"/>
              <a:buChar char="•"/>
            </a:pPr>
            <a:r>
              <a:rPr lang="de-DE" sz="1200" b="0" strike="noStrike" spc="-1" dirty="0">
                <a:solidFill>
                  <a:srgbClr val="000000"/>
                </a:solidFill>
                <a:latin typeface="Arial" panose="020B0604020202020204" pitchFamily="34" charset="0"/>
                <a:ea typeface="Open Sans"/>
                <a:cs typeface="Arial" panose="020B0604020202020204" pitchFamily="34" charset="0"/>
              </a:rPr>
              <a:t>BMUV (2017): Handlungsempfehlungen für die Erstellung von Hitzeaktionsplänen zum Schutz der menschlichen Gesundheit, </a:t>
            </a:r>
            <a:r>
              <a:rPr lang="de-DE" sz="1200" b="0" u="sng" strike="noStrike" spc="-1" dirty="0">
                <a:solidFill>
                  <a:srgbClr val="5BADFF"/>
                </a:solidFill>
                <a:uFillTx/>
                <a:latin typeface="Arial" panose="020B0604020202020204" pitchFamily="34" charset="0"/>
                <a:ea typeface="Open Sans"/>
                <a:cs typeface="Arial" panose="020B0604020202020204" pitchFamily="34" charset="0"/>
                <a:hlinkClick r:id="rId8"/>
              </a:rPr>
              <a:t>https://www.bmuv.de/fileadmin/Daten_BMU/Download_PDF/Klimaschutz/hap_handlungsempfehlungen_bf.pdf</a:t>
            </a:r>
            <a:r>
              <a:rPr lang="de-DE" sz="1200" b="0" strike="noStrike" spc="-1" dirty="0">
                <a:solidFill>
                  <a:srgbClr val="000000"/>
                </a:solidFill>
                <a:latin typeface="Arial" panose="020B0604020202020204" pitchFamily="34" charset="0"/>
                <a:ea typeface="Open Sans"/>
                <a:cs typeface="Arial" panose="020B0604020202020204" pitchFamily="34" charset="0"/>
              </a:rPr>
              <a:t> </a:t>
            </a:r>
            <a:endParaRPr lang="de-DE" sz="1200" b="0" strike="noStrike" spc="-1" dirty="0">
              <a:solidFill>
                <a:srgbClr val="000000"/>
              </a:solidFill>
              <a:latin typeface="Arial" panose="020B0604020202020204" pitchFamily="34" charset="0"/>
              <a:cs typeface="Arial" panose="020B0604020202020204" pitchFamily="34" charset="0"/>
            </a:endParaRPr>
          </a:p>
          <a:p>
            <a:pPr marL="457200" indent="-456840">
              <a:lnSpc>
                <a:spcPct val="90000"/>
              </a:lnSpc>
              <a:spcBef>
                <a:spcPts val="1001"/>
              </a:spcBef>
              <a:buClr>
                <a:srgbClr val="000000"/>
              </a:buClr>
              <a:buFont typeface="Arial"/>
              <a:buChar char="•"/>
            </a:pPr>
            <a:r>
              <a:rPr lang="de-DE" sz="1200" b="0" strike="noStrike" spc="-1" dirty="0">
                <a:solidFill>
                  <a:srgbClr val="000000"/>
                </a:solidFill>
                <a:latin typeface="Arial" panose="020B0604020202020204" pitchFamily="34" charset="0"/>
                <a:ea typeface="Open Sans"/>
                <a:cs typeface="Arial" panose="020B0604020202020204" pitchFamily="34" charset="0"/>
              </a:rPr>
              <a:t>Kaiser T et al. (2021): Bund/Länder-Handlungsempfehlungen zur Erarbeitung von Hitzeaktionsplänen: Bekanntheit und Rezeption in Bundesländern und Kommunen, in: UMID: Umwelt und Mensch – Informationsdienst, 2021, 1:27–37, </a:t>
            </a:r>
            <a:r>
              <a:rPr lang="de-DE" sz="1200" b="0" u="sng" strike="noStrike" spc="-1" dirty="0">
                <a:solidFill>
                  <a:srgbClr val="5BADFF"/>
                </a:solidFill>
                <a:uFillTx/>
                <a:latin typeface="Arial" panose="020B0604020202020204" pitchFamily="34" charset="0"/>
                <a:ea typeface="Open Sans"/>
                <a:cs typeface="Arial" panose="020B0604020202020204" pitchFamily="34" charset="0"/>
                <a:hlinkClick r:id="rId9"/>
              </a:rPr>
              <a:t>https://www.umweltbundesamt.de/sites/default/files/medien/4031/publikationen/umid_01-2021-beitrag_2_hitze.pdf</a:t>
            </a:r>
            <a:r>
              <a:rPr lang="de-DE" sz="1200" b="0" strike="noStrike" spc="-1" dirty="0">
                <a:solidFill>
                  <a:srgbClr val="000000"/>
                </a:solidFill>
                <a:latin typeface="Arial" panose="020B0604020202020204" pitchFamily="34" charset="0"/>
                <a:ea typeface="Open Sans"/>
                <a:cs typeface="Arial" panose="020B0604020202020204" pitchFamily="34" charset="0"/>
              </a:rPr>
              <a:t> </a:t>
            </a:r>
          </a:p>
          <a:p>
            <a:pPr marL="457200" indent="-456840">
              <a:lnSpc>
                <a:spcPct val="90000"/>
              </a:lnSpc>
              <a:spcBef>
                <a:spcPts val="1001"/>
              </a:spcBef>
              <a:buClr>
                <a:srgbClr val="000000"/>
              </a:buClr>
              <a:buFont typeface="Arial"/>
              <a:buChar char="•"/>
            </a:pPr>
            <a:r>
              <a:rPr lang="de-DE" sz="1200" spc="-1" dirty="0">
                <a:solidFill>
                  <a:srgbClr val="000000"/>
                </a:solidFill>
                <a:latin typeface="Arial" panose="020B0604020202020204" pitchFamily="34" charset="0"/>
                <a:ea typeface="Open Sans"/>
                <a:cs typeface="Arial" panose="020B0604020202020204" pitchFamily="34" charset="0"/>
              </a:rPr>
              <a:t>Hermann et al. (2021): Gesundheitsbezogene Hitzeschutzpläne in Deutschland: Wie können die Hürden überwunden werden, um eine </a:t>
            </a:r>
            <a:r>
              <a:rPr lang="de-DE" sz="1200" spc="-1" dirty="0" err="1">
                <a:solidFill>
                  <a:srgbClr val="000000"/>
                </a:solidFill>
                <a:latin typeface="Arial" panose="020B0604020202020204" pitchFamily="34" charset="0"/>
                <a:ea typeface="Open Sans"/>
                <a:cs typeface="Arial" panose="020B0604020202020204" pitchFamily="34" charset="0"/>
              </a:rPr>
              <a:t>fächendeckende</a:t>
            </a:r>
            <a:r>
              <a:rPr lang="de-DE" sz="1200" spc="-1" dirty="0">
                <a:solidFill>
                  <a:srgbClr val="000000"/>
                </a:solidFill>
                <a:latin typeface="Arial" panose="020B0604020202020204" pitchFamily="34" charset="0"/>
                <a:ea typeface="Open Sans"/>
                <a:cs typeface="Arial" panose="020B0604020202020204" pitchFamily="34" charset="0"/>
              </a:rPr>
              <a:t> und </a:t>
            </a:r>
            <a:r>
              <a:rPr lang="de-DE" sz="1200" spc="-1" dirty="0" err="1">
                <a:solidFill>
                  <a:srgbClr val="000000"/>
                </a:solidFill>
                <a:latin typeface="Arial" panose="020B0604020202020204" pitchFamily="34" charset="0"/>
                <a:ea typeface="Open Sans"/>
                <a:cs typeface="Arial" panose="020B0604020202020204" pitchFamily="34" charset="0"/>
              </a:rPr>
              <a:t>systematsche</a:t>
            </a:r>
            <a:r>
              <a:rPr lang="de-DE" sz="1200" spc="-1" dirty="0">
                <a:solidFill>
                  <a:srgbClr val="000000"/>
                </a:solidFill>
                <a:latin typeface="Arial" panose="020B0604020202020204" pitchFamily="34" charset="0"/>
                <a:ea typeface="Open Sans"/>
                <a:cs typeface="Arial" panose="020B0604020202020204" pitchFamily="34" charset="0"/>
              </a:rPr>
              <a:t> Umsetzung voranzutreiben. </a:t>
            </a:r>
          </a:p>
          <a:p>
            <a:pPr marL="360">
              <a:lnSpc>
                <a:spcPct val="90000"/>
              </a:lnSpc>
              <a:spcBef>
                <a:spcPts val="1001"/>
              </a:spcBef>
              <a:buClr>
                <a:srgbClr val="000000"/>
              </a:buClr>
            </a:pPr>
            <a:endParaRPr lang="de-DE" sz="1200" b="0" strike="noStrike" spc="-1" dirty="0">
              <a:solidFill>
                <a:srgbClr val="000000"/>
              </a:solidFill>
              <a:latin typeface="Arial" panose="020B0604020202020204" pitchFamily="34" charset="0"/>
              <a:cs typeface="Arial" panose="020B0604020202020204" pitchFamily="34" charset="0"/>
            </a:endParaRPr>
          </a:p>
        </p:txBody>
      </p:sp>
      <p:sp>
        <p:nvSpPr>
          <p:cNvPr id="739" name="TextShape 3"/>
          <p:cNvSpPr/>
          <p:nvPr/>
        </p:nvSpPr>
        <p:spPr>
          <a:xfrm>
            <a:off x="8066880" y="1844640"/>
            <a:ext cx="3396240" cy="4105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marL="457200" indent="-456840">
              <a:lnSpc>
                <a:spcPct val="90000"/>
              </a:lnSpc>
              <a:spcBef>
                <a:spcPts val="1001"/>
              </a:spcBef>
              <a:buClr>
                <a:srgbClr val="000000"/>
              </a:buClr>
              <a:buFont typeface="Arial"/>
              <a:buChar char="•"/>
            </a:pPr>
            <a:r>
              <a:rPr lang="de-DE" sz="1200" b="0" u="sng" strike="noStrike" spc="-1" dirty="0">
                <a:solidFill>
                  <a:srgbClr val="5BADFF"/>
                </a:solidFill>
                <a:uFillTx/>
                <a:latin typeface="Arial" panose="020B0604020202020204" pitchFamily="34" charset="0"/>
                <a:ea typeface="Open Sans"/>
                <a:cs typeface="Arial" panose="020B0604020202020204" pitchFamily="34" charset="0"/>
                <a:hlinkClick r:id="rId10"/>
              </a:rPr>
              <a:t>https://hitze.info</a:t>
            </a:r>
            <a:endParaRPr lang="de-DE" sz="1200" b="0" strike="noStrike" spc="-1" dirty="0">
              <a:solidFill>
                <a:srgbClr val="000000"/>
              </a:solidFill>
              <a:latin typeface="Arial" panose="020B0604020202020204" pitchFamily="34" charset="0"/>
              <a:cs typeface="Arial" panose="020B0604020202020204" pitchFamily="34" charset="0"/>
            </a:endParaRPr>
          </a:p>
          <a:p>
            <a:pPr marL="457200" indent="-456840">
              <a:lnSpc>
                <a:spcPct val="90000"/>
              </a:lnSpc>
              <a:spcBef>
                <a:spcPts val="1001"/>
              </a:spcBef>
              <a:buClr>
                <a:srgbClr val="000000"/>
              </a:buClr>
              <a:buFont typeface="Arial"/>
              <a:buChar char="•"/>
            </a:pPr>
            <a:r>
              <a:rPr lang="de-DE" sz="1200" b="0" u="sng" strike="noStrike" spc="-1" dirty="0">
                <a:solidFill>
                  <a:srgbClr val="5BADFF"/>
                </a:solidFill>
                <a:uFillTx/>
                <a:latin typeface="Arial" panose="020B0604020202020204" pitchFamily="34" charset="0"/>
                <a:ea typeface="Open Sans"/>
                <a:cs typeface="Arial" panose="020B0604020202020204" pitchFamily="34" charset="0"/>
                <a:hlinkClick r:id="rId11"/>
              </a:rPr>
              <a:t>https://hitzeschutz-berlin.de</a:t>
            </a:r>
            <a:endParaRPr lang="de-DE" sz="1200" b="0" u="sng" strike="noStrike" spc="-1" dirty="0">
              <a:solidFill>
                <a:srgbClr val="5BADFF"/>
              </a:solidFill>
              <a:uFillTx/>
              <a:latin typeface="Arial" panose="020B0604020202020204" pitchFamily="34" charset="0"/>
              <a:ea typeface="Open Sans"/>
              <a:cs typeface="Arial" panose="020B0604020202020204" pitchFamily="34" charset="0"/>
            </a:endParaRPr>
          </a:p>
          <a:p>
            <a:pPr marL="457200" indent="-456840">
              <a:lnSpc>
                <a:spcPct val="90000"/>
              </a:lnSpc>
              <a:spcBef>
                <a:spcPts val="1001"/>
              </a:spcBef>
              <a:buClr>
                <a:srgbClr val="000000"/>
              </a:buClr>
              <a:buFont typeface="Arial"/>
              <a:buChar char="•"/>
            </a:pPr>
            <a:r>
              <a:rPr lang="de-DE" sz="1200" spc="-1" dirty="0">
                <a:solidFill>
                  <a:srgbClr val="000000"/>
                </a:solidFill>
                <a:latin typeface="Arial" panose="020B0604020202020204" pitchFamily="34" charset="0"/>
                <a:cs typeface="Arial" panose="020B0604020202020204" pitchFamily="34" charset="0"/>
                <a:hlinkClick r:id="rId12"/>
              </a:rPr>
              <a:t>https://www.klima-mensch-gesundheit.de/hitze-und-hitzeschutz/empfehlungen-fuer-kitas-und-schulen/</a:t>
            </a:r>
            <a:r>
              <a:rPr lang="de-DE" sz="1200" spc="-1" dirty="0">
                <a:solidFill>
                  <a:srgbClr val="000000"/>
                </a:solidFill>
                <a:latin typeface="Arial" panose="020B0604020202020204" pitchFamily="34" charset="0"/>
                <a:cs typeface="Arial" panose="020B0604020202020204" pitchFamily="34" charset="0"/>
              </a:rPr>
              <a:t> </a:t>
            </a:r>
          </a:p>
          <a:p>
            <a:pPr marL="457200" indent="-456840">
              <a:lnSpc>
                <a:spcPct val="90000"/>
              </a:lnSpc>
              <a:spcBef>
                <a:spcPts val="1001"/>
              </a:spcBef>
              <a:buClr>
                <a:srgbClr val="000000"/>
              </a:buClr>
              <a:buFont typeface="Arial"/>
              <a:buChar char="•"/>
            </a:pPr>
            <a:r>
              <a:rPr lang="de-DE" sz="1200" spc="-1" dirty="0">
                <a:solidFill>
                  <a:srgbClr val="000000"/>
                </a:solidFill>
                <a:latin typeface="Arial" panose="020B0604020202020204" pitchFamily="34" charset="0"/>
                <a:cs typeface="Arial" panose="020B0604020202020204" pitchFamily="34" charset="0"/>
              </a:rPr>
              <a:t>Handlungsempfehlungen für KITAs zum Umgang mit Hitzewellen: </a:t>
            </a:r>
            <a:r>
              <a:rPr lang="de-DE" sz="1200" spc="-1" dirty="0">
                <a:solidFill>
                  <a:srgbClr val="000000"/>
                </a:solidFill>
                <a:latin typeface="Arial" panose="020B0604020202020204" pitchFamily="34" charset="0"/>
                <a:cs typeface="Arial" panose="020B0604020202020204" pitchFamily="34" charset="0"/>
                <a:hlinkClick r:id="rId13"/>
              </a:rPr>
              <a:t>https://www.uni-potsdam.de/filea </a:t>
            </a:r>
            <a:r>
              <a:rPr lang="de-DE" sz="1200" spc="-1" dirty="0" err="1">
                <a:solidFill>
                  <a:srgbClr val="000000"/>
                </a:solidFill>
                <a:latin typeface="Arial" panose="020B0604020202020204" pitchFamily="34" charset="0"/>
                <a:cs typeface="Arial" panose="020B0604020202020204" pitchFamily="34" charset="0"/>
                <a:hlinkClick r:id="rId13"/>
              </a:rPr>
              <a:t>dmin</a:t>
            </a:r>
            <a:r>
              <a:rPr lang="de-DE" sz="1200" spc="-1" dirty="0">
                <a:solidFill>
                  <a:srgbClr val="000000"/>
                </a:solidFill>
                <a:latin typeface="Arial" panose="020B0604020202020204" pitchFamily="34" charset="0"/>
                <a:cs typeface="Arial" panose="020B0604020202020204" pitchFamily="34" charset="0"/>
                <a:hlinkClick r:id="rId13"/>
              </a:rPr>
              <a:t>/projects/extrass/Kita_Hitze.pdf</a:t>
            </a:r>
            <a:r>
              <a:rPr lang="de-DE" sz="1200" spc="-1" dirty="0">
                <a:solidFill>
                  <a:srgbClr val="000000"/>
                </a:solidFill>
                <a:latin typeface="Arial" panose="020B0604020202020204" pitchFamily="34" charset="0"/>
                <a:cs typeface="Arial" panose="020B0604020202020204" pitchFamily="34" charset="0"/>
              </a:rPr>
              <a:t> </a:t>
            </a:r>
          </a:p>
          <a:p>
            <a:pPr marL="457200" indent="-456840">
              <a:lnSpc>
                <a:spcPct val="90000"/>
              </a:lnSpc>
              <a:spcBef>
                <a:spcPts val="1001"/>
              </a:spcBef>
              <a:buClr>
                <a:srgbClr val="000000"/>
              </a:buClr>
              <a:buFont typeface="Arial"/>
              <a:buChar char="•"/>
            </a:pPr>
            <a:r>
              <a:rPr lang="de-DE" sz="1200" spc="-1" dirty="0">
                <a:solidFill>
                  <a:srgbClr val="000000"/>
                </a:solidFill>
                <a:latin typeface="Arial" panose="020B0604020202020204" pitchFamily="34" charset="0"/>
                <a:cs typeface="Arial" panose="020B0604020202020204" pitchFamily="34" charset="0"/>
              </a:rPr>
              <a:t>LMU München (2021): Hitzemaßnahmenplan für stationäre Einrichtungen der Altenpflege – Empfehlungen aus der Praxis für die Praxis. </a:t>
            </a:r>
            <a:r>
              <a:rPr lang="de-DE" sz="1200" spc="-1" dirty="0">
                <a:solidFill>
                  <a:srgbClr val="000000"/>
                </a:solidFill>
                <a:latin typeface="Arial" panose="020B0604020202020204" pitchFamily="34" charset="0"/>
                <a:cs typeface="Arial" panose="020B0604020202020204" pitchFamily="34" charset="0"/>
                <a:hlinkClick r:id="rId14"/>
              </a:rPr>
              <a:t>http://www.klinikum.uni-muenchen.de/Bildungsmodule-Aerzte/download/de/Klima3/Massnahmenplan/neu/LMU_Klinikum-Hitzemassnahmenplan_ONLINE.pdf</a:t>
            </a:r>
            <a:r>
              <a:rPr lang="de-DE" sz="1200" spc="-1" dirty="0">
                <a:solidFill>
                  <a:srgbClr val="000000"/>
                </a:solidFill>
                <a:latin typeface="Arial" panose="020B0604020202020204" pitchFamily="34" charset="0"/>
                <a:cs typeface="Arial" panose="020B0604020202020204" pitchFamily="34" charset="0"/>
              </a:rPr>
              <a:t> </a:t>
            </a:r>
          </a:p>
          <a:p>
            <a:pPr marL="457200" indent="-456840">
              <a:lnSpc>
                <a:spcPct val="90000"/>
              </a:lnSpc>
              <a:spcBef>
                <a:spcPts val="1001"/>
              </a:spcBef>
              <a:buClr>
                <a:srgbClr val="000000"/>
              </a:buClr>
              <a:buFont typeface="Arial"/>
              <a:buChar char="•"/>
            </a:pPr>
            <a:endParaRPr lang="de-DE" sz="1200" spc="-1" dirty="0">
              <a:solidFill>
                <a:srgbClr val="000000"/>
              </a:solidFill>
              <a:latin typeface="Arial" panose="020B0604020202020204" pitchFamily="34" charset="0"/>
              <a:cs typeface="Arial" panose="020B0604020202020204" pitchFamily="34" charset="0"/>
            </a:endParaRPr>
          </a:p>
          <a:p>
            <a:pPr marL="457200" indent="-456840">
              <a:lnSpc>
                <a:spcPct val="90000"/>
              </a:lnSpc>
              <a:spcBef>
                <a:spcPts val="1001"/>
              </a:spcBef>
              <a:buClr>
                <a:srgbClr val="000000"/>
              </a:buClr>
              <a:buFont typeface="Arial"/>
              <a:buChar char="•"/>
            </a:pPr>
            <a:endParaRPr lang="de-DE" sz="1200" spc="-1" dirty="0">
              <a:solidFill>
                <a:srgbClr val="000000"/>
              </a:solidFill>
              <a:latin typeface="Arial" panose="020B0604020202020204" pitchFamily="34" charset="0"/>
              <a:cs typeface="Arial" panose="020B0604020202020204" pitchFamily="34" charset="0"/>
            </a:endParaRPr>
          </a:p>
          <a:p>
            <a:pPr marL="457200" indent="-456840">
              <a:lnSpc>
                <a:spcPct val="90000"/>
              </a:lnSpc>
              <a:spcBef>
                <a:spcPts val="1001"/>
              </a:spcBef>
              <a:buClr>
                <a:srgbClr val="000000"/>
              </a:buClr>
              <a:buFont typeface="Arial"/>
              <a:buChar char="•"/>
            </a:pPr>
            <a:endParaRPr lang="de-DE" sz="1200" b="0" strike="noStrike" spc="-1" dirty="0">
              <a:solidFill>
                <a:srgbClr val="000000"/>
              </a:solidFill>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63C3D1"/>
      </a:accent1>
      <a:accent2>
        <a:srgbClr val="52619A"/>
      </a:accent2>
      <a:accent3>
        <a:srgbClr val="ED6EA7"/>
      </a:accent3>
      <a:accent4>
        <a:srgbClr val="E74124"/>
      </a:accent4>
      <a:accent5>
        <a:srgbClr val="003466"/>
      </a:accent5>
      <a:accent6>
        <a:srgbClr val="A1DBE3"/>
      </a:accent6>
      <a:hlink>
        <a:srgbClr val="5BADFF"/>
      </a:hlink>
      <a:folHlink>
        <a:srgbClr val="ADD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Design1">
  <a:themeElements>
    <a:clrScheme name="Grü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ign1" id="{CEF6D136-5599-4869-9BBB-59568D28D54E}" vid="{9F13973C-84A9-4DAF-AC67-14871C0AF405}"/>
    </a:ext>
  </a:extLst>
</a:theme>
</file>

<file path=ppt/theme/theme3.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4953</Words>
  <Application>Microsoft Office PowerPoint</Application>
  <PresentationFormat>Breitbild</PresentationFormat>
  <Paragraphs>541</Paragraphs>
  <Slides>40</Slides>
  <Notes>37</Notes>
  <HiddenSlides>0</HiddenSlides>
  <MMClips>0</MMClips>
  <ScaleCrop>false</ScaleCrop>
  <HeadingPairs>
    <vt:vector size="6" baseType="variant">
      <vt:variant>
        <vt:lpstr>Verwendete Schriftarten</vt:lpstr>
      </vt:variant>
      <vt:variant>
        <vt:i4>12</vt:i4>
      </vt:variant>
      <vt:variant>
        <vt:lpstr>Design</vt:lpstr>
      </vt:variant>
      <vt:variant>
        <vt:i4>2</vt:i4>
      </vt:variant>
      <vt:variant>
        <vt:lpstr>Folientitel</vt:lpstr>
      </vt:variant>
      <vt:variant>
        <vt:i4>40</vt:i4>
      </vt:variant>
    </vt:vector>
  </HeadingPairs>
  <TitlesOfParts>
    <vt:vector size="54" baseType="lpstr">
      <vt:lpstr>Arial</vt:lpstr>
      <vt:lpstr>Arial Narrow</vt:lpstr>
      <vt:lpstr>Calibri</vt:lpstr>
      <vt:lpstr>Calibri Light</vt:lpstr>
      <vt:lpstr>Open Sans</vt:lpstr>
      <vt:lpstr>Open Sans Condensed</vt:lpstr>
      <vt:lpstr>Open Sans Condensed Bold</vt:lpstr>
      <vt:lpstr>Open Sans Condensed Light</vt:lpstr>
      <vt:lpstr>Open Sans ExtraBold</vt:lpstr>
      <vt:lpstr>StarSymbol</vt:lpstr>
      <vt:lpstr>Symbol</vt:lpstr>
      <vt:lpstr>Wingdings</vt:lpstr>
      <vt:lpstr>Office Theme</vt:lpstr>
      <vt:lpstr>Design1</vt:lpstr>
      <vt:lpstr>Victoria Hochschule – Hitzeresilienz und Hitzeschutz in Siedlergemeinschaften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Hitzeschutzmaßnahmen gegen den Hitzeinseleffekt</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Jonas Gerke</dc:creator>
  <dc:description/>
  <cp:lastModifiedBy>Giulia Timmich</cp:lastModifiedBy>
  <cp:revision>199</cp:revision>
  <cp:lastPrinted>2024-02-26T11:14:43Z</cp:lastPrinted>
  <dcterms:created xsi:type="dcterms:W3CDTF">2022-10-18T08:08:27Z</dcterms:created>
  <dcterms:modified xsi:type="dcterms:W3CDTF">2025-06-04T08:48:48Z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r8>0</vt:r8>
  </property>
  <property fmtid="{D5CDD505-2E9C-101B-9397-08002B2CF9AE}" pid="3" name="HyperlinksChanged">
    <vt:bool>false</vt:bool>
  </property>
  <property fmtid="{D5CDD505-2E9C-101B-9397-08002B2CF9AE}" pid="4" name="LinksUpToDate">
    <vt:bool>false</vt:bool>
  </property>
  <property fmtid="{D5CDD505-2E9C-101B-9397-08002B2CF9AE}" pid="5" name="MMClips">
    <vt:r8>0</vt:r8>
  </property>
  <property fmtid="{D5CDD505-2E9C-101B-9397-08002B2CF9AE}" pid="6" name="Notes">
    <vt:r8>20</vt:r8>
  </property>
  <property fmtid="{D5CDD505-2E9C-101B-9397-08002B2CF9AE}" pid="7" name="PresentationFormat">
    <vt:lpwstr>Breitbild</vt:lpwstr>
  </property>
  <property fmtid="{D5CDD505-2E9C-101B-9397-08002B2CF9AE}" pid="8" name="ScaleCrop">
    <vt:bool>false</vt:bool>
  </property>
  <property fmtid="{D5CDD505-2E9C-101B-9397-08002B2CF9AE}" pid="9" name="ShareDoc">
    <vt:bool>false</vt:bool>
  </property>
  <property fmtid="{D5CDD505-2E9C-101B-9397-08002B2CF9AE}" pid="10" name="Slides">
    <vt:r8>25</vt:r8>
  </property>
</Properties>
</file>