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Lst>
  <p:notesMasterIdLst>
    <p:notesMasterId r:id="rId125"/>
  </p:notesMasterIdLst>
  <p:handoutMasterIdLst>
    <p:handoutMasterId r:id="rId126"/>
  </p:handoutMasterIdLst>
  <p:sldIdLst>
    <p:sldId id="1807" r:id="rId2"/>
    <p:sldId id="4083" r:id="rId3"/>
    <p:sldId id="397" r:id="rId4"/>
    <p:sldId id="2322" r:id="rId5"/>
    <p:sldId id="2097" r:id="rId6"/>
    <p:sldId id="260" r:id="rId7"/>
    <p:sldId id="2099" r:id="rId8"/>
    <p:sldId id="2103" r:id="rId9"/>
    <p:sldId id="2215" r:id="rId10"/>
    <p:sldId id="2219" r:id="rId11"/>
    <p:sldId id="2142" r:id="rId12"/>
    <p:sldId id="2076" r:id="rId13"/>
    <p:sldId id="2234" r:id="rId14"/>
    <p:sldId id="2220" r:id="rId15"/>
    <p:sldId id="1049" r:id="rId16"/>
    <p:sldId id="2227" r:id="rId17"/>
    <p:sldId id="2222" r:id="rId18"/>
    <p:sldId id="2228" r:id="rId19"/>
    <p:sldId id="1237" r:id="rId20"/>
    <p:sldId id="1104" r:id="rId21"/>
    <p:sldId id="1242" r:id="rId22"/>
    <p:sldId id="1239" r:id="rId23"/>
    <p:sldId id="1240" r:id="rId24"/>
    <p:sldId id="304" r:id="rId25"/>
    <p:sldId id="263" r:id="rId26"/>
    <p:sldId id="1063" r:id="rId27"/>
    <p:sldId id="2279" r:id="rId28"/>
    <p:sldId id="2182" r:id="rId29"/>
    <p:sldId id="2302" r:id="rId30"/>
    <p:sldId id="2211" r:id="rId31"/>
    <p:sldId id="1114" r:id="rId32"/>
    <p:sldId id="1230" r:id="rId33"/>
    <p:sldId id="1226" r:id="rId34"/>
    <p:sldId id="1228" r:id="rId35"/>
    <p:sldId id="2201" r:id="rId36"/>
    <p:sldId id="2209" r:id="rId37"/>
    <p:sldId id="2278" r:id="rId38"/>
    <p:sldId id="2277" r:id="rId39"/>
    <p:sldId id="1068" r:id="rId40"/>
    <p:sldId id="2101" r:id="rId41"/>
    <p:sldId id="2280" r:id="rId42"/>
    <p:sldId id="2096" r:id="rId43"/>
    <p:sldId id="2102" r:id="rId44"/>
    <p:sldId id="2288" r:id="rId45"/>
    <p:sldId id="2173" r:id="rId46"/>
    <p:sldId id="2299" r:id="rId47"/>
    <p:sldId id="2308" r:id="rId48"/>
    <p:sldId id="2281" r:id="rId49"/>
    <p:sldId id="1219" r:id="rId50"/>
    <p:sldId id="295" r:id="rId51"/>
    <p:sldId id="2303" r:id="rId52"/>
    <p:sldId id="282" r:id="rId53"/>
    <p:sldId id="1236" r:id="rId54"/>
    <p:sldId id="2257" r:id="rId55"/>
    <p:sldId id="2205" r:id="rId56"/>
    <p:sldId id="2206" r:id="rId57"/>
    <p:sldId id="2305" r:id="rId58"/>
    <p:sldId id="2255" r:id="rId59"/>
    <p:sldId id="2275" r:id="rId60"/>
    <p:sldId id="2306" r:id="rId61"/>
    <p:sldId id="2207" r:id="rId62"/>
    <p:sldId id="2208" r:id="rId63"/>
    <p:sldId id="2168" r:id="rId64"/>
    <p:sldId id="2127" r:id="rId65"/>
    <p:sldId id="2323" r:id="rId66"/>
    <p:sldId id="2296" r:id="rId67"/>
    <p:sldId id="2262" r:id="rId68"/>
    <p:sldId id="2301" r:id="rId69"/>
    <p:sldId id="2236" r:id="rId70"/>
    <p:sldId id="2225" r:id="rId71"/>
    <p:sldId id="2316" r:id="rId72"/>
    <p:sldId id="1206" r:id="rId73"/>
    <p:sldId id="2158" r:id="rId74"/>
    <p:sldId id="2313" r:id="rId75"/>
    <p:sldId id="2300" r:id="rId76"/>
    <p:sldId id="2314" r:id="rId77"/>
    <p:sldId id="2167" r:id="rId78"/>
    <p:sldId id="2160" r:id="rId79"/>
    <p:sldId id="2315" r:id="rId80"/>
    <p:sldId id="2226" r:id="rId81"/>
    <p:sldId id="923" r:id="rId82"/>
    <p:sldId id="2223" r:id="rId83"/>
    <p:sldId id="2224" r:id="rId84"/>
    <p:sldId id="1102" r:id="rId85"/>
    <p:sldId id="2318" r:id="rId86"/>
    <p:sldId id="2317" r:id="rId87"/>
    <p:sldId id="2154" r:id="rId88"/>
    <p:sldId id="1802" r:id="rId89"/>
    <p:sldId id="2212" r:id="rId90"/>
    <p:sldId id="2095" r:id="rId91"/>
    <p:sldId id="2125" r:id="rId92"/>
    <p:sldId id="2324" r:id="rId93"/>
    <p:sldId id="2297" r:id="rId94"/>
    <p:sldId id="2141" r:id="rId95"/>
    <p:sldId id="2341" r:id="rId96"/>
    <p:sldId id="2340" r:id="rId97"/>
    <p:sldId id="2336" r:id="rId98"/>
    <p:sldId id="2337" r:id="rId99"/>
    <p:sldId id="2338" r:id="rId100"/>
    <p:sldId id="2331" r:id="rId101"/>
    <p:sldId id="2332" r:id="rId102"/>
    <p:sldId id="2327" r:id="rId103"/>
    <p:sldId id="2342" r:id="rId104"/>
    <p:sldId id="2312" r:id="rId105"/>
    <p:sldId id="2344" r:id="rId106"/>
    <p:sldId id="2266" r:id="rId107"/>
    <p:sldId id="2221" r:id="rId108"/>
    <p:sldId id="2178" r:id="rId109"/>
    <p:sldId id="2214" r:id="rId110"/>
    <p:sldId id="2319" r:id="rId111"/>
    <p:sldId id="2349" r:id="rId112"/>
    <p:sldId id="1211" r:id="rId113"/>
    <p:sldId id="2260" r:id="rId114"/>
    <p:sldId id="2329" r:id="rId115"/>
    <p:sldId id="2250" r:id="rId116"/>
    <p:sldId id="2328" r:id="rId117"/>
    <p:sldId id="2155" r:id="rId118"/>
    <p:sldId id="2258" r:id="rId119"/>
    <p:sldId id="2350" r:id="rId120"/>
    <p:sldId id="2307" r:id="rId121"/>
    <p:sldId id="2198" r:id="rId122"/>
    <p:sldId id="2351" r:id="rId123"/>
    <p:sldId id="2330" r:id="rId124"/>
  </p:sldIdLst>
  <p:sldSz cx="12192000" cy="6858000"/>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52"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7022"/>
    <a:srgbClr val="D4DE58"/>
    <a:srgbClr val="615AE4"/>
    <a:srgbClr val="E5A533"/>
    <a:srgbClr val="DA83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12" autoAdjust="0"/>
    <p:restoredTop sz="85492" autoAdjust="0"/>
  </p:normalViewPr>
  <p:slideViewPr>
    <p:cSldViewPr showGuides="1">
      <p:cViewPr varScale="1">
        <p:scale>
          <a:sx n="70" d="100"/>
          <a:sy n="70" d="100"/>
        </p:scale>
        <p:origin x="1469" y="58"/>
      </p:cViewPr>
      <p:guideLst>
        <p:guide orient="horz" pos="3952"/>
        <p:guide pos="3840"/>
      </p:guideLst>
    </p:cSldViewPr>
  </p:slideViewPr>
  <p:notesTextViewPr>
    <p:cViewPr>
      <p:scale>
        <a:sx n="3" d="2"/>
        <a:sy n="3" d="2"/>
      </p:scale>
      <p:origin x="0" y="0"/>
    </p:cViewPr>
  </p:notesTextViewPr>
  <p:sorterViewPr>
    <p:cViewPr>
      <p:scale>
        <a:sx n="100" d="100"/>
        <a:sy n="100" d="100"/>
      </p:scale>
      <p:origin x="0" y="-31464"/>
    </p:cViewPr>
  </p:sorterViewPr>
  <p:notesViewPr>
    <p:cSldViewPr showGuides="1">
      <p:cViewPr varScale="1">
        <p:scale>
          <a:sx n="76" d="100"/>
          <a:sy n="76" d="100"/>
        </p:scale>
        <p:origin x="5952" y="102"/>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989046770915877E-2"/>
          <c:y val="8.2358369768374184E-2"/>
          <c:w val="0.92211312582874971"/>
          <c:h val="0.80314545066040588"/>
        </c:manualLayout>
      </c:layout>
      <c:barChart>
        <c:barDir val="col"/>
        <c:grouping val="percentStacked"/>
        <c:varyColors val="0"/>
        <c:ser>
          <c:idx val="0"/>
          <c:order val="0"/>
          <c:tx>
            <c:strRef>
              <c:f>Tabelle1!$B$1</c:f>
              <c:strCache>
                <c:ptCount val="1"/>
                <c:pt idx="0">
                  <c:v>Emissionen</c:v>
                </c:pt>
              </c:strCache>
            </c:strRef>
          </c:tx>
          <c:spPr>
            <a:solidFill>
              <a:schemeClr val="accent1">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Deutscher Druchschnitt 10,78 t</c:v>
                </c:pt>
              </c:strCache>
            </c:strRef>
          </c:cat>
          <c:val>
            <c:numRef>
              <c:f>Tabelle1!$B$2</c:f>
              <c:numCache>
                <c:formatCode>General</c:formatCode>
                <c:ptCount val="1"/>
                <c:pt idx="0">
                  <c:v>0.84</c:v>
                </c:pt>
              </c:numCache>
            </c:numRef>
          </c:val>
          <c:extLst>
            <c:ext xmlns:c16="http://schemas.microsoft.com/office/drawing/2014/chart" uri="{C3380CC4-5D6E-409C-BE32-E72D297353CC}">
              <c16:uniqueId val="{00000000-BC17-47E1-8018-A945DCDBEEBA}"/>
            </c:ext>
          </c:extLst>
        </c:ser>
        <c:ser>
          <c:idx val="1"/>
          <c:order val="1"/>
          <c:tx>
            <c:strRef>
              <c:f>Tabelle1!$C$1</c:f>
              <c:strCache>
                <c:ptCount val="1"/>
                <c:pt idx="0">
                  <c:v>Konsum</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Deutscher Druchschnitt 10,78 t</c:v>
                </c:pt>
              </c:strCache>
            </c:strRef>
          </c:cat>
          <c:val>
            <c:numRef>
              <c:f>Tabelle1!$C$2</c:f>
              <c:numCache>
                <c:formatCode>General</c:formatCode>
                <c:ptCount val="1"/>
                <c:pt idx="0">
                  <c:v>3.39</c:v>
                </c:pt>
              </c:numCache>
            </c:numRef>
          </c:val>
          <c:extLst>
            <c:ext xmlns:c16="http://schemas.microsoft.com/office/drawing/2014/chart" uri="{C3380CC4-5D6E-409C-BE32-E72D297353CC}">
              <c16:uniqueId val="{00000001-BC17-47E1-8018-A945DCDBEEBA}"/>
            </c:ext>
          </c:extLst>
        </c:ser>
        <c:ser>
          <c:idx val="2"/>
          <c:order val="2"/>
          <c:tx>
            <c:strRef>
              <c:f>Tabelle1!$D$1</c:f>
              <c:strCache>
                <c:ptCount val="1"/>
                <c:pt idx="0">
                  <c:v>Ernährung</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Deutscher Druchschnitt 10,78 t</c:v>
                </c:pt>
              </c:strCache>
            </c:strRef>
          </c:cat>
          <c:val>
            <c:numRef>
              <c:f>Tabelle1!$D$2</c:f>
              <c:numCache>
                <c:formatCode>General</c:formatCode>
                <c:ptCount val="1"/>
                <c:pt idx="0">
                  <c:v>1.69</c:v>
                </c:pt>
              </c:numCache>
            </c:numRef>
          </c:val>
          <c:extLst>
            <c:ext xmlns:c16="http://schemas.microsoft.com/office/drawing/2014/chart" uri="{C3380CC4-5D6E-409C-BE32-E72D297353CC}">
              <c16:uniqueId val="{00000002-BC17-47E1-8018-A945DCDBEEBA}"/>
            </c:ext>
          </c:extLst>
        </c:ser>
        <c:ser>
          <c:idx val="3"/>
          <c:order val="3"/>
          <c:tx>
            <c:strRef>
              <c:f>Tabelle1!$E$1</c:f>
              <c:strCache>
                <c:ptCount val="1"/>
                <c:pt idx="0">
                  <c:v>Mobilität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Arial" panose="020B0604020202020204" pitchFamily="34" charset="0"/>
                    <a:ea typeface="+mn-ea"/>
                    <a:cs typeface="Arial" panose="020B0604020202020204" pitchFamily="34" charset="0"/>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Deutscher Druchschnitt 10,78 t</c:v>
                </c:pt>
              </c:strCache>
            </c:strRef>
          </c:cat>
          <c:val>
            <c:numRef>
              <c:f>Tabelle1!$E$2</c:f>
              <c:numCache>
                <c:formatCode>General</c:formatCode>
                <c:ptCount val="1"/>
                <c:pt idx="0">
                  <c:v>2.16</c:v>
                </c:pt>
              </c:numCache>
            </c:numRef>
          </c:val>
          <c:extLst>
            <c:ext xmlns:c16="http://schemas.microsoft.com/office/drawing/2014/chart" uri="{C3380CC4-5D6E-409C-BE32-E72D297353CC}">
              <c16:uniqueId val="{00000003-BC17-47E1-8018-A945DCDBEEBA}"/>
            </c:ext>
          </c:extLst>
        </c:ser>
        <c:ser>
          <c:idx val="4"/>
          <c:order val="4"/>
          <c:tx>
            <c:strRef>
              <c:f>Tabelle1!$F$1</c:f>
              <c:strCache>
                <c:ptCount val="1"/>
                <c:pt idx="0">
                  <c:v>Wohnen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Deutscher Druchschnitt 10,78 t</c:v>
                </c:pt>
              </c:strCache>
            </c:strRef>
          </c:cat>
          <c:val>
            <c:numRef>
              <c:f>Tabelle1!$F$2</c:f>
              <c:numCache>
                <c:formatCode>General</c:formatCode>
                <c:ptCount val="1"/>
                <c:pt idx="0">
                  <c:v>2.7</c:v>
                </c:pt>
              </c:numCache>
            </c:numRef>
          </c:val>
          <c:extLst>
            <c:ext xmlns:c16="http://schemas.microsoft.com/office/drawing/2014/chart" uri="{C3380CC4-5D6E-409C-BE32-E72D297353CC}">
              <c16:uniqueId val="{00000004-BC17-47E1-8018-A945DCDBEEBA}"/>
            </c:ext>
          </c:extLst>
        </c:ser>
        <c:dLbls>
          <c:dLblPos val="ctr"/>
          <c:showLegendKey val="0"/>
          <c:showVal val="1"/>
          <c:showCatName val="0"/>
          <c:showSerName val="0"/>
          <c:showPercent val="0"/>
          <c:showBubbleSize val="0"/>
        </c:dLbls>
        <c:gapWidth val="150"/>
        <c:overlap val="100"/>
        <c:axId val="619708176"/>
        <c:axId val="619703584"/>
      </c:barChart>
      <c:catAx>
        <c:axId val="619708176"/>
        <c:scaling>
          <c:orientation val="minMax"/>
        </c:scaling>
        <c:delete val="1"/>
        <c:axPos val="b"/>
        <c:numFmt formatCode="General" sourceLinked="1"/>
        <c:majorTickMark val="out"/>
        <c:minorTickMark val="none"/>
        <c:tickLblPos val="nextTo"/>
        <c:crossAx val="619703584"/>
        <c:crosses val="autoZero"/>
        <c:auto val="1"/>
        <c:lblAlgn val="ctr"/>
        <c:lblOffset val="100"/>
        <c:noMultiLvlLbl val="0"/>
      </c:catAx>
      <c:valAx>
        <c:axId val="619703584"/>
        <c:scaling>
          <c:orientation val="minMax"/>
        </c:scaling>
        <c:delete val="1"/>
        <c:axPos val="l"/>
        <c:numFmt formatCode="0%" sourceLinked="1"/>
        <c:majorTickMark val="out"/>
        <c:minorTickMark val="none"/>
        <c:tickLblPos val="nextTo"/>
        <c:crossAx val="619708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B31785-C26F-459D-A0FF-B104277DA50C}" type="doc">
      <dgm:prSet loTypeId="urn:microsoft.com/office/officeart/2009/3/layout/PieProcess" loCatId="list" qsTypeId="urn:microsoft.com/office/officeart/2005/8/quickstyle/simple1" qsCatId="simple" csTypeId="urn:microsoft.com/office/officeart/2005/8/colors/accent1_2" csCatId="accent1" phldr="1"/>
      <dgm:spPr/>
      <dgm:t>
        <a:bodyPr/>
        <a:lstStyle/>
        <a:p>
          <a:endParaRPr lang="de-DE"/>
        </a:p>
      </dgm:t>
    </dgm:pt>
    <dgm:pt modelId="{FDF0FEA0-C441-4943-898F-64D90ED689F9}">
      <dgm:prSet phldrT="[Text]"/>
      <dgm:spPr>
        <a:solidFill>
          <a:schemeClr val="accent3">
            <a:lumMod val="20000"/>
            <a:lumOff val="80000"/>
          </a:schemeClr>
        </a:solidFill>
      </dgm:spPr>
      <dgm:t>
        <a:bodyPr/>
        <a:lstStyle/>
        <a:p>
          <a:pPr algn="ctr"/>
          <a:r>
            <a:rPr lang="de-DE" dirty="0">
              <a:solidFill>
                <a:schemeClr val="tx1">
                  <a:lumMod val="75000"/>
                  <a:lumOff val="25000"/>
                </a:schemeClr>
              </a:solidFill>
            </a:rPr>
            <a:t>Suffizienz</a:t>
          </a:r>
        </a:p>
      </dgm:t>
    </dgm:pt>
    <dgm:pt modelId="{52068459-AE63-49FC-98E6-A5093ACC95A7}" type="parTrans" cxnId="{D0AB30A2-C417-4535-8748-DB04CEE52E7D}">
      <dgm:prSet/>
      <dgm:spPr/>
      <dgm:t>
        <a:bodyPr/>
        <a:lstStyle/>
        <a:p>
          <a:endParaRPr lang="de-DE"/>
        </a:p>
      </dgm:t>
    </dgm:pt>
    <dgm:pt modelId="{CED0005B-0E57-4907-BBD7-3024941066B3}" type="sibTrans" cxnId="{D0AB30A2-C417-4535-8748-DB04CEE52E7D}">
      <dgm:prSet/>
      <dgm:spPr/>
      <dgm:t>
        <a:bodyPr/>
        <a:lstStyle/>
        <a:p>
          <a:endParaRPr lang="de-DE"/>
        </a:p>
      </dgm:t>
    </dgm:pt>
    <dgm:pt modelId="{D26283EC-722A-447A-9D37-8A05F8375FF5}">
      <dgm:prSet phldrT="[Text]"/>
      <dgm:spPr>
        <a:solidFill>
          <a:schemeClr val="accent3">
            <a:lumMod val="60000"/>
            <a:lumOff val="40000"/>
          </a:schemeClr>
        </a:solidFill>
      </dgm:spPr>
      <dgm:t>
        <a:bodyPr/>
        <a:lstStyle/>
        <a:p>
          <a:pPr algn="ctr"/>
          <a:r>
            <a:rPr lang="de-DE" dirty="0">
              <a:solidFill>
                <a:schemeClr val="tx1">
                  <a:lumMod val="75000"/>
                  <a:lumOff val="25000"/>
                </a:schemeClr>
              </a:solidFill>
            </a:rPr>
            <a:t>Konsistenz</a:t>
          </a:r>
        </a:p>
      </dgm:t>
    </dgm:pt>
    <dgm:pt modelId="{8C9DA73D-CF6C-45A6-A818-5ABD3A8D143D}" type="parTrans" cxnId="{F7B8F09A-D581-49AD-B69B-CAE15F0950A1}">
      <dgm:prSet/>
      <dgm:spPr/>
      <dgm:t>
        <a:bodyPr/>
        <a:lstStyle/>
        <a:p>
          <a:endParaRPr lang="de-DE"/>
        </a:p>
      </dgm:t>
    </dgm:pt>
    <dgm:pt modelId="{B2508A3F-B5F4-4905-8094-DAEB1906E89B}" type="sibTrans" cxnId="{F7B8F09A-D581-49AD-B69B-CAE15F0950A1}">
      <dgm:prSet/>
      <dgm:spPr/>
      <dgm:t>
        <a:bodyPr/>
        <a:lstStyle/>
        <a:p>
          <a:endParaRPr lang="de-DE"/>
        </a:p>
      </dgm:t>
    </dgm:pt>
    <dgm:pt modelId="{5F18856B-AFC2-4298-A887-E4DF04BADAA9}">
      <dgm:prSet phldrT="[Text]" custT="1"/>
      <dgm:spPr/>
      <dgm:t>
        <a:bodyPr/>
        <a:lstStyle/>
        <a:p>
          <a:r>
            <a:rPr lang="de-DE" sz="3200" b="1" dirty="0">
              <a:solidFill>
                <a:schemeClr val="bg1">
                  <a:lumMod val="50000"/>
                </a:schemeClr>
              </a:solidFill>
            </a:rPr>
            <a:t>Erneuerbare Energien statt nicht regenerativer Energie einsetzen</a:t>
          </a:r>
        </a:p>
      </dgm:t>
    </dgm:pt>
    <dgm:pt modelId="{1E673902-9267-4C55-8B16-E6F9E87C35A6}" type="parTrans" cxnId="{1C2DEB18-88B2-4BB9-B341-1EA56D504CD5}">
      <dgm:prSet/>
      <dgm:spPr/>
      <dgm:t>
        <a:bodyPr/>
        <a:lstStyle/>
        <a:p>
          <a:endParaRPr lang="de-DE"/>
        </a:p>
      </dgm:t>
    </dgm:pt>
    <dgm:pt modelId="{BA4AF545-CC61-4BDA-A7B9-4EED6343DD92}" type="sibTrans" cxnId="{1C2DEB18-88B2-4BB9-B341-1EA56D504CD5}">
      <dgm:prSet/>
      <dgm:spPr/>
      <dgm:t>
        <a:bodyPr/>
        <a:lstStyle/>
        <a:p>
          <a:endParaRPr lang="de-DE"/>
        </a:p>
      </dgm:t>
    </dgm:pt>
    <dgm:pt modelId="{FCB0C5A8-4CFE-4F1A-9C84-A38A4FFAF1EA}">
      <dgm:prSet phldrT="[Text]"/>
      <dgm:spPr>
        <a:solidFill>
          <a:schemeClr val="accent3">
            <a:lumMod val="40000"/>
            <a:lumOff val="60000"/>
          </a:schemeClr>
        </a:solidFill>
      </dgm:spPr>
      <dgm:t>
        <a:bodyPr/>
        <a:lstStyle/>
        <a:p>
          <a:pPr algn="ctr"/>
          <a:r>
            <a:rPr lang="de-DE" dirty="0">
              <a:solidFill>
                <a:schemeClr val="tx1">
                  <a:lumMod val="75000"/>
                  <a:lumOff val="25000"/>
                </a:schemeClr>
              </a:solidFill>
            </a:rPr>
            <a:t>Effizienz</a:t>
          </a:r>
        </a:p>
      </dgm:t>
    </dgm:pt>
    <dgm:pt modelId="{2891B346-6AAF-42DC-B604-FBF845CF07A7}" type="parTrans" cxnId="{C1BABF52-6CFC-4384-9C92-005D6C1AC99A}">
      <dgm:prSet/>
      <dgm:spPr/>
      <dgm:t>
        <a:bodyPr/>
        <a:lstStyle/>
        <a:p>
          <a:endParaRPr lang="de-DE"/>
        </a:p>
      </dgm:t>
    </dgm:pt>
    <dgm:pt modelId="{4731931E-9ACC-4DCA-89E9-087CA86CC06B}" type="sibTrans" cxnId="{C1BABF52-6CFC-4384-9C92-005D6C1AC99A}">
      <dgm:prSet/>
      <dgm:spPr/>
      <dgm:t>
        <a:bodyPr/>
        <a:lstStyle/>
        <a:p>
          <a:endParaRPr lang="de-DE"/>
        </a:p>
      </dgm:t>
    </dgm:pt>
    <dgm:pt modelId="{6D940421-3528-4E9C-8989-549D36D79BCA}">
      <dgm:prSet phldrT="[Text]" custT="1"/>
      <dgm:spPr/>
      <dgm:t>
        <a:bodyPr/>
        <a:lstStyle/>
        <a:p>
          <a:r>
            <a:rPr lang="de-DE" sz="3200" b="1" dirty="0">
              <a:solidFill>
                <a:schemeClr val="bg1">
                  <a:lumMod val="50000"/>
                </a:schemeClr>
              </a:solidFill>
            </a:rPr>
            <a:t>Möglichst viel aus der eingesetzten Energie machen</a:t>
          </a:r>
        </a:p>
      </dgm:t>
    </dgm:pt>
    <dgm:pt modelId="{5CB97484-48C8-4D62-91FF-CD1437A41889}" type="parTrans" cxnId="{A07C6D69-A0CA-4BB4-93AA-39240F5F3974}">
      <dgm:prSet/>
      <dgm:spPr/>
      <dgm:t>
        <a:bodyPr/>
        <a:lstStyle/>
        <a:p>
          <a:endParaRPr lang="de-DE"/>
        </a:p>
      </dgm:t>
    </dgm:pt>
    <dgm:pt modelId="{1CE43973-FA41-4BB4-8D95-02BB4F0FB7A2}" type="sibTrans" cxnId="{A07C6D69-A0CA-4BB4-93AA-39240F5F3974}">
      <dgm:prSet/>
      <dgm:spPr/>
      <dgm:t>
        <a:bodyPr/>
        <a:lstStyle/>
        <a:p>
          <a:endParaRPr lang="de-DE"/>
        </a:p>
      </dgm:t>
    </dgm:pt>
    <dgm:pt modelId="{97D7B765-9CC5-4A0E-BB16-F0B62D7EA7E0}">
      <dgm:prSet phldrT="[Text]" custT="1"/>
      <dgm:spPr/>
      <dgm:t>
        <a:bodyPr/>
        <a:lstStyle/>
        <a:p>
          <a:r>
            <a:rPr lang="de-DE" sz="3200" b="1" dirty="0">
              <a:solidFill>
                <a:schemeClr val="bg1">
                  <a:lumMod val="50000"/>
                </a:schemeClr>
              </a:solidFill>
            </a:rPr>
            <a:t>Weniger Verbrauch</a:t>
          </a:r>
        </a:p>
      </dgm:t>
    </dgm:pt>
    <dgm:pt modelId="{C24D1674-FB29-491C-B9E6-8D5A18D7F049}" type="sibTrans" cxnId="{820735A5-2F2F-4247-91FF-E9C3C3508858}">
      <dgm:prSet/>
      <dgm:spPr/>
      <dgm:t>
        <a:bodyPr/>
        <a:lstStyle/>
        <a:p>
          <a:endParaRPr lang="de-DE"/>
        </a:p>
      </dgm:t>
    </dgm:pt>
    <dgm:pt modelId="{C028179E-E4AA-4B92-AB1E-6393F9F9E400}" type="parTrans" cxnId="{820735A5-2F2F-4247-91FF-E9C3C3508858}">
      <dgm:prSet/>
      <dgm:spPr/>
      <dgm:t>
        <a:bodyPr/>
        <a:lstStyle/>
        <a:p>
          <a:endParaRPr lang="de-DE"/>
        </a:p>
      </dgm:t>
    </dgm:pt>
    <dgm:pt modelId="{7457316C-7DEA-4A08-B09E-0989265D5391}" type="pres">
      <dgm:prSet presAssocID="{7EB31785-C26F-459D-A0FF-B104277DA50C}" presName="Name0" presStyleCnt="0">
        <dgm:presLayoutVars>
          <dgm:chMax val="7"/>
          <dgm:chPref val="7"/>
          <dgm:dir/>
          <dgm:animOne val="branch"/>
          <dgm:animLvl val="lvl"/>
        </dgm:presLayoutVars>
      </dgm:prSet>
      <dgm:spPr/>
    </dgm:pt>
    <dgm:pt modelId="{20EB168A-FCE2-4121-A8D3-9C7F2BEDA292}" type="pres">
      <dgm:prSet presAssocID="{FDF0FEA0-C441-4943-898F-64D90ED689F9}" presName="ParentComposite" presStyleCnt="0"/>
      <dgm:spPr/>
    </dgm:pt>
    <dgm:pt modelId="{6142E98A-15A0-4983-B323-5A48885C2C8D}" type="pres">
      <dgm:prSet presAssocID="{FDF0FEA0-C441-4943-898F-64D90ED689F9}" presName="Chord" presStyleLbl="bgShp" presStyleIdx="0" presStyleCnt="3"/>
      <dgm:spPr>
        <a:solidFill>
          <a:schemeClr val="accent3">
            <a:lumMod val="20000"/>
            <a:lumOff val="80000"/>
          </a:schemeClr>
        </a:solidFill>
      </dgm:spPr>
    </dgm:pt>
    <dgm:pt modelId="{71E61389-B13D-4774-9262-C8DC94F622C0}" type="pres">
      <dgm:prSet presAssocID="{FDF0FEA0-C441-4943-898F-64D90ED689F9}" presName="Pie" presStyleLbl="alignNode1" presStyleIdx="0" presStyleCnt="3"/>
      <dgm:spPr>
        <a:solidFill>
          <a:srgbClr val="00B050"/>
        </a:solidFill>
        <a:ln>
          <a:noFill/>
        </a:ln>
      </dgm:spPr>
    </dgm:pt>
    <dgm:pt modelId="{D5224F3B-2718-4E74-9506-B730014BDF18}" type="pres">
      <dgm:prSet presAssocID="{FDF0FEA0-C441-4943-898F-64D90ED689F9}" presName="Parent" presStyleLbl="revTx" presStyleIdx="0" presStyleCnt="6">
        <dgm:presLayoutVars>
          <dgm:chMax val="1"/>
          <dgm:chPref val="1"/>
          <dgm:bulletEnabled val="1"/>
        </dgm:presLayoutVars>
      </dgm:prSet>
      <dgm:spPr/>
    </dgm:pt>
    <dgm:pt modelId="{6D31B3F4-85C0-4434-B39A-AFD7DFC81B93}" type="pres">
      <dgm:prSet presAssocID="{C24D1674-FB29-491C-B9E6-8D5A18D7F049}" presName="negSibTrans" presStyleCnt="0"/>
      <dgm:spPr/>
    </dgm:pt>
    <dgm:pt modelId="{2901B0D4-3311-4F95-888D-BE44A0C8BE0D}" type="pres">
      <dgm:prSet presAssocID="{FDF0FEA0-C441-4943-898F-64D90ED689F9}" presName="composite" presStyleCnt="0"/>
      <dgm:spPr/>
    </dgm:pt>
    <dgm:pt modelId="{5101AA06-752A-44BC-B4E8-081AD4652A88}" type="pres">
      <dgm:prSet presAssocID="{FDF0FEA0-C441-4943-898F-64D90ED689F9}" presName="Child" presStyleLbl="revTx" presStyleIdx="1" presStyleCnt="6">
        <dgm:presLayoutVars>
          <dgm:chMax val="0"/>
          <dgm:chPref val="0"/>
          <dgm:bulletEnabled val="1"/>
        </dgm:presLayoutVars>
      </dgm:prSet>
      <dgm:spPr/>
    </dgm:pt>
    <dgm:pt modelId="{F4B1BCF1-2960-4E20-A753-7D73FF6B8233}" type="pres">
      <dgm:prSet presAssocID="{CED0005B-0E57-4907-BBD7-3024941066B3}" presName="sibTrans" presStyleCnt="0"/>
      <dgm:spPr/>
    </dgm:pt>
    <dgm:pt modelId="{6423F882-5EFB-4C10-BA83-9146F8321027}" type="pres">
      <dgm:prSet presAssocID="{D26283EC-722A-447A-9D37-8A05F8375FF5}" presName="ParentComposite" presStyleCnt="0"/>
      <dgm:spPr/>
    </dgm:pt>
    <dgm:pt modelId="{8564393E-85EB-49D3-BD03-2497F4FB04AD}" type="pres">
      <dgm:prSet presAssocID="{D26283EC-722A-447A-9D37-8A05F8375FF5}" presName="Chord" presStyleLbl="bgShp" presStyleIdx="1" presStyleCnt="3"/>
      <dgm:spPr>
        <a:solidFill>
          <a:schemeClr val="accent3">
            <a:lumMod val="40000"/>
            <a:lumOff val="60000"/>
          </a:schemeClr>
        </a:solidFill>
      </dgm:spPr>
    </dgm:pt>
    <dgm:pt modelId="{9AAC69F7-3FF9-47D2-A380-48A7051F2D48}" type="pres">
      <dgm:prSet presAssocID="{D26283EC-722A-447A-9D37-8A05F8375FF5}" presName="Pie" presStyleLbl="alignNode1" presStyleIdx="1" presStyleCnt="3"/>
      <dgm:spPr>
        <a:solidFill>
          <a:srgbClr val="00B050"/>
        </a:solidFill>
        <a:ln>
          <a:noFill/>
        </a:ln>
      </dgm:spPr>
    </dgm:pt>
    <dgm:pt modelId="{70BE6012-7FB3-420F-A96E-8F587077B814}" type="pres">
      <dgm:prSet presAssocID="{D26283EC-722A-447A-9D37-8A05F8375FF5}" presName="Parent" presStyleLbl="revTx" presStyleIdx="2" presStyleCnt="6" custLinFactX="300000" custLinFactNeighborX="311016" custLinFactNeighborY="67">
        <dgm:presLayoutVars>
          <dgm:chMax val="1"/>
          <dgm:chPref val="1"/>
          <dgm:bulletEnabled val="1"/>
        </dgm:presLayoutVars>
      </dgm:prSet>
      <dgm:spPr/>
    </dgm:pt>
    <dgm:pt modelId="{AEBB79E6-C809-4DDB-9E91-B0968863ED30}" type="pres">
      <dgm:prSet presAssocID="{BA4AF545-CC61-4BDA-A7B9-4EED6343DD92}" presName="negSibTrans" presStyleCnt="0"/>
      <dgm:spPr/>
    </dgm:pt>
    <dgm:pt modelId="{F7662755-40AE-4456-B305-7DA3B44F83D6}" type="pres">
      <dgm:prSet presAssocID="{D26283EC-722A-447A-9D37-8A05F8375FF5}" presName="composite" presStyleCnt="0"/>
      <dgm:spPr/>
    </dgm:pt>
    <dgm:pt modelId="{A129BB0E-B963-48E6-85EF-12659A0DA369}" type="pres">
      <dgm:prSet presAssocID="{D26283EC-722A-447A-9D37-8A05F8375FF5}" presName="Child" presStyleLbl="revTx" presStyleIdx="3" presStyleCnt="6" custScaleX="128167" custLinFactX="88087" custLinFactNeighborX="100000" custLinFactNeighborY="645">
        <dgm:presLayoutVars>
          <dgm:chMax val="0"/>
          <dgm:chPref val="0"/>
          <dgm:bulletEnabled val="1"/>
        </dgm:presLayoutVars>
      </dgm:prSet>
      <dgm:spPr/>
    </dgm:pt>
    <dgm:pt modelId="{33BF6EE0-E66A-4B19-81F9-9D6BA62A5E84}" type="pres">
      <dgm:prSet presAssocID="{B2508A3F-B5F4-4905-8094-DAEB1906E89B}" presName="sibTrans" presStyleCnt="0"/>
      <dgm:spPr/>
    </dgm:pt>
    <dgm:pt modelId="{6602BBAE-10A7-45B9-BF97-2E21EF45F935}" type="pres">
      <dgm:prSet presAssocID="{FCB0C5A8-4CFE-4F1A-9C84-A38A4FFAF1EA}" presName="ParentComposite" presStyleCnt="0"/>
      <dgm:spPr/>
    </dgm:pt>
    <dgm:pt modelId="{1989CEDB-54C0-42A8-BC93-494E2A55D55E}" type="pres">
      <dgm:prSet presAssocID="{FCB0C5A8-4CFE-4F1A-9C84-A38A4FFAF1EA}" presName="Chord" presStyleLbl="bgShp" presStyleIdx="2" presStyleCnt="3"/>
      <dgm:spPr>
        <a:solidFill>
          <a:schemeClr val="accent3">
            <a:lumMod val="60000"/>
            <a:lumOff val="40000"/>
          </a:schemeClr>
        </a:solidFill>
      </dgm:spPr>
    </dgm:pt>
    <dgm:pt modelId="{7D7CE35A-F0C9-44F7-B793-B7AE85B03981}" type="pres">
      <dgm:prSet presAssocID="{FCB0C5A8-4CFE-4F1A-9C84-A38A4FFAF1EA}" presName="Pie" presStyleLbl="alignNode1" presStyleIdx="2" presStyleCnt="3"/>
      <dgm:spPr>
        <a:solidFill>
          <a:srgbClr val="00B050"/>
        </a:solidFill>
        <a:ln>
          <a:noFill/>
        </a:ln>
      </dgm:spPr>
    </dgm:pt>
    <dgm:pt modelId="{D1A9356D-11A2-470F-8764-D54980E172A8}" type="pres">
      <dgm:prSet presAssocID="{FCB0C5A8-4CFE-4F1A-9C84-A38A4FFAF1EA}" presName="Parent" presStyleLbl="revTx" presStyleIdx="4" presStyleCnt="6" custLinFactX="-300000" custLinFactNeighborX="-318575" custLinFactNeighborY="3715">
        <dgm:presLayoutVars>
          <dgm:chMax val="1"/>
          <dgm:chPref val="1"/>
          <dgm:bulletEnabled val="1"/>
        </dgm:presLayoutVars>
      </dgm:prSet>
      <dgm:spPr/>
    </dgm:pt>
    <dgm:pt modelId="{C67C6ABE-9904-4459-B638-568E7FD1E44E}" type="pres">
      <dgm:prSet presAssocID="{1CE43973-FA41-4BB4-8D95-02BB4F0FB7A2}" presName="negSibTrans" presStyleCnt="0"/>
      <dgm:spPr/>
    </dgm:pt>
    <dgm:pt modelId="{373550AE-037A-4CA6-8607-D3D82D82FF64}" type="pres">
      <dgm:prSet presAssocID="{FCB0C5A8-4CFE-4F1A-9C84-A38A4FFAF1EA}" presName="composite" presStyleCnt="0"/>
      <dgm:spPr/>
    </dgm:pt>
    <dgm:pt modelId="{3AB1397D-DDD3-4456-B441-7ED22787F950}" type="pres">
      <dgm:prSet presAssocID="{FCB0C5A8-4CFE-4F1A-9C84-A38A4FFAF1EA}" presName="Child" presStyleLbl="revTx" presStyleIdx="5" presStyleCnt="6" custScaleX="125240" custLinFactX="-83929" custLinFactNeighborX="-100000" custLinFactNeighborY="-883">
        <dgm:presLayoutVars>
          <dgm:chMax val="0"/>
          <dgm:chPref val="0"/>
          <dgm:bulletEnabled val="1"/>
        </dgm:presLayoutVars>
      </dgm:prSet>
      <dgm:spPr/>
    </dgm:pt>
  </dgm:ptLst>
  <dgm:cxnLst>
    <dgm:cxn modelId="{1C2DEB18-88B2-4BB9-B341-1EA56D504CD5}" srcId="{D26283EC-722A-447A-9D37-8A05F8375FF5}" destId="{5F18856B-AFC2-4298-A887-E4DF04BADAA9}" srcOrd="0" destOrd="0" parTransId="{1E673902-9267-4C55-8B16-E6F9E87C35A6}" sibTransId="{BA4AF545-CC61-4BDA-A7B9-4EED6343DD92}"/>
    <dgm:cxn modelId="{F750A92A-4A60-4C52-BF0D-76C994C02B2B}" type="presOf" srcId="{7EB31785-C26F-459D-A0FF-B104277DA50C}" destId="{7457316C-7DEA-4A08-B09E-0989265D5391}" srcOrd="0" destOrd="0" presId="urn:microsoft.com/office/officeart/2009/3/layout/PieProcess"/>
    <dgm:cxn modelId="{1701D12C-DBD9-4FDD-AC99-C635475B37D1}" type="presOf" srcId="{97D7B765-9CC5-4A0E-BB16-F0B62D7EA7E0}" destId="{5101AA06-752A-44BC-B4E8-081AD4652A88}" srcOrd="0" destOrd="0" presId="urn:microsoft.com/office/officeart/2009/3/layout/PieProcess"/>
    <dgm:cxn modelId="{1B0C6C69-B28E-40E2-8E26-C3EA87950180}" type="presOf" srcId="{D26283EC-722A-447A-9D37-8A05F8375FF5}" destId="{70BE6012-7FB3-420F-A96E-8F587077B814}" srcOrd="0" destOrd="0" presId="urn:microsoft.com/office/officeart/2009/3/layout/PieProcess"/>
    <dgm:cxn modelId="{A07C6D69-A0CA-4BB4-93AA-39240F5F3974}" srcId="{FCB0C5A8-4CFE-4F1A-9C84-A38A4FFAF1EA}" destId="{6D940421-3528-4E9C-8989-549D36D79BCA}" srcOrd="0" destOrd="0" parTransId="{5CB97484-48C8-4D62-91FF-CD1437A41889}" sibTransId="{1CE43973-FA41-4BB4-8D95-02BB4F0FB7A2}"/>
    <dgm:cxn modelId="{C1BABF52-6CFC-4384-9C92-005D6C1AC99A}" srcId="{7EB31785-C26F-459D-A0FF-B104277DA50C}" destId="{FCB0C5A8-4CFE-4F1A-9C84-A38A4FFAF1EA}" srcOrd="2" destOrd="0" parTransId="{2891B346-6AAF-42DC-B604-FBF845CF07A7}" sibTransId="{4731931E-9ACC-4DCA-89E9-087CA86CC06B}"/>
    <dgm:cxn modelId="{F7B8F09A-D581-49AD-B69B-CAE15F0950A1}" srcId="{7EB31785-C26F-459D-A0FF-B104277DA50C}" destId="{D26283EC-722A-447A-9D37-8A05F8375FF5}" srcOrd="1" destOrd="0" parTransId="{8C9DA73D-CF6C-45A6-A818-5ABD3A8D143D}" sibTransId="{B2508A3F-B5F4-4905-8094-DAEB1906E89B}"/>
    <dgm:cxn modelId="{D0AB30A2-C417-4535-8748-DB04CEE52E7D}" srcId="{7EB31785-C26F-459D-A0FF-B104277DA50C}" destId="{FDF0FEA0-C441-4943-898F-64D90ED689F9}" srcOrd="0" destOrd="0" parTransId="{52068459-AE63-49FC-98E6-A5093ACC95A7}" sibTransId="{CED0005B-0E57-4907-BBD7-3024941066B3}"/>
    <dgm:cxn modelId="{820735A5-2F2F-4247-91FF-E9C3C3508858}" srcId="{FDF0FEA0-C441-4943-898F-64D90ED689F9}" destId="{97D7B765-9CC5-4A0E-BB16-F0B62D7EA7E0}" srcOrd="0" destOrd="0" parTransId="{C028179E-E4AA-4B92-AB1E-6393F9F9E400}" sibTransId="{C24D1674-FB29-491C-B9E6-8D5A18D7F049}"/>
    <dgm:cxn modelId="{6FF7F3BF-BE22-4E83-AAEB-ADD82E3188ED}" type="presOf" srcId="{FDF0FEA0-C441-4943-898F-64D90ED689F9}" destId="{D5224F3B-2718-4E74-9506-B730014BDF18}" srcOrd="0" destOrd="0" presId="urn:microsoft.com/office/officeart/2009/3/layout/PieProcess"/>
    <dgm:cxn modelId="{0A5F6DC9-8B07-4F03-B979-56FB6B874AB7}" type="presOf" srcId="{5F18856B-AFC2-4298-A887-E4DF04BADAA9}" destId="{A129BB0E-B963-48E6-85EF-12659A0DA369}" srcOrd="0" destOrd="0" presId="urn:microsoft.com/office/officeart/2009/3/layout/PieProcess"/>
    <dgm:cxn modelId="{F3ABA5DC-86E7-4844-83AB-10D20BEF2142}" type="presOf" srcId="{6D940421-3528-4E9C-8989-549D36D79BCA}" destId="{3AB1397D-DDD3-4456-B441-7ED22787F950}" srcOrd="0" destOrd="0" presId="urn:microsoft.com/office/officeart/2009/3/layout/PieProcess"/>
    <dgm:cxn modelId="{E04697F8-89CF-4B1B-80E7-416466CA42BB}" type="presOf" srcId="{FCB0C5A8-4CFE-4F1A-9C84-A38A4FFAF1EA}" destId="{D1A9356D-11A2-470F-8764-D54980E172A8}" srcOrd="0" destOrd="0" presId="urn:microsoft.com/office/officeart/2009/3/layout/PieProcess"/>
    <dgm:cxn modelId="{258A9DE6-B958-48D5-A52F-943B81D937C2}" type="presParOf" srcId="{7457316C-7DEA-4A08-B09E-0989265D5391}" destId="{20EB168A-FCE2-4121-A8D3-9C7F2BEDA292}" srcOrd="0" destOrd="0" presId="urn:microsoft.com/office/officeart/2009/3/layout/PieProcess"/>
    <dgm:cxn modelId="{8247D757-C942-46DB-B92C-7CEF5486A02D}" type="presParOf" srcId="{20EB168A-FCE2-4121-A8D3-9C7F2BEDA292}" destId="{6142E98A-15A0-4983-B323-5A48885C2C8D}" srcOrd="0" destOrd="0" presId="urn:microsoft.com/office/officeart/2009/3/layout/PieProcess"/>
    <dgm:cxn modelId="{2BCC01A9-C9FE-438A-867F-804AC4AE5C9F}" type="presParOf" srcId="{20EB168A-FCE2-4121-A8D3-9C7F2BEDA292}" destId="{71E61389-B13D-4774-9262-C8DC94F622C0}" srcOrd="1" destOrd="0" presId="urn:microsoft.com/office/officeart/2009/3/layout/PieProcess"/>
    <dgm:cxn modelId="{6CC8483B-F953-4FB3-8719-763860303FDE}" type="presParOf" srcId="{20EB168A-FCE2-4121-A8D3-9C7F2BEDA292}" destId="{D5224F3B-2718-4E74-9506-B730014BDF18}" srcOrd="2" destOrd="0" presId="urn:microsoft.com/office/officeart/2009/3/layout/PieProcess"/>
    <dgm:cxn modelId="{A5BDB40D-A3AF-4309-8F90-51C164FE55FA}" type="presParOf" srcId="{7457316C-7DEA-4A08-B09E-0989265D5391}" destId="{6D31B3F4-85C0-4434-B39A-AFD7DFC81B93}" srcOrd="1" destOrd="0" presId="urn:microsoft.com/office/officeart/2009/3/layout/PieProcess"/>
    <dgm:cxn modelId="{A4F36822-5E1B-43F2-B8F7-29411DDBBE43}" type="presParOf" srcId="{7457316C-7DEA-4A08-B09E-0989265D5391}" destId="{2901B0D4-3311-4F95-888D-BE44A0C8BE0D}" srcOrd="2" destOrd="0" presId="urn:microsoft.com/office/officeart/2009/3/layout/PieProcess"/>
    <dgm:cxn modelId="{E966E615-EB2B-4E32-9AE4-7FEF733185F9}" type="presParOf" srcId="{2901B0D4-3311-4F95-888D-BE44A0C8BE0D}" destId="{5101AA06-752A-44BC-B4E8-081AD4652A88}" srcOrd="0" destOrd="0" presId="urn:microsoft.com/office/officeart/2009/3/layout/PieProcess"/>
    <dgm:cxn modelId="{B7336DB9-6F61-41C0-935F-23C219F99EE4}" type="presParOf" srcId="{7457316C-7DEA-4A08-B09E-0989265D5391}" destId="{F4B1BCF1-2960-4E20-A753-7D73FF6B8233}" srcOrd="3" destOrd="0" presId="urn:microsoft.com/office/officeart/2009/3/layout/PieProcess"/>
    <dgm:cxn modelId="{72E4B799-08AC-49D1-8922-066D37CF6DE5}" type="presParOf" srcId="{7457316C-7DEA-4A08-B09E-0989265D5391}" destId="{6423F882-5EFB-4C10-BA83-9146F8321027}" srcOrd="4" destOrd="0" presId="urn:microsoft.com/office/officeart/2009/3/layout/PieProcess"/>
    <dgm:cxn modelId="{550EE290-993C-4EF8-B5ED-0ADD7FE6C269}" type="presParOf" srcId="{6423F882-5EFB-4C10-BA83-9146F8321027}" destId="{8564393E-85EB-49D3-BD03-2497F4FB04AD}" srcOrd="0" destOrd="0" presId="urn:microsoft.com/office/officeart/2009/3/layout/PieProcess"/>
    <dgm:cxn modelId="{BB74AC21-19F9-4904-8860-6E4A545179FF}" type="presParOf" srcId="{6423F882-5EFB-4C10-BA83-9146F8321027}" destId="{9AAC69F7-3FF9-47D2-A380-48A7051F2D48}" srcOrd="1" destOrd="0" presId="urn:microsoft.com/office/officeart/2009/3/layout/PieProcess"/>
    <dgm:cxn modelId="{2797C88F-C055-4775-905D-ABEC75E5005A}" type="presParOf" srcId="{6423F882-5EFB-4C10-BA83-9146F8321027}" destId="{70BE6012-7FB3-420F-A96E-8F587077B814}" srcOrd="2" destOrd="0" presId="urn:microsoft.com/office/officeart/2009/3/layout/PieProcess"/>
    <dgm:cxn modelId="{0DF4A267-6E03-45F4-8542-82B644B6F274}" type="presParOf" srcId="{7457316C-7DEA-4A08-B09E-0989265D5391}" destId="{AEBB79E6-C809-4DDB-9E91-B0968863ED30}" srcOrd="5" destOrd="0" presId="urn:microsoft.com/office/officeart/2009/3/layout/PieProcess"/>
    <dgm:cxn modelId="{3B5F1D22-0386-4CCE-AC97-4357E454AF71}" type="presParOf" srcId="{7457316C-7DEA-4A08-B09E-0989265D5391}" destId="{F7662755-40AE-4456-B305-7DA3B44F83D6}" srcOrd="6" destOrd="0" presId="urn:microsoft.com/office/officeart/2009/3/layout/PieProcess"/>
    <dgm:cxn modelId="{AAE0E57F-923D-4842-B04A-908D8C1B3584}" type="presParOf" srcId="{F7662755-40AE-4456-B305-7DA3B44F83D6}" destId="{A129BB0E-B963-48E6-85EF-12659A0DA369}" srcOrd="0" destOrd="0" presId="urn:microsoft.com/office/officeart/2009/3/layout/PieProcess"/>
    <dgm:cxn modelId="{DD75DBEE-D53F-40FD-B779-51AE0D376FAA}" type="presParOf" srcId="{7457316C-7DEA-4A08-B09E-0989265D5391}" destId="{33BF6EE0-E66A-4B19-81F9-9D6BA62A5E84}" srcOrd="7" destOrd="0" presId="urn:microsoft.com/office/officeart/2009/3/layout/PieProcess"/>
    <dgm:cxn modelId="{4DFCDFE7-6504-40A5-A858-28B4FF0E1B06}" type="presParOf" srcId="{7457316C-7DEA-4A08-B09E-0989265D5391}" destId="{6602BBAE-10A7-45B9-BF97-2E21EF45F935}" srcOrd="8" destOrd="0" presId="urn:microsoft.com/office/officeart/2009/3/layout/PieProcess"/>
    <dgm:cxn modelId="{68259F76-42DD-4384-8BB2-D74F6442C92F}" type="presParOf" srcId="{6602BBAE-10A7-45B9-BF97-2E21EF45F935}" destId="{1989CEDB-54C0-42A8-BC93-494E2A55D55E}" srcOrd="0" destOrd="0" presId="urn:microsoft.com/office/officeart/2009/3/layout/PieProcess"/>
    <dgm:cxn modelId="{3CD2487C-1AF3-450C-B297-8240752C998C}" type="presParOf" srcId="{6602BBAE-10A7-45B9-BF97-2E21EF45F935}" destId="{7D7CE35A-F0C9-44F7-B793-B7AE85B03981}" srcOrd="1" destOrd="0" presId="urn:microsoft.com/office/officeart/2009/3/layout/PieProcess"/>
    <dgm:cxn modelId="{F2F8B917-7F73-4529-A1FF-A3E09CF5A02E}" type="presParOf" srcId="{6602BBAE-10A7-45B9-BF97-2E21EF45F935}" destId="{D1A9356D-11A2-470F-8764-D54980E172A8}" srcOrd="2" destOrd="0" presId="urn:microsoft.com/office/officeart/2009/3/layout/PieProcess"/>
    <dgm:cxn modelId="{A556DA44-5DBB-4884-8A29-6C08FFB59D13}" type="presParOf" srcId="{7457316C-7DEA-4A08-B09E-0989265D5391}" destId="{C67C6ABE-9904-4459-B638-568E7FD1E44E}" srcOrd="9" destOrd="0" presId="urn:microsoft.com/office/officeart/2009/3/layout/PieProcess"/>
    <dgm:cxn modelId="{59584E66-2990-4EDC-95D6-B6A480662D9C}" type="presParOf" srcId="{7457316C-7DEA-4A08-B09E-0989265D5391}" destId="{373550AE-037A-4CA6-8607-D3D82D82FF64}" srcOrd="10" destOrd="0" presId="urn:microsoft.com/office/officeart/2009/3/layout/PieProcess"/>
    <dgm:cxn modelId="{98216017-036C-4DD3-80E8-F70A101CCFBB}" type="presParOf" srcId="{373550AE-037A-4CA6-8607-D3D82D82FF64}" destId="{3AB1397D-DDD3-4456-B441-7ED22787F950}" srcOrd="0" destOrd="0" presId="urn:microsoft.com/office/officeart/2009/3/layout/Pi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42E98A-15A0-4983-B323-5A48885C2C8D}">
      <dsp:nvSpPr>
        <dsp:cNvPr id="0" name=""/>
        <dsp:cNvSpPr/>
      </dsp:nvSpPr>
      <dsp:spPr>
        <a:xfrm>
          <a:off x="238456" y="1872"/>
          <a:ext cx="957850" cy="957850"/>
        </a:xfrm>
        <a:prstGeom prst="chord">
          <a:avLst>
            <a:gd name="adj1" fmla="val 4800000"/>
            <a:gd name="adj2" fmla="val 16800000"/>
          </a:avLst>
        </a:prstGeom>
        <a:solidFill>
          <a:schemeClr val="accent3">
            <a:lumMod val="20000"/>
            <a:lumOff val="80000"/>
          </a:schemeClr>
        </a:solidFill>
        <a:ln>
          <a:noFill/>
        </a:ln>
        <a:effectLst/>
      </dsp:spPr>
      <dsp:style>
        <a:lnRef idx="0">
          <a:scrgbClr r="0" g="0" b="0"/>
        </a:lnRef>
        <a:fillRef idx="1">
          <a:scrgbClr r="0" g="0" b="0"/>
        </a:fillRef>
        <a:effectRef idx="0">
          <a:scrgbClr r="0" g="0" b="0"/>
        </a:effectRef>
        <a:fontRef idx="minor"/>
      </dsp:style>
    </dsp:sp>
    <dsp:sp modelId="{71E61389-B13D-4774-9262-C8DC94F622C0}">
      <dsp:nvSpPr>
        <dsp:cNvPr id="0" name=""/>
        <dsp:cNvSpPr/>
      </dsp:nvSpPr>
      <dsp:spPr>
        <a:xfrm>
          <a:off x="334241" y="97657"/>
          <a:ext cx="766280" cy="766280"/>
        </a:xfrm>
        <a:prstGeom prst="pie">
          <a:avLst>
            <a:gd name="adj1" fmla="val 12600000"/>
            <a:gd name="adj2" fmla="val 16200000"/>
          </a:avLst>
        </a:prstGeom>
        <a:solidFill>
          <a:srgbClr val="00B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224F3B-2718-4E74-9506-B730014BDF18}">
      <dsp:nvSpPr>
        <dsp:cNvPr id="0" name=""/>
        <dsp:cNvSpPr/>
      </dsp:nvSpPr>
      <dsp:spPr>
        <a:xfrm rot="16200000">
          <a:off x="-863072" y="2157037"/>
          <a:ext cx="2777767" cy="574710"/>
        </a:xfrm>
        <a:prstGeom prst="rect">
          <a:avLst/>
        </a:prstGeom>
        <a:solidFill>
          <a:schemeClr val="accent3">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1822450">
            <a:lnSpc>
              <a:spcPct val="90000"/>
            </a:lnSpc>
            <a:spcBef>
              <a:spcPct val="0"/>
            </a:spcBef>
            <a:spcAft>
              <a:spcPct val="35000"/>
            </a:spcAft>
            <a:buNone/>
          </a:pPr>
          <a:r>
            <a:rPr lang="de-DE" sz="4100" kern="1200" dirty="0">
              <a:solidFill>
                <a:schemeClr val="tx1">
                  <a:lumMod val="75000"/>
                  <a:lumOff val="25000"/>
                </a:schemeClr>
              </a:solidFill>
            </a:rPr>
            <a:t>Suffizienz</a:t>
          </a:r>
        </a:p>
      </dsp:txBody>
      <dsp:txXfrm>
        <a:off x="-863072" y="2157037"/>
        <a:ext cx="2777767" cy="574710"/>
      </dsp:txXfrm>
    </dsp:sp>
    <dsp:sp modelId="{5101AA06-752A-44BC-B4E8-081AD4652A88}">
      <dsp:nvSpPr>
        <dsp:cNvPr id="0" name=""/>
        <dsp:cNvSpPr/>
      </dsp:nvSpPr>
      <dsp:spPr>
        <a:xfrm>
          <a:off x="908951" y="1872"/>
          <a:ext cx="1915701" cy="3831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90000"/>
            </a:lnSpc>
            <a:spcBef>
              <a:spcPct val="0"/>
            </a:spcBef>
            <a:spcAft>
              <a:spcPct val="35000"/>
            </a:spcAft>
            <a:buNone/>
          </a:pPr>
          <a:r>
            <a:rPr lang="de-DE" sz="3200" b="1" kern="1200" dirty="0">
              <a:solidFill>
                <a:schemeClr val="bg1">
                  <a:lumMod val="50000"/>
                </a:schemeClr>
              </a:solidFill>
            </a:rPr>
            <a:t>Weniger Verbrauch</a:t>
          </a:r>
        </a:p>
      </dsp:txBody>
      <dsp:txXfrm>
        <a:off x="908951" y="1872"/>
        <a:ext cx="1915701" cy="3831403"/>
      </dsp:txXfrm>
    </dsp:sp>
    <dsp:sp modelId="{8564393E-85EB-49D3-BD03-2497F4FB04AD}">
      <dsp:nvSpPr>
        <dsp:cNvPr id="0" name=""/>
        <dsp:cNvSpPr/>
      </dsp:nvSpPr>
      <dsp:spPr>
        <a:xfrm>
          <a:off x="3254240" y="1872"/>
          <a:ext cx="957850" cy="957850"/>
        </a:xfrm>
        <a:prstGeom prst="chord">
          <a:avLst>
            <a:gd name="adj1" fmla="val 4800000"/>
            <a:gd name="adj2" fmla="val 16800000"/>
          </a:avLst>
        </a:prstGeom>
        <a:solidFill>
          <a:schemeClr val="accent3">
            <a:lumMod val="40000"/>
            <a:lumOff val="60000"/>
          </a:schemeClr>
        </a:solidFill>
        <a:ln>
          <a:noFill/>
        </a:ln>
        <a:effectLst/>
      </dsp:spPr>
      <dsp:style>
        <a:lnRef idx="0">
          <a:scrgbClr r="0" g="0" b="0"/>
        </a:lnRef>
        <a:fillRef idx="1">
          <a:scrgbClr r="0" g="0" b="0"/>
        </a:fillRef>
        <a:effectRef idx="0">
          <a:scrgbClr r="0" g="0" b="0"/>
        </a:effectRef>
        <a:fontRef idx="minor"/>
      </dsp:style>
    </dsp:sp>
    <dsp:sp modelId="{9AAC69F7-3FF9-47D2-A380-48A7051F2D48}">
      <dsp:nvSpPr>
        <dsp:cNvPr id="0" name=""/>
        <dsp:cNvSpPr/>
      </dsp:nvSpPr>
      <dsp:spPr>
        <a:xfrm>
          <a:off x="3350025" y="97657"/>
          <a:ext cx="766280" cy="766280"/>
        </a:xfrm>
        <a:prstGeom prst="pie">
          <a:avLst>
            <a:gd name="adj1" fmla="val 9000000"/>
            <a:gd name="adj2" fmla="val 16200000"/>
          </a:avLst>
        </a:prstGeom>
        <a:solidFill>
          <a:srgbClr val="00B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BE6012-7FB3-420F-A96E-8F587077B814}">
      <dsp:nvSpPr>
        <dsp:cNvPr id="0" name=""/>
        <dsp:cNvSpPr/>
      </dsp:nvSpPr>
      <dsp:spPr>
        <a:xfrm rot="16200000">
          <a:off x="5664285" y="2158898"/>
          <a:ext cx="2777767" cy="574710"/>
        </a:xfrm>
        <a:prstGeom prst="rect">
          <a:avLst/>
        </a:prstGeom>
        <a:solidFill>
          <a:schemeClr val="accent3">
            <a:lumMod val="60000"/>
            <a:lumOff val="4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1822450">
            <a:lnSpc>
              <a:spcPct val="90000"/>
            </a:lnSpc>
            <a:spcBef>
              <a:spcPct val="0"/>
            </a:spcBef>
            <a:spcAft>
              <a:spcPct val="35000"/>
            </a:spcAft>
            <a:buNone/>
          </a:pPr>
          <a:r>
            <a:rPr lang="de-DE" sz="4100" kern="1200" dirty="0">
              <a:solidFill>
                <a:schemeClr val="tx1">
                  <a:lumMod val="75000"/>
                  <a:lumOff val="25000"/>
                </a:schemeClr>
              </a:solidFill>
            </a:rPr>
            <a:t>Konsistenz</a:t>
          </a:r>
        </a:p>
      </dsp:txBody>
      <dsp:txXfrm>
        <a:off x="5664285" y="2158898"/>
        <a:ext cx="2777767" cy="574710"/>
      </dsp:txXfrm>
    </dsp:sp>
    <dsp:sp modelId="{A129BB0E-B963-48E6-85EF-12659A0DA369}">
      <dsp:nvSpPr>
        <dsp:cNvPr id="0" name=""/>
        <dsp:cNvSpPr/>
      </dsp:nvSpPr>
      <dsp:spPr>
        <a:xfrm>
          <a:off x="7527922" y="3745"/>
          <a:ext cx="2455297" cy="3831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90000"/>
            </a:lnSpc>
            <a:spcBef>
              <a:spcPct val="0"/>
            </a:spcBef>
            <a:spcAft>
              <a:spcPct val="35000"/>
            </a:spcAft>
            <a:buNone/>
          </a:pPr>
          <a:r>
            <a:rPr lang="de-DE" sz="3200" b="1" kern="1200" dirty="0">
              <a:solidFill>
                <a:schemeClr val="bg1">
                  <a:lumMod val="50000"/>
                </a:schemeClr>
              </a:solidFill>
            </a:rPr>
            <a:t>Erneuerbare Energien statt nicht regenerativer Energie einsetzen</a:t>
          </a:r>
        </a:p>
      </dsp:txBody>
      <dsp:txXfrm>
        <a:off x="7527922" y="3745"/>
        <a:ext cx="2455297" cy="3831403"/>
      </dsp:txXfrm>
    </dsp:sp>
    <dsp:sp modelId="{1989CEDB-54C0-42A8-BC93-494E2A55D55E}">
      <dsp:nvSpPr>
        <dsp:cNvPr id="0" name=""/>
        <dsp:cNvSpPr/>
      </dsp:nvSpPr>
      <dsp:spPr>
        <a:xfrm>
          <a:off x="6809620" y="1872"/>
          <a:ext cx="957850" cy="957850"/>
        </a:xfrm>
        <a:prstGeom prst="chord">
          <a:avLst>
            <a:gd name="adj1" fmla="val 4800000"/>
            <a:gd name="adj2" fmla="val 1680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dsp:style>
    </dsp:sp>
    <dsp:sp modelId="{7D7CE35A-F0C9-44F7-B793-B7AE85B03981}">
      <dsp:nvSpPr>
        <dsp:cNvPr id="0" name=""/>
        <dsp:cNvSpPr/>
      </dsp:nvSpPr>
      <dsp:spPr>
        <a:xfrm>
          <a:off x="6905405" y="97657"/>
          <a:ext cx="766280" cy="766280"/>
        </a:xfrm>
        <a:prstGeom prst="pie">
          <a:avLst>
            <a:gd name="adj1" fmla="val 5400000"/>
            <a:gd name="adj2" fmla="val 16200000"/>
          </a:avLst>
        </a:prstGeom>
        <a:solidFill>
          <a:srgbClr val="00B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A9356D-11A2-470F-8764-D54980E172A8}">
      <dsp:nvSpPr>
        <dsp:cNvPr id="0" name=""/>
        <dsp:cNvSpPr/>
      </dsp:nvSpPr>
      <dsp:spPr>
        <a:xfrm rot="16200000">
          <a:off x="2153075" y="2158909"/>
          <a:ext cx="2777767" cy="574710"/>
        </a:xfrm>
        <a:prstGeom prst="rect">
          <a:avLst/>
        </a:prstGeom>
        <a:solidFill>
          <a:schemeClr val="accent3">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1822450">
            <a:lnSpc>
              <a:spcPct val="90000"/>
            </a:lnSpc>
            <a:spcBef>
              <a:spcPct val="0"/>
            </a:spcBef>
            <a:spcAft>
              <a:spcPct val="35000"/>
            </a:spcAft>
            <a:buNone/>
          </a:pPr>
          <a:r>
            <a:rPr lang="de-DE" sz="4100" kern="1200" dirty="0">
              <a:solidFill>
                <a:schemeClr val="tx1">
                  <a:lumMod val="75000"/>
                  <a:lumOff val="25000"/>
                </a:schemeClr>
              </a:solidFill>
            </a:rPr>
            <a:t>Effizienz</a:t>
          </a:r>
        </a:p>
      </dsp:txBody>
      <dsp:txXfrm>
        <a:off x="2153075" y="2158909"/>
        <a:ext cx="2777767" cy="574710"/>
      </dsp:txXfrm>
    </dsp:sp>
    <dsp:sp modelId="{3AB1397D-DDD3-4456-B441-7ED22787F950}">
      <dsp:nvSpPr>
        <dsp:cNvPr id="0" name=""/>
        <dsp:cNvSpPr/>
      </dsp:nvSpPr>
      <dsp:spPr>
        <a:xfrm>
          <a:off x="3956584" y="0"/>
          <a:ext cx="2399225" cy="3831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90000"/>
            </a:lnSpc>
            <a:spcBef>
              <a:spcPct val="0"/>
            </a:spcBef>
            <a:spcAft>
              <a:spcPct val="35000"/>
            </a:spcAft>
            <a:buNone/>
          </a:pPr>
          <a:r>
            <a:rPr lang="de-DE" sz="3200" b="1" kern="1200" dirty="0">
              <a:solidFill>
                <a:schemeClr val="bg1">
                  <a:lumMod val="50000"/>
                </a:schemeClr>
              </a:solidFill>
            </a:rPr>
            <a:t>Möglichst viel aus der eingesetzten Energie machen</a:t>
          </a:r>
        </a:p>
      </dsp:txBody>
      <dsp:txXfrm>
        <a:off x="3956584" y="0"/>
        <a:ext cx="2399225" cy="3831403"/>
      </dsp:txXfrm>
    </dsp:sp>
  </dsp:spTree>
</dsp:drawing>
</file>

<file path=ppt/diagrams/layout1.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7433B55F-E008-40F9-B6B6-0F100B2A8388}"/>
              </a:ext>
            </a:extLst>
          </p:cNvPr>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de-DE"/>
          </a:p>
        </p:txBody>
      </p:sp>
      <p:sp>
        <p:nvSpPr>
          <p:cNvPr id="3" name="Datumsplatzhalter 2">
            <a:extLst>
              <a:ext uri="{FF2B5EF4-FFF2-40B4-BE49-F238E27FC236}">
                <a16:creationId xmlns:a16="http://schemas.microsoft.com/office/drawing/2014/main" id="{4187D7B0-6367-4FB8-9498-354B7C696CC4}"/>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E32029DF-CF51-4DA8-929A-235CE87B8109}" type="datetimeyyyy">
              <a:rPr lang="de-DE" smtClean="0"/>
              <a:t>2025</a:t>
            </a:fld>
            <a:endParaRPr lang="de-DE"/>
          </a:p>
        </p:txBody>
      </p:sp>
      <p:sp>
        <p:nvSpPr>
          <p:cNvPr id="4" name="Fußzeilenplatzhalter 3">
            <a:extLst>
              <a:ext uri="{FF2B5EF4-FFF2-40B4-BE49-F238E27FC236}">
                <a16:creationId xmlns:a16="http://schemas.microsoft.com/office/drawing/2014/main" id="{0290E17A-3907-419B-9794-DF04254595F5}"/>
              </a:ext>
            </a:extLst>
          </p:cNvPr>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de-DE"/>
          </a:p>
        </p:txBody>
      </p:sp>
      <p:sp>
        <p:nvSpPr>
          <p:cNvPr id="5" name="Foliennummernplatzhalter 4">
            <a:extLst>
              <a:ext uri="{FF2B5EF4-FFF2-40B4-BE49-F238E27FC236}">
                <a16:creationId xmlns:a16="http://schemas.microsoft.com/office/drawing/2014/main" id="{035E0504-99FB-4D0A-8B52-3F6620BFAD1F}"/>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40031767-3ED1-485F-8882-569E445D0886}" type="slidenum">
              <a:rPr lang="de-DE" smtClean="0"/>
              <a:t>‹Nr.›</a:t>
            </a:fld>
            <a:endParaRPr lang="de-DE"/>
          </a:p>
        </p:txBody>
      </p:sp>
    </p:spTree>
    <p:extLst>
      <p:ext uri="{BB962C8B-B14F-4D97-AF65-F5344CB8AC3E}">
        <p14:creationId xmlns:p14="http://schemas.microsoft.com/office/powerpoint/2010/main" val="370894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de-DE"/>
          </a:p>
        </p:txBody>
      </p:sp>
      <p:sp>
        <p:nvSpPr>
          <p:cNvPr id="3" name="Datumsplatzhalt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ED82EBA3-88A0-4D64-B8B2-E4234F861FFD}" type="datetimeyyyy">
              <a:rPr lang="de-DE" smtClean="0"/>
              <a:t>2025</a:t>
            </a:fld>
            <a:endParaRPr lang="de-DE"/>
          </a:p>
        </p:txBody>
      </p:sp>
      <p:sp>
        <p:nvSpPr>
          <p:cNvPr id="4" name="Folienbildplatzhalter 3"/>
          <p:cNvSpPr>
            <a:spLocks noGrp="1" noRot="1" noChangeAspect="1"/>
          </p:cNvSpPr>
          <p:nvPr>
            <p:ph type="sldImg" idx="2"/>
          </p:nvPr>
        </p:nvSpPr>
        <p:spPr>
          <a:xfrm>
            <a:off x="482600" y="1279525"/>
            <a:ext cx="6140450" cy="3454400"/>
          </a:xfrm>
          <a:prstGeom prst="rect">
            <a:avLst/>
          </a:prstGeom>
          <a:noFill/>
          <a:ln w="9525">
            <a:solidFill>
              <a:schemeClr val="accent6"/>
            </a:solidFill>
          </a:ln>
        </p:spPr>
        <p:txBody>
          <a:bodyPr vert="horz" lIns="99075" tIns="49538" rIns="99075" bIns="49538" rtlCol="0" anchor="ctr"/>
          <a:lstStyle/>
          <a:p>
            <a:endParaRPr lang="de-DE"/>
          </a:p>
        </p:txBody>
      </p:sp>
      <p:sp>
        <p:nvSpPr>
          <p:cNvPr id="5" name="Notizenplatzhalter 4"/>
          <p:cNvSpPr>
            <a:spLocks noGrp="1"/>
          </p:cNvSpPr>
          <p:nvPr>
            <p:ph type="body" sz="quarter" idx="3"/>
          </p:nvPr>
        </p:nvSpPr>
        <p:spPr>
          <a:xfrm>
            <a:off x="710407" y="4925407"/>
            <a:ext cx="5683250" cy="4029879"/>
          </a:xfrm>
          <a:prstGeom prst="rect">
            <a:avLst/>
          </a:prstGeom>
        </p:spPr>
        <p:txBody>
          <a:bodyPr vert="horz" lIns="0" tIns="0" rIns="0" bIns="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de-DE"/>
          </a:p>
        </p:txBody>
      </p:sp>
      <p:sp>
        <p:nvSpPr>
          <p:cNvPr id="7" name="Foliennummernplatzhalt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F17506C3-1E1F-446C-AAEF-F2A52B6D7791}" type="slidenum">
              <a:rPr lang="de-DE" smtClean="0"/>
              <a:t>‹Nr.›</a:t>
            </a:fld>
            <a:endParaRPr lang="de-DE"/>
          </a:p>
        </p:txBody>
      </p:sp>
    </p:spTree>
    <p:extLst>
      <p:ext uri="{BB962C8B-B14F-4D97-AF65-F5344CB8AC3E}">
        <p14:creationId xmlns:p14="http://schemas.microsoft.com/office/powerpoint/2010/main" val="2653951408"/>
      </p:ext>
    </p:extLst>
  </p:cSld>
  <p:clrMap bg1="lt1" tx1="dk1" bg2="lt2" tx2="dk2" accent1="accent1" accent2="accent2" accent3="accent3" accent4="accent4" accent5="accent5" accent6="accent6" hlink="hlink" folHlink="folHlink"/>
  <p:hf hdr="0" ftr="0" dt="0"/>
  <p:notesStyle>
    <a:lvl1pPr marL="92075" indent="-92075" algn="l" defTabSz="914400" rtl="0" eaLnBrk="1" latinLnBrk="0" hangingPunct="1">
      <a:buFont typeface="Wingdings" panose="05000000000000000000" pitchFamily="2" charset="2"/>
      <a:buChar char=" "/>
      <a:defRPr sz="1000" kern="1200">
        <a:solidFill>
          <a:schemeClr val="tx1"/>
        </a:solidFill>
        <a:latin typeface="+mn-lt"/>
        <a:ea typeface="+mn-ea"/>
        <a:cs typeface="+mn-cs"/>
      </a:defRPr>
    </a:lvl1pPr>
    <a:lvl2pPr marL="182563" indent="-90488" algn="l" defTabSz="914400" rtl="0" eaLnBrk="1" latinLnBrk="0" hangingPunct="1">
      <a:buFont typeface="Wingdings" panose="05000000000000000000" pitchFamily="2" charset="2"/>
      <a:buChar char=" "/>
      <a:defRPr sz="1000" kern="1200">
        <a:solidFill>
          <a:schemeClr val="tx1"/>
        </a:solidFill>
        <a:latin typeface="+mn-lt"/>
        <a:ea typeface="+mn-ea"/>
        <a:cs typeface="+mn-cs"/>
      </a:defRPr>
    </a:lvl2pPr>
    <a:lvl3pPr marL="266700" indent="-84138" algn="l" defTabSz="914400" rtl="0" eaLnBrk="1" latinLnBrk="0" hangingPunct="1">
      <a:buFont typeface="Wingdings" panose="05000000000000000000" pitchFamily="2" charset="2"/>
      <a:buChar char=" "/>
      <a:defRPr sz="1000" kern="1200">
        <a:solidFill>
          <a:schemeClr val="tx1"/>
        </a:solidFill>
        <a:latin typeface="+mn-lt"/>
        <a:ea typeface="+mn-ea"/>
        <a:cs typeface="+mn-cs"/>
      </a:defRPr>
    </a:lvl3pPr>
    <a:lvl4pPr marL="357188" indent="-90488" algn="l" defTabSz="914400" rtl="0" eaLnBrk="1" latinLnBrk="0" hangingPunct="1">
      <a:buFont typeface="Wingdings" panose="05000000000000000000" pitchFamily="2" charset="2"/>
      <a:buChar char=" "/>
      <a:defRPr sz="1000" kern="1200">
        <a:solidFill>
          <a:schemeClr val="tx1"/>
        </a:solidFill>
        <a:latin typeface="+mn-lt"/>
        <a:ea typeface="+mn-ea"/>
        <a:cs typeface="+mn-cs"/>
      </a:defRPr>
    </a:lvl4pPr>
    <a:lvl5pPr marL="449263" indent="-92075" algn="l" defTabSz="914400" rtl="0" eaLnBrk="1" latinLnBrk="0" hangingPunct="1">
      <a:buFont typeface="Wingdings" panose="05000000000000000000" pitchFamily="2" charset="2"/>
      <a:buChar char=" "/>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Foliennummernplatzhalter 5">
            <a:extLst>
              <a:ext uri="{FF2B5EF4-FFF2-40B4-BE49-F238E27FC236}">
                <a16:creationId xmlns:a16="http://schemas.microsoft.com/office/drawing/2014/main" id="{C4F2A4E9-32A9-897C-7FFE-E57EEB0C48E9}"/>
              </a:ext>
            </a:extLst>
          </p:cNvPr>
          <p:cNvSpPr>
            <a:spLocks noGrp="1"/>
          </p:cNvSpPr>
          <p:nvPr>
            <p:ph type="sldNum" sz="quarter" idx="5"/>
          </p:nvPr>
        </p:nvSpPr>
        <p:spPr/>
        <p:txBody>
          <a:bodyPr/>
          <a:lstStyle/>
          <a:p>
            <a:fld id="{F17506C3-1E1F-446C-AAEF-F2A52B6D7791}" type="slidenum">
              <a:rPr lang="de-DE" smtClean="0"/>
              <a:t>1</a:t>
            </a:fld>
            <a:endParaRPr lang="de-DE"/>
          </a:p>
        </p:txBody>
      </p:sp>
    </p:spTree>
    <p:extLst>
      <p:ext uri="{BB962C8B-B14F-4D97-AF65-F5344CB8AC3E}">
        <p14:creationId xmlns:p14="http://schemas.microsoft.com/office/powerpoint/2010/main" val="3598953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6501794-3AF9-4ADD-BA6C-6A80B3AB4ACA}" type="slidenum">
              <a:rPr lang="de-DE" smtClean="0"/>
              <a:t>6</a:t>
            </a:fld>
            <a:endParaRPr lang="de-DE"/>
          </a:p>
        </p:txBody>
      </p:sp>
    </p:spTree>
    <p:extLst>
      <p:ext uri="{BB962C8B-B14F-4D97-AF65-F5344CB8AC3E}">
        <p14:creationId xmlns:p14="http://schemas.microsoft.com/office/powerpoint/2010/main" val="61669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Foliennummernplatzhalter 5">
            <a:extLst>
              <a:ext uri="{FF2B5EF4-FFF2-40B4-BE49-F238E27FC236}">
                <a16:creationId xmlns:a16="http://schemas.microsoft.com/office/drawing/2014/main" id="{0A3BC7BF-3631-A2B9-8BB9-E79B48531467}"/>
              </a:ext>
            </a:extLst>
          </p:cNvPr>
          <p:cNvSpPr>
            <a:spLocks noGrp="1"/>
          </p:cNvSpPr>
          <p:nvPr>
            <p:ph type="sldNum" sz="quarter" idx="5"/>
          </p:nvPr>
        </p:nvSpPr>
        <p:spPr/>
        <p:txBody>
          <a:bodyPr/>
          <a:lstStyle/>
          <a:p>
            <a:fld id="{F17506C3-1E1F-446C-AAEF-F2A52B6D7791}" type="slidenum">
              <a:rPr lang="de-DE" smtClean="0"/>
              <a:t>12</a:t>
            </a:fld>
            <a:endParaRPr lang="de-DE"/>
          </a:p>
        </p:txBody>
      </p:sp>
    </p:spTree>
    <p:extLst>
      <p:ext uri="{BB962C8B-B14F-4D97-AF65-F5344CB8AC3E}">
        <p14:creationId xmlns:p14="http://schemas.microsoft.com/office/powerpoint/2010/main" val="3674623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66528-BA2D-9D2B-9331-07DBBF73BF4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E6B5B22-BCA6-384B-7BD6-BFBB351E9B2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F80E283-7A82-39EE-EF0F-90735B552A8E}"/>
              </a:ext>
            </a:extLst>
          </p:cNvPr>
          <p:cNvSpPr>
            <a:spLocks noGrp="1"/>
          </p:cNvSpPr>
          <p:nvPr>
            <p:ph type="body" idx="1"/>
          </p:nvPr>
        </p:nvSpPr>
        <p:spPr/>
        <p:txBody>
          <a:bodyPr/>
          <a:lstStyle/>
          <a:p>
            <a:endParaRPr lang="de-DE" dirty="0"/>
          </a:p>
        </p:txBody>
      </p:sp>
      <p:sp>
        <p:nvSpPr>
          <p:cNvPr id="6" name="Foliennummernplatzhalter 5">
            <a:extLst>
              <a:ext uri="{FF2B5EF4-FFF2-40B4-BE49-F238E27FC236}">
                <a16:creationId xmlns:a16="http://schemas.microsoft.com/office/drawing/2014/main" id="{E43840C9-CBA3-832E-A3C9-5CA965415F0D}"/>
              </a:ext>
            </a:extLst>
          </p:cNvPr>
          <p:cNvSpPr>
            <a:spLocks noGrp="1"/>
          </p:cNvSpPr>
          <p:nvPr>
            <p:ph type="sldNum" sz="quarter" idx="5"/>
          </p:nvPr>
        </p:nvSpPr>
        <p:spPr/>
        <p:txBody>
          <a:bodyPr/>
          <a:lstStyle/>
          <a:p>
            <a:fld id="{F17506C3-1E1F-446C-AAEF-F2A52B6D7791}" type="slidenum">
              <a:rPr lang="de-DE" smtClean="0"/>
              <a:t>13</a:t>
            </a:fld>
            <a:endParaRPr lang="de-DE"/>
          </a:p>
        </p:txBody>
      </p:sp>
    </p:spTree>
    <p:extLst>
      <p:ext uri="{BB962C8B-B14F-4D97-AF65-F5344CB8AC3E}">
        <p14:creationId xmlns:p14="http://schemas.microsoft.com/office/powerpoint/2010/main" val="3765057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1" dirty="0">
              <a:solidFill>
                <a:srgbClr val="FF0000"/>
              </a:solidFill>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FFAC5-BC0E-4806-87F9-F212F91D142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4025639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0727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5567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Tree>
    <p:extLst>
      <p:ext uri="{BB962C8B-B14F-4D97-AF65-F5344CB8AC3E}">
        <p14:creationId xmlns:p14="http://schemas.microsoft.com/office/powerpoint/2010/main" val="2322059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Tree>
    <p:extLst>
      <p:ext uri="{BB962C8B-B14F-4D97-AF65-F5344CB8AC3E}">
        <p14:creationId xmlns:p14="http://schemas.microsoft.com/office/powerpoint/2010/main" val="1930968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Tree>
    <p:extLst>
      <p:ext uri="{BB962C8B-B14F-4D97-AF65-F5344CB8AC3E}">
        <p14:creationId xmlns:p14="http://schemas.microsoft.com/office/powerpoint/2010/main" val="1091176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None/>
            </a:pPr>
            <a:endParaRPr lang="de-DE" altLang="de-DE"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3181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endParaRPr lang="de-DE" dirty="0"/>
          </a:p>
        </p:txBody>
      </p:sp>
      <p:sp>
        <p:nvSpPr>
          <p:cNvPr id="4" name="Foliennummernplatzhalter 3"/>
          <p:cNvSpPr>
            <a:spLocks noGrp="1"/>
          </p:cNvSpPr>
          <p:nvPr>
            <p:ph type="sldNum" sz="quarter" idx="5"/>
          </p:nvPr>
        </p:nvSpPr>
        <p:spPr/>
        <p:txBody>
          <a:bodyPr/>
          <a:lstStyle/>
          <a:p>
            <a:fld id="{16501794-3AF9-4ADD-BA6C-6A80B3AB4ACA}" type="slidenum">
              <a:rPr lang="de-DE" smtClean="0"/>
              <a:t>25</a:t>
            </a:fld>
            <a:endParaRPr lang="de-DE"/>
          </a:p>
        </p:txBody>
      </p:sp>
    </p:spTree>
    <p:extLst>
      <p:ext uri="{BB962C8B-B14F-4D97-AF65-F5344CB8AC3E}">
        <p14:creationId xmlns:p14="http://schemas.microsoft.com/office/powerpoint/2010/main" val="1225434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1" dirty="0">
              <a:solidFill>
                <a:srgbClr val="FF0000"/>
              </a:solidFill>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FFAC5-BC0E-4806-87F9-F212F91D142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e-DE"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905583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endParaRPr lang="de-DE" dirty="0"/>
          </a:p>
        </p:txBody>
      </p:sp>
      <p:sp>
        <p:nvSpPr>
          <p:cNvPr id="4" name="Foliennummernplatzhalter 3"/>
          <p:cNvSpPr>
            <a:spLocks noGrp="1"/>
          </p:cNvSpPr>
          <p:nvPr>
            <p:ph type="sldNum" sz="quarter" idx="5"/>
          </p:nvPr>
        </p:nvSpPr>
        <p:spPr/>
        <p:txBody>
          <a:bodyPr/>
          <a:lstStyle/>
          <a:p>
            <a:fld id="{F17506C3-1E1F-446C-AAEF-F2A52B6D7791}" type="slidenum">
              <a:rPr lang="de-DE" smtClean="0"/>
              <a:t>27</a:t>
            </a:fld>
            <a:endParaRPr lang="de-DE"/>
          </a:p>
        </p:txBody>
      </p:sp>
    </p:spTree>
    <p:extLst>
      <p:ext uri="{BB962C8B-B14F-4D97-AF65-F5344CB8AC3E}">
        <p14:creationId xmlns:p14="http://schemas.microsoft.com/office/powerpoint/2010/main" val="3340767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FF1E2-75C9-E3EA-6163-E1F33CB298F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71272A0-6AAE-2799-E4A8-A8994D2A832B}"/>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F20B4AEA-0246-3837-194D-75480E417F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1" dirty="0">
              <a:solidFill>
                <a:srgbClr val="FF0000"/>
              </a:solidFill>
              <a:latin typeface="Arial" panose="020B0604020202020204" pitchFamily="34" charset="0"/>
              <a:cs typeface="Arial" panose="020B0604020202020204" pitchFamily="34" charset="0"/>
            </a:endParaRPr>
          </a:p>
        </p:txBody>
      </p:sp>
      <p:sp>
        <p:nvSpPr>
          <p:cNvPr id="4" name="Foliennummernplatzhalter 3">
            <a:extLst>
              <a:ext uri="{FF2B5EF4-FFF2-40B4-BE49-F238E27FC236}">
                <a16:creationId xmlns:a16="http://schemas.microsoft.com/office/drawing/2014/main" id="{232BFC51-0C71-B86E-B766-9D3AD702CE2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FFAC5-BC0E-4806-87F9-F212F91D142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e-DE"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5840721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AB506-B184-5C54-C947-B85B2EB9FEB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48557EF-CAA6-7AD3-4ACC-0D4087D2AF8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2E1D305-C555-6B92-46DB-C66C8C5EB7A0}"/>
              </a:ext>
            </a:extLst>
          </p:cNvPr>
          <p:cNvSpPr>
            <a:spLocks noGrp="1"/>
          </p:cNvSpPr>
          <p:nvPr>
            <p:ph type="body" idx="1"/>
          </p:nvPr>
        </p:nvSpPr>
        <p:spPr/>
        <p:txBody>
          <a:bodyPr/>
          <a:lstStyle/>
          <a:p>
            <a:pPr marL="0" indent="0">
              <a:buNone/>
            </a:pPr>
            <a:endParaRPr lang="de-DE" dirty="0"/>
          </a:p>
        </p:txBody>
      </p:sp>
      <p:sp>
        <p:nvSpPr>
          <p:cNvPr id="4" name="Foliennummernplatzhalter 3">
            <a:extLst>
              <a:ext uri="{FF2B5EF4-FFF2-40B4-BE49-F238E27FC236}">
                <a16:creationId xmlns:a16="http://schemas.microsoft.com/office/drawing/2014/main" id="{8E1366F9-3CED-D9A1-B90F-E0472214F197}"/>
              </a:ext>
            </a:extLst>
          </p:cNvPr>
          <p:cNvSpPr>
            <a:spLocks noGrp="1"/>
          </p:cNvSpPr>
          <p:nvPr>
            <p:ph type="sldNum" sz="quarter" idx="5"/>
          </p:nvPr>
        </p:nvSpPr>
        <p:spPr/>
        <p:txBody>
          <a:bodyPr/>
          <a:lstStyle/>
          <a:p>
            <a:fld id="{F17506C3-1E1F-446C-AAEF-F2A52B6D7791}" type="slidenum">
              <a:rPr lang="de-DE" smtClean="0"/>
              <a:t>29</a:t>
            </a:fld>
            <a:endParaRPr lang="de-DE"/>
          </a:p>
        </p:txBody>
      </p:sp>
    </p:spTree>
    <p:extLst>
      <p:ext uri="{BB962C8B-B14F-4D97-AF65-F5344CB8AC3E}">
        <p14:creationId xmlns:p14="http://schemas.microsoft.com/office/powerpoint/2010/main" val="2501745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a:p>
            <a:endParaRPr lang="de-DE" altLang="de-DE" dirty="0"/>
          </a:p>
        </p:txBody>
      </p:sp>
    </p:spTree>
    <p:extLst>
      <p:ext uri="{BB962C8B-B14F-4D97-AF65-F5344CB8AC3E}">
        <p14:creationId xmlns:p14="http://schemas.microsoft.com/office/powerpoint/2010/main" val="3322552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80000" lvl="2" indent="-180000">
              <a:lnSpc>
                <a:spcPts val="2200"/>
              </a:lnSpc>
              <a:spcBef>
                <a:spcPts val="250"/>
              </a:spcBef>
              <a:spcAft>
                <a:spcPts val="500"/>
              </a:spcAft>
              <a:buClr>
                <a:srgbClr val="FABB00"/>
              </a:buClr>
              <a:defRPr/>
            </a:pPr>
            <a:endParaRPr lang="de-DE" dirty="0"/>
          </a:p>
        </p:txBody>
      </p:sp>
      <p:sp>
        <p:nvSpPr>
          <p:cNvPr id="4" name="Foliennummernplatzhalter 3"/>
          <p:cNvSpPr>
            <a:spLocks noGrp="1"/>
          </p:cNvSpPr>
          <p:nvPr>
            <p:ph type="sldNum" sz="quarter" idx="5"/>
          </p:nvPr>
        </p:nvSpPr>
        <p:spPr/>
        <p:txBody>
          <a:bodyPr/>
          <a:lstStyle/>
          <a:p>
            <a:fld id="{16501794-3AF9-4ADD-BA6C-6A80B3AB4ACA}" type="slidenum">
              <a:rPr lang="de-DE" smtClean="0"/>
              <a:t>32</a:t>
            </a:fld>
            <a:endParaRPr lang="de-DE"/>
          </a:p>
        </p:txBody>
      </p:sp>
    </p:spTree>
    <p:extLst>
      <p:ext uri="{BB962C8B-B14F-4D97-AF65-F5344CB8AC3E}">
        <p14:creationId xmlns:p14="http://schemas.microsoft.com/office/powerpoint/2010/main" val="3018499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6501794-3AF9-4ADD-BA6C-6A80B3AB4ACA}" type="slidenum">
              <a:rPr lang="de-DE" smtClean="0"/>
              <a:t>33</a:t>
            </a:fld>
            <a:endParaRPr lang="de-DE"/>
          </a:p>
        </p:txBody>
      </p:sp>
    </p:spTree>
    <p:extLst>
      <p:ext uri="{BB962C8B-B14F-4D97-AF65-F5344CB8AC3E}">
        <p14:creationId xmlns:p14="http://schemas.microsoft.com/office/powerpoint/2010/main" val="8743054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6501794-3AF9-4ADD-BA6C-6A80B3AB4ACA}" type="slidenum">
              <a:rPr lang="de-DE" smtClean="0"/>
              <a:t>34</a:t>
            </a:fld>
            <a:endParaRPr lang="de-DE"/>
          </a:p>
        </p:txBody>
      </p:sp>
    </p:spTree>
    <p:extLst>
      <p:ext uri="{BB962C8B-B14F-4D97-AF65-F5344CB8AC3E}">
        <p14:creationId xmlns:p14="http://schemas.microsoft.com/office/powerpoint/2010/main" val="1392759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0556D-96F9-E8CB-266E-3F47251A4BB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CDAF2F4-FCEA-F597-28D4-86A2775E1EC3}"/>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1633F909-EE22-3540-0A51-51F65F47175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1" dirty="0">
              <a:solidFill>
                <a:srgbClr val="FF0000"/>
              </a:solidFill>
              <a:latin typeface="Arial" panose="020B0604020202020204" pitchFamily="34" charset="0"/>
              <a:cs typeface="Arial" panose="020B0604020202020204" pitchFamily="34" charset="0"/>
            </a:endParaRPr>
          </a:p>
        </p:txBody>
      </p:sp>
      <p:sp>
        <p:nvSpPr>
          <p:cNvPr id="4" name="Foliennummernplatzhalter 3">
            <a:extLst>
              <a:ext uri="{FF2B5EF4-FFF2-40B4-BE49-F238E27FC236}">
                <a16:creationId xmlns:a16="http://schemas.microsoft.com/office/drawing/2014/main" id="{A301948E-E47B-314C-9C7A-10E29C456BD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FFAC5-BC0E-4806-87F9-F212F91D142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de-DE"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106905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i="1" dirty="0"/>
              <a:t>Die Kapazität eines Stromspeichers wird in Kilowattstunden (kWh) gemessen</a:t>
            </a:r>
            <a:r>
              <a:rPr lang="de-DE" dirty="0"/>
              <a:t>, die Leistung in Kilowatt (kW) </a:t>
            </a:r>
          </a:p>
        </p:txBody>
      </p:sp>
      <p:sp>
        <p:nvSpPr>
          <p:cNvPr id="4" name="Foliennummernplatzhalter 3"/>
          <p:cNvSpPr>
            <a:spLocks noGrp="1"/>
          </p:cNvSpPr>
          <p:nvPr>
            <p:ph type="sldNum" sz="quarter" idx="5"/>
          </p:nvPr>
        </p:nvSpPr>
        <p:spPr/>
        <p:txBody>
          <a:bodyPr/>
          <a:lstStyle/>
          <a:p>
            <a:fld id="{F17506C3-1E1F-446C-AAEF-F2A52B6D7791}" type="slidenum">
              <a:rPr lang="de-DE" smtClean="0"/>
              <a:t>38</a:t>
            </a:fld>
            <a:endParaRPr lang="de-DE"/>
          </a:p>
        </p:txBody>
      </p:sp>
    </p:spTree>
    <p:extLst>
      <p:ext uri="{BB962C8B-B14F-4D97-AF65-F5344CB8AC3E}">
        <p14:creationId xmlns:p14="http://schemas.microsoft.com/office/powerpoint/2010/main" val="7961885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1" dirty="0">
              <a:solidFill>
                <a:srgbClr val="FF0000"/>
              </a:solidFill>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FFAC5-BC0E-4806-87F9-F212F91D142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3567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17506C3-1E1F-446C-AAEF-F2A52B6D7791}" type="slidenum">
              <a:rPr lang="de-DE" smtClean="0"/>
              <a:t>42</a:t>
            </a:fld>
            <a:endParaRPr lang="de-DE"/>
          </a:p>
        </p:txBody>
      </p:sp>
    </p:spTree>
    <p:extLst>
      <p:ext uri="{BB962C8B-B14F-4D97-AF65-F5344CB8AC3E}">
        <p14:creationId xmlns:p14="http://schemas.microsoft.com/office/powerpoint/2010/main" val="10065175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07C32-A751-CD0D-15B4-2738081EED3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442D9BB-40D2-17A4-5E3A-6A23B3ECD54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CF1FEA2-95FC-CB5E-CEE7-228C399B294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B3FBA34-E30B-CC31-5BC1-F073165FA96E}"/>
              </a:ext>
            </a:extLst>
          </p:cNvPr>
          <p:cNvSpPr>
            <a:spLocks noGrp="1"/>
          </p:cNvSpPr>
          <p:nvPr>
            <p:ph type="sldNum" sz="quarter" idx="5"/>
          </p:nvPr>
        </p:nvSpPr>
        <p:spPr/>
        <p:txBody>
          <a:bodyPr/>
          <a:lstStyle/>
          <a:p>
            <a:fld id="{F17506C3-1E1F-446C-AAEF-F2A52B6D7791}" type="slidenum">
              <a:rPr lang="de-DE" smtClean="0"/>
              <a:t>43</a:t>
            </a:fld>
            <a:endParaRPr lang="de-DE"/>
          </a:p>
        </p:txBody>
      </p:sp>
    </p:spTree>
    <p:extLst>
      <p:ext uri="{BB962C8B-B14F-4D97-AF65-F5344CB8AC3E}">
        <p14:creationId xmlns:p14="http://schemas.microsoft.com/office/powerpoint/2010/main" val="1823652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F323A-35D5-F753-5088-0796BFF2920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9C36CA8-14CF-12A6-C51E-6E760614DE0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8AC9262-F297-539D-E298-14424FC9DF2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09C0AD3F-FA3E-CB40-51EA-4E8C830E14E1}"/>
              </a:ext>
            </a:extLst>
          </p:cNvPr>
          <p:cNvSpPr>
            <a:spLocks noGrp="1"/>
          </p:cNvSpPr>
          <p:nvPr>
            <p:ph type="sldNum" sz="quarter" idx="5"/>
          </p:nvPr>
        </p:nvSpPr>
        <p:spPr/>
        <p:txBody>
          <a:bodyPr/>
          <a:lstStyle/>
          <a:p>
            <a:fld id="{F17506C3-1E1F-446C-AAEF-F2A52B6D7791}" type="slidenum">
              <a:rPr lang="de-DE" smtClean="0"/>
              <a:t>46</a:t>
            </a:fld>
            <a:endParaRPr lang="de-DE"/>
          </a:p>
        </p:txBody>
      </p:sp>
    </p:spTree>
    <p:extLst>
      <p:ext uri="{BB962C8B-B14F-4D97-AF65-F5344CB8AC3E}">
        <p14:creationId xmlns:p14="http://schemas.microsoft.com/office/powerpoint/2010/main" val="18375146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endParaRPr lang="de-DE" dirty="0"/>
          </a:p>
        </p:txBody>
      </p:sp>
      <p:sp>
        <p:nvSpPr>
          <p:cNvPr id="4" name="Foliennummernplatzhalter 3"/>
          <p:cNvSpPr>
            <a:spLocks noGrp="1"/>
          </p:cNvSpPr>
          <p:nvPr>
            <p:ph type="sldNum" sz="quarter" idx="5"/>
          </p:nvPr>
        </p:nvSpPr>
        <p:spPr/>
        <p:txBody>
          <a:bodyPr/>
          <a:lstStyle/>
          <a:p>
            <a:fld id="{16501794-3AF9-4ADD-BA6C-6A80B3AB4ACA}" type="slidenum">
              <a:rPr lang="de-DE" smtClean="0"/>
              <a:t>49</a:t>
            </a:fld>
            <a:endParaRPr lang="de-DE"/>
          </a:p>
        </p:txBody>
      </p:sp>
    </p:spTree>
    <p:extLst>
      <p:ext uri="{BB962C8B-B14F-4D97-AF65-F5344CB8AC3E}">
        <p14:creationId xmlns:p14="http://schemas.microsoft.com/office/powerpoint/2010/main" val="2708202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endParaRPr lang="de-DE" dirty="0"/>
          </a:p>
        </p:txBody>
      </p:sp>
      <p:sp>
        <p:nvSpPr>
          <p:cNvPr id="4" name="Foliennummernplatzhalter 3"/>
          <p:cNvSpPr>
            <a:spLocks noGrp="1"/>
          </p:cNvSpPr>
          <p:nvPr>
            <p:ph type="sldNum" sz="quarter" idx="5"/>
          </p:nvPr>
        </p:nvSpPr>
        <p:spPr/>
        <p:txBody>
          <a:bodyPr/>
          <a:lstStyle/>
          <a:p>
            <a:fld id="{16501794-3AF9-4ADD-BA6C-6A80B3AB4ACA}" type="slidenum">
              <a:rPr lang="de-DE" smtClean="0"/>
              <a:t>50</a:t>
            </a:fld>
            <a:endParaRPr lang="de-DE"/>
          </a:p>
        </p:txBody>
      </p:sp>
    </p:spTree>
    <p:extLst>
      <p:ext uri="{BB962C8B-B14F-4D97-AF65-F5344CB8AC3E}">
        <p14:creationId xmlns:p14="http://schemas.microsoft.com/office/powerpoint/2010/main" val="17487328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DD6E8-9945-7F37-47AC-E2F9C82B2EF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500BB7-5E75-1854-A567-CBE280AD0A5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ABF472D-FC09-8616-A5E6-DA96D25EA87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6C9B2AF-7752-07D9-28DE-92C73B33CC0C}"/>
              </a:ext>
            </a:extLst>
          </p:cNvPr>
          <p:cNvSpPr>
            <a:spLocks noGrp="1"/>
          </p:cNvSpPr>
          <p:nvPr>
            <p:ph type="sldNum" sz="quarter" idx="5"/>
          </p:nvPr>
        </p:nvSpPr>
        <p:spPr/>
        <p:txBody>
          <a:bodyPr/>
          <a:lstStyle/>
          <a:p>
            <a:fld id="{F17506C3-1E1F-446C-AAEF-F2A52B6D7791}" type="slidenum">
              <a:rPr lang="de-DE" smtClean="0"/>
              <a:t>51</a:t>
            </a:fld>
            <a:endParaRPr lang="de-DE"/>
          </a:p>
        </p:txBody>
      </p:sp>
    </p:spTree>
    <p:extLst>
      <p:ext uri="{BB962C8B-B14F-4D97-AF65-F5344CB8AC3E}">
        <p14:creationId xmlns:p14="http://schemas.microsoft.com/office/powerpoint/2010/main" val="18936261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fld id="{16501794-3AF9-4ADD-BA6C-6A80B3AB4ACA}" type="slidenum">
              <a:rPr lang="de-DE" smtClean="0"/>
              <a:t>53</a:t>
            </a:fld>
            <a:endParaRPr lang="de-DE"/>
          </a:p>
        </p:txBody>
      </p:sp>
    </p:spTree>
    <p:extLst>
      <p:ext uri="{BB962C8B-B14F-4D97-AF65-F5344CB8AC3E}">
        <p14:creationId xmlns:p14="http://schemas.microsoft.com/office/powerpoint/2010/main" val="33568340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8C5BB-F49D-EBA2-5526-141F09C1866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810B577-D7E1-B913-7EF8-8ADD1565525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782DD5F-6D5B-BD17-DC7A-A534CFB325F1}"/>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3AF3722-B3B4-EE43-523B-A49A00C61362}"/>
              </a:ext>
            </a:extLst>
          </p:cNvPr>
          <p:cNvSpPr>
            <a:spLocks noGrp="1"/>
          </p:cNvSpPr>
          <p:nvPr>
            <p:ph type="sldNum" sz="quarter" idx="5"/>
          </p:nvPr>
        </p:nvSpPr>
        <p:spPr/>
        <p:txBody>
          <a:bodyPr/>
          <a:lstStyle/>
          <a:p>
            <a:fld id="{F17506C3-1E1F-446C-AAEF-F2A52B6D7791}" type="slidenum">
              <a:rPr lang="de-DE" smtClean="0"/>
              <a:t>57</a:t>
            </a:fld>
            <a:endParaRPr lang="de-DE"/>
          </a:p>
        </p:txBody>
      </p:sp>
    </p:spTree>
    <p:extLst>
      <p:ext uri="{BB962C8B-B14F-4D97-AF65-F5344CB8AC3E}">
        <p14:creationId xmlns:p14="http://schemas.microsoft.com/office/powerpoint/2010/main" val="3023973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5F45B-336B-1261-BC9E-B7A1D28B6B5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4933614-4301-AB3B-A59D-9EE8BE0F3AF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E6F9A6C-697C-E9B8-564C-12B69002CE33}"/>
              </a:ext>
            </a:extLst>
          </p:cNvPr>
          <p:cNvSpPr>
            <a:spLocks noGrp="1"/>
          </p:cNvSpPr>
          <p:nvPr>
            <p:ph type="body" idx="1"/>
          </p:nvPr>
        </p:nvSpPr>
        <p:spPr/>
        <p:txBody>
          <a:bodyPr/>
          <a:lstStyle/>
          <a:p>
            <a:pPr marL="0" indent="0">
              <a:buNone/>
            </a:pPr>
            <a:endParaRPr lang="de-DE" dirty="0"/>
          </a:p>
          <a:p>
            <a:endParaRPr lang="de-DE" dirty="0"/>
          </a:p>
        </p:txBody>
      </p:sp>
      <p:sp>
        <p:nvSpPr>
          <p:cNvPr id="6" name="Foliennummernplatzhalter 5">
            <a:extLst>
              <a:ext uri="{FF2B5EF4-FFF2-40B4-BE49-F238E27FC236}">
                <a16:creationId xmlns:a16="http://schemas.microsoft.com/office/drawing/2014/main" id="{2C32B003-854F-DB94-4729-DB57C432703A}"/>
              </a:ext>
            </a:extLst>
          </p:cNvPr>
          <p:cNvSpPr>
            <a:spLocks noGrp="1"/>
          </p:cNvSpPr>
          <p:nvPr>
            <p:ph type="sldNum" sz="quarter" idx="5"/>
          </p:nvPr>
        </p:nvSpPr>
        <p:spPr/>
        <p:txBody>
          <a:bodyPr/>
          <a:lstStyle/>
          <a:p>
            <a:fld id="{F17506C3-1E1F-446C-AAEF-F2A52B6D7791}" type="slidenum">
              <a:rPr lang="de-DE" smtClean="0"/>
              <a:t>64</a:t>
            </a:fld>
            <a:endParaRPr lang="de-DE"/>
          </a:p>
        </p:txBody>
      </p:sp>
    </p:spTree>
    <p:extLst>
      <p:ext uri="{BB962C8B-B14F-4D97-AF65-F5344CB8AC3E}">
        <p14:creationId xmlns:p14="http://schemas.microsoft.com/office/powerpoint/2010/main" val="18873050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4BF05-9D56-E658-1D54-2385210CA72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8EB29EA-C94B-6C5C-C3D5-E5373020781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1490800-704B-C81A-B579-25F4EE66A6C7}"/>
              </a:ext>
            </a:extLst>
          </p:cNvPr>
          <p:cNvSpPr>
            <a:spLocks noGrp="1"/>
          </p:cNvSpPr>
          <p:nvPr>
            <p:ph type="body" idx="1"/>
          </p:nvPr>
        </p:nvSpPr>
        <p:spPr/>
        <p:txBody>
          <a:bodyPr/>
          <a:lstStyle/>
          <a:p>
            <a:endParaRPr lang="de-DE" dirty="0"/>
          </a:p>
        </p:txBody>
      </p:sp>
      <p:sp>
        <p:nvSpPr>
          <p:cNvPr id="6" name="Foliennummernplatzhalter 5">
            <a:extLst>
              <a:ext uri="{FF2B5EF4-FFF2-40B4-BE49-F238E27FC236}">
                <a16:creationId xmlns:a16="http://schemas.microsoft.com/office/drawing/2014/main" id="{D845F75C-BF76-4DEF-3183-5A27A0DFFD6D}"/>
              </a:ext>
            </a:extLst>
          </p:cNvPr>
          <p:cNvSpPr>
            <a:spLocks noGrp="1"/>
          </p:cNvSpPr>
          <p:nvPr>
            <p:ph type="sldNum" sz="quarter" idx="5"/>
          </p:nvPr>
        </p:nvSpPr>
        <p:spPr/>
        <p:txBody>
          <a:bodyPr/>
          <a:lstStyle/>
          <a:p>
            <a:fld id="{F17506C3-1E1F-446C-AAEF-F2A52B6D7791}" type="slidenum">
              <a:rPr lang="de-DE" smtClean="0"/>
              <a:t>65</a:t>
            </a:fld>
            <a:endParaRPr lang="de-DE"/>
          </a:p>
        </p:txBody>
      </p:sp>
    </p:spTree>
    <p:extLst>
      <p:ext uri="{BB962C8B-B14F-4D97-AF65-F5344CB8AC3E}">
        <p14:creationId xmlns:p14="http://schemas.microsoft.com/office/powerpoint/2010/main" val="809718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17506C3-1E1F-446C-AAEF-F2A52B6D7791}" type="slidenum">
              <a:rPr lang="de-DE" smtClean="0"/>
              <a:t>67</a:t>
            </a:fld>
            <a:endParaRPr lang="de-DE"/>
          </a:p>
        </p:txBody>
      </p:sp>
    </p:spTree>
    <p:extLst>
      <p:ext uri="{BB962C8B-B14F-4D97-AF65-F5344CB8AC3E}">
        <p14:creationId xmlns:p14="http://schemas.microsoft.com/office/powerpoint/2010/main" val="24500530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4AF1B-CB81-62D9-C6CA-8D4FB4449A2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BFAE0AE-33C7-0259-E951-0A321FBAB8A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5130BE3-68D4-664D-1C10-C1089143907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3BA3378-F4C1-A7A0-40C8-32189DD15459}"/>
              </a:ext>
            </a:extLst>
          </p:cNvPr>
          <p:cNvSpPr>
            <a:spLocks noGrp="1"/>
          </p:cNvSpPr>
          <p:nvPr>
            <p:ph type="sldNum" sz="quarter" idx="5"/>
          </p:nvPr>
        </p:nvSpPr>
        <p:spPr/>
        <p:txBody>
          <a:bodyPr/>
          <a:lstStyle/>
          <a:p>
            <a:fld id="{F17506C3-1E1F-446C-AAEF-F2A52B6D7791}" type="slidenum">
              <a:rPr lang="de-DE" smtClean="0"/>
              <a:t>68</a:t>
            </a:fld>
            <a:endParaRPr lang="de-DE"/>
          </a:p>
        </p:txBody>
      </p:sp>
    </p:spTree>
    <p:extLst>
      <p:ext uri="{BB962C8B-B14F-4D97-AF65-F5344CB8AC3E}">
        <p14:creationId xmlns:p14="http://schemas.microsoft.com/office/powerpoint/2010/main" val="35125877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17506C3-1E1F-446C-AAEF-F2A52B6D7791}" type="slidenum">
              <a:rPr lang="de-DE" smtClean="0"/>
              <a:t>69</a:t>
            </a:fld>
            <a:endParaRPr lang="de-DE"/>
          </a:p>
        </p:txBody>
      </p:sp>
    </p:spTree>
    <p:extLst>
      <p:ext uri="{BB962C8B-B14F-4D97-AF65-F5344CB8AC3E}">
        <p14:creationId xmlns:p14="http://schemas.microsoft.com/office/powerpoint/2010/main" val="16210446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17506C3-1E1F-446C-AAEF-F2A52B6D7791}" type="slidenum">
              <a:rPr lang="de-DE" smtClean="0"/>
              <a:t>72</a:t>
            </a:fld>
            <a:endParaRPr lang="de-DE"/>
          </a:p>
        </p:txBody>
      </p:sp>
    </p:spTree>
    <p:extLst>
      <p:ext uri="{BB962C8B-B14F-4D97-AF65-F5344CB8AC3E}">
        <p14:creationId xmlns:p14="http://schemas.microsoft.com/office/powerpoint/2010/main" val="1073787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PlaceHolder 1"/>
          <p:cNvSpPr>
            <a:spLocks noGrp="1" noRot="1" noChangeAspect="1"/>
          </p:cNvSpPr>
          <p:nvPr>
            <p:ph type="sldImg"/>
          </p:nvPr>
        </p:nvSpPr>
        <p:spPr>
          <a:xfrm>
            <a:off x="90488" y="744538"/>
            <a:ext cx="6616700" cy="3722687"/>
          </a:xfrm>
          <a:prstGeom prst="rect">
            <a:avLst/>
          </a:prstGeom>
        </p:spPr>
      </p:sp>
      <p:sp>
        <p:nvSpPr>
          <p:cNvPr id="406" name="PlaceHolder 2"/>
          <p:cNvSpPr>
            <a:spLocks noGrp="1"/>
          </p:cNvSpPr>
          <p:nvPr>
            <p:ph type="body"/>
          </p:nvPr>
        </p:nvSpPr>
        <p:spPr>
          <a:xfrm>
            <a:off x="679767" y="4715284"/>
            <a:ext cx="5437873" cy="4466726"/>
          </a:xfrm>
          <a:prstGeom prst="rect">
            <a:avLst/>
          </a:prstGeom>
        </p:spPr>
        <p:txBody>
          <a:bodyPr>
            <a:noAutofit/>
          </a:bodyPr>
          <a:lstStyle/>
          <a:p>
            <a:pPr>
              <a:lnSpc>
                <a:spcPct val="100000"/>
              </a:lnSpc>
            </a:pPr>
            <a:endParaRPr lang="de-DE" sz="2000" b="0" i="0" strike="noStrike" spc="-1" dirty="0">
              <a:latin typeface="Arial"/>
            </a:endParaRPr>
          </a:p>
        </p:txBody>
      </p:sp>
      <p:sp>
        <p:nvSpPr>
          <p:cNvPr id="407" name="TextShape 3"/>
          <p:cNvSpPr txBox="1"/>
          <p:nvPr/>
        </p:nvSpPr>
        <p:spPr>
          <a:xfrm>
            <a:off x="3850856" y="9427963"/>
            <a:ext cx="2945481" cy="496071"/>
          </a:xfrm>
          <a:prstGeom prst="rect">
            <a:avLst/>
          </a:prstGeom>
          <a:noFill/>
          <a:ln>
            <a:noFill/>
          </a:ln>
        </p:spPr>
        <p:txBody>
          <a:bodyPr anchor="b">
            <a:noAutofit/>
          </a:bodyPr>
          <a:lstStyle/>
          <a:p>
            <a:pPr algn="r">
              <a:lnSpc>
                <a:spcPct val="100000"/>
              </a:lnSpc>
            </a:pPr>
            <a:fld id="{1C3B908E-A544-4E84-BF6B-DF84CCFFB894}" type="slidenum">
              <a:rPr lang="de-DE" sz="1200" b="0" strike="noStrike" spc="-1">
                <a:solidFill>
                  <a:srgbClr val="000000"/>
                </a:solidFill>
                <a:latin typeface="+mn-lt"/>
                <a:ea typeface="+mn-ea"/>
              </a:rPr>
              <a:t>73</a:t>
            </a:fld>
            <a:endParaRPr lang="de-DE" sz="1200" b="0" strike="noStrike" spc="-1">
              <a:latin typeface="Times New Roman"/>
            </a:endParaRPr>
          </a:p>
        </p:txBody>
      </p:sp>
    </p:spTree>
    <p:extLst>
      <p:ext uri="{BB962C8B-B14F-4D97-AF65-F5344CB8AC3E}">
        <p14:creationId xmlns:p14="http://schemas.microsoft.com/office/powerpoint/2010/main" val="25940073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AB364-659A-C4F4-2480-0093175B0248}"/>
            </a:ext>
          </a:extLst>
        </p:cNvPr>
        <p:cNvGrpSpPr/>
        <p:nvPr/>
      </p:nvGrpSpPr>
      <p:grpSpPr>
        <a:xfrm>
          <a:off x="0" y="0"/>
          <a:ext cx="0" cy="0"/>
          <a:chOff x="0" y="0"/>
          <a:chExt cx="0" cy="0"/>
        </a:xfrm>
      </p:grpSpPr>
      <p:sp>
        <p:nvSpPr>
          <p:cNvPr id="405" name="PlaceHolder 1">
            <a:extLst>
              <a:ext uri="{FF2B5EF4-FFF2-40B4-BE49-F238E27FC236}">
                <a16:creationId xmlns:a16="http://schemas.microsoft.com/office/drawing/2014/main" id="{1025160E-EFE9-F57A-CC9E-8069A85FDB1C}"/>
              </a:ext>
            </a:extLst>
          </p:cNvPr>
          <p:cNvSpPr>
            <a:spLocks noGrp="1" noRot="1" noChangeAspect="1"/>
          </p:cNvSpPr>
          <p:nvPr>
            <p:ph type="sldImg"/>
          </p:nvPr>
        </p:nvSpPr>
        <p:spPr>
          <a:xfrm>
            <a:off x="90488" y="744538"/>
            <a:ext cx="6616700" cy="3722687"/>
          </a:xfrm>
          <a:prstGeom prst="rect">
            <a:avLst/>
          </a:prstGeom>
        </p:spPr>
      </p:sp>
      <p:sp>
        <p:nvSpPr>
          <p:cNvPr id="406" name="PlaceHolder 2">
            <a:extLst>
              <a:ext uri="{FF2B5EF4-FFF2-40B4-BE49-F238E27FC236}">
                <a16:creationId xmlns:a16="http://schemas.microsoft.com/office/drawing/2014/main" id="{66D8C004-B199-7E95-5AC4-B9D3B5E4A0CD}"/>
              </a:ext>
            </a:extLst>
          </p:cNvPr>
          <p:cNvSpPr>
            <a:spLocks noGrp="1"/>
          </p:cNvSpPr>
          <p:nvPr>
            <p:ph type="body"/>
          </p:nvPr>
        </p:nvSpPr>
        <p:spPr>
          <a:xfrm>
            <a:off x="679767" y="4715284"/>
            <a:ext cx="5437873" cy="4466726"/>
          </a:xfrm>
          <a:prstGeom prst="rect">
            <a:avLst/>
          </a:prstGeom>
        </p:spPr>
        <p:txBody>
          <a:bodyPr>
            <a:noAutofit/>
          </a:bodyPr>
          <a:lstStyle/>
          <a:p>
            <a:pPr>
              <a:lnSpc>
                <a:spcPct val="100000"/>
              </a:lnSpc>
            </a:pPr>
            <a:endParaRPr lang="de-DE" sz="2000" b="0" i="0" strike="noStrike" spc="-1" dirty="0">
              <a:latin typeface="Arial"/>
            </a:endParaRPr>
          </a:p>
        </p:txBody>
      </p:sp>
      <p:sp>
        <p:nvSpPr>
          <p:cNvPr id="407" name="TextShape 3">
            <a:extLst>
              <a:ext uri="{FF2B5EF4-FFF2-40B4-BE49-F238E27FC236}">
                <a16:creationId xmlns:a16="http://schemas.microsoft.com/office/drawing/2014/main" id="{0C1234CD-1455-C605-32CE-B29F9454D4A4}"/>
              </a:ext>
            </a:extLst>
          </p:cNvPr>
          <p:cNvSpPr txBox="1"/>
          <p:nvPr/>
        </p:nvSpPr>
        <p:spPr>
          <a:xfrm>
            <a:off x="3850856" y="9427963"/>
            <a:ext cx="2945481" cy="496071"/>
          </a:xfrm>
          <a:prstGeom prst="rect">
            <a:avLst/>
          </a:prstGeom>
          <a:noFill/>
          <a:ln>
            <a:noFill/>
          </a:ln>
        </p:spPr>
        <p:txBody>
          <a:bodyPr anchor="b">
            <a:noAutofit/>
          </a:bodyPr>
          <a:lstStyle/>
          <a:p>
            <a:pPr algn="r">
              <a:lnSpc>
                <a:spcPct val="100000"/>
              </a:lnSpc>
            </a:pPr>
            <a:fld id="{1C3B908E-A544-4E84-BF6B-DF84CCFFB894}" type="slidenum">
              <a:rPr lang="de-DE" sz="1200" b="0" strike="noStrike" spc="-1">
                <a:solidFill>
                  <a:srgbClr val="000000"/>
                </a:solidFill>
                <a:latin typeface="+mn-lt"/>
                <a:ea typeface="+mn-ea"/>
              </a:rPr>
              <a:t>74</a:t>
            </a:fld>
            <a:endParaRPr lang="de-DE" sz="1200" b="0" strike="noStrike" spc="-1">
              <a:latin typeface="Times New Roman"/>
            </a:endParaRPr>
          </a:p>
        </p:txBody>
      </p:sp>
    </p:spTree>
    <p:extLst>
      <p:ext uri="{BB962C8B-B14F-4D97-AF65-F5344CB8AC3E}">
        <p14:creationId xmlns:p14="http://schemas.microsoft.com/office/powerpoint/2010/main" val="27941975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70F92-E934-599C-76E4-EC1A4E8CBDC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65FFB11-E790-6388-8BA8-EE9B113B563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4230240-E92A-4189-9E35-8AF47299AE92}"/>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129598D-F493-6C76-E553-E75CD99062EE}"/>
              </a:ext>
            </a:extLst>
          </p:cNvPr>
          <p:cNvSpPr>
            <a:spLocks noGrp="1"/>
          </p:cNvSpPr>
          <p:nvPr>
            <p:ph type="sldNum" sz="quarter" idx="5"/>
          </p:nvPr>
        </p:nvSpPr>
        <p:spPr/>
        <p:txBody>
          <a:bodyPr/>
          <a:lstStyle/>
          <a:p>
            <a:fld id="{F17506C3-1E1F-446C-AAEF-F2A52B6D7791}" type="slidenum">
              <a:rPr lang="de-DE" smtClean="0"/>
              <a:t>75</a:t>
            </a:fld>
            <a:endParaRPr lang="de-DE"/>
          </a:p>
        </p:txBody>
      </p:sp>
    </p:spTree>
    <p:extLst>
      <p:ext uri="{BB962C8B-B14F-4D97-AF65-F5344CB8AC3E}">
        <p14:creationId xmlns:p14="http://schemas.microsoft.com/office/powerpoint/2010/main" val="21806734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2F143-3C9B-2FA5-706D-CD096E1C47E6}"/>
            </a:ext>
          </a:extLst>
        </p:cNvPr>
        <p:cNvGrpSpPr/>
        <p:nvPr/>
      </p:nvGrpSpPr>
      <p:grpSpPr>
        <a:xfrm>
          <a:off x="0" y="0"/>
          <a:ext cx="0" cy="0"/>
          <a:chOff x="0" y="0"/>
          <a:chExt cx="0" cy="0"/>
        </a:xfrm>
      </p:grpSpPr>
      <p:sp>
        <p:nvSpPr>
          <p:cNvPr id="17410" name="Folienbildplatzhalter 1">
            <a:extLst>
              <a:ext uri="{FF2B5EF4-FFF2-40B4-BE49-F238E27FC236}">
                <a16:creationId xmlns:a16="http://schemas.microsoft.com/office/drawing/2014/main" id="{CDFEB514-993A-C2B3-4B1A-859B3764841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izenplatzhalter 2">
            <a:extLst>
              <a:ext uri="{FF2B5EF4-FFF2-40B4-BE49-F238E27FC236}">
                <a16:creationId xmlns:a16="http://schemas.microsoft.com/office/drawing/2014/main" id="{B195849D-CD0E-2C0E-1830-BD926F0AC0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Tree>
    <p:extLst>
      <p:ext uri="{BB962C8B-B14F-4D97-AF65-F5344CB8AC3E}">
        <p14:creationId xmlns:p14="http://schemas.microsoft.com/office/powerpoint/2010/main" val="33335279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D52E3-184C-98B7-0BB3-08AFA5B1923F}"/>
            </a:ext>
          </a:extLst>
        </p:cNvPr>
        <p:cNvGrpSpPr/>
        <p:nvPr/>
      </p:nvGrpSpPr>
      <p:grpSpPr>
        <a:xfrm>
          <a:off x="0" y="0"/>
          <a:ext cx="0" cy="0"/>
          <a:chOff x="0" y="0"/>
          <a:chExt cx="0" cy="0"/>
        </a:xfrm>
      </p:grpSpPr>
      <p:sp>
        <p:nvSpPr>
          <p:cNvPr id="17410" name="Folienbildplatzhalter 1">
            <a:extLst>
              <a:ext uri="{FF2B5EF4-FFF2-40B4-BE49-F238E27FC236}">
                <a16:creationId xmlns:a16="http://schemas.microsoft.com/office/drawing/2014/main" id="{E8264677-01C1-B13B-83DB-4C7CF7664A1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izenplatzhalter 2">
            <a:extLst>
              <a:ext uri="{FF2B5EF4-FFF2-40B4-BE49-F238E27FC236}">
                <a16:creationId xmlns:a16="http://schemas.microsoft.com/office/drawing/2014/main" id="{15F44377-D9D0-FD14-3459-69DE867D34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t>358,359</a:t>
            </a:r>
          </a:p>
        </p:txBody>
      </p:sp>
    </p:spTree>
    <p:extLst>
      <p:ext uri="{BB962C8B-B14F-4D97-AF65-F5344CB8AC3E}">
        <p14:creationId xmlns:p14="http://schemas.microsoft.com/office/powerpoint/2010/main" val="24715054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endParaRPr lang="de-DE" dirty="0"/>
          </a:p>
        </p:txBody>
      </p:sp>
      <p:sp>
        <p:nvSpPr>
          <p:cNvPr id="4" name="Foliennummernplatzhalter 3"/>
          <p:cNvSpPr>
            <a:spLocks noGrp="1"/>
          </p:cNvSpPr>
          <p:nvPr>
            <p:ph type="sldNum" sz="quarter" idx="5"/>
          </p:nvPr>
        </p:nvSpPr>
        <p:spPr/>
        <p:txBody>
          <a:bodyPr/>
          <a:lstStyle/>
          <a:p>
            <a:fld id="{F17506C3-1E1F-446C-AAEF-F2A52B6D7791}" type="slidenum">
              <a:rPr lang="de-DE" smtClean="0"/>
              <a:t>80</a:t>
            </a:fld>
            <a:endParaRPr lang="de-DE"/>
          </a:p>
        </p:txBody>
      </p:sp>
    </p:spTree>
    <p:extLst>
      <p:ext uri="{BB962C8B-B14F-4D97-AF65-F5344CB8AC3E}">
        <p14:creationId xmlns:p14="http://schemas.microsoft.com/office/powerpoint/2010/main" val="19929190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PlaceHolder 1"/>
          <p:cNvSpPr>
            <a:spLocks noGrp="1" noRot="1" noChangeAspect="1"/>
          </p:cNvSpPr>
          <p:nvPr>
            <p:ph type="sldImg"/>
          </p:nvPr>
        </p:nvSpPr>
        <p:spPr>
          <a:xfrm>
            <a:off x="90488" y="744538"/>
            <a:ext cx="6616700" cy="3722687"/>
          </a:xfrm>
          <a:prstGeom prst="rect">
            <a:avLst/>
          </a:prstGeom>
        </p:spPr>
      </p:sp>
      <p:sp>
        <p:nvSpPr>
          <p:cNvPr id="406" name="PlaceHolder 2"/>
          <p:cNvSpPr>
            <a:spLocks noGrp="1"/>
          </p:cNvSpPr>
          <p:nvPr>
            <p:ph type="body"/>
          </p:nvPr>
        </p:nvSpPr>
        <p:spPr>
          <a:xfrm>
            <a:off x="679767" y="4715284"/>
            <a:ext cx="5437873" cy="4466726"/>
          </a:xfrm>
          <a:prstGeom prst="rect">
            <a:avLst/>
          </a:prstGeom>
        </p:spPr>
        <p:txBody>
          <a:bodyPr>
            <a:noAutofit/>
          </a:bodyPr>
          <a:lstStyle/>
          <a:p>
            <a:pPr>
              <a:lnSpc>
                <a:spcPct val="100000"/>
              </a:lnSpc>
            </a:pPr>
            <a:endParaRPr lang="de-DE" sz="2000" b="0" i="0" strike="noStrike" spc="-1" dirty="0">
              <a:latin typeface="Arial"/>
            </a:endParaRPr>
          </a:p>
        </p:txBody>
      </p:sp>
      <p:sp>
        <p:nvSpPr>
          <p:cNvPr id="407" name="TextShape 3"/>
          <p:cNvSpPr txBox="1"/>
          <p:nvPr/>
        </p:nvSpPr>
        <p:spPr>
          <a:xfrm>
            <a:off x="3850856" y="9427963"/>
            <a:ext cx="2945481" cy="496071"/>
          </a:xfrm>
          <a:prstGeom prst="rect">
            <a:avLst/>
          </a:prstGeom>
          <a:noFill/>
          <a:ln>
            <a:noFill/>
          </a:ln>
        </p:spPr>
        <p:txBody>
          <a:bodyPr anchor="b">
            <a:noAutofit/>
          </a:bodyPr>
          <a:lstStyle/>
          <a:p>
            <a:pPr algn="r">
              <a:lnSpc>
                <a:spcPct val="100000"/>
              </a:lnSpc>
            </a:pPr>
            <a:fld id="{1C3B908E-A544-4E84-BF6B-DF84CCFFB894}" type="slidenum">
              <a:rPr lang="de-DE" sz="1200" b="0" strike="noStrike" spc="-1">
                <a:solidFill>
                  <a:srgbClr val="000000"/>
                </a:solidFill>
                <a:latin typeface="+mn-lt"/>
                <a:ea typeface="+mn-ea"/>
              </a:rPr>
              <a:t>81</a:t>
            </a:fld>
            <a:endParaRPr lang="de-DE" sz="1200" b="0" strike="noStrike" spc="-1">
              <a:latin typeface="Times New Roman"/>
            </a:endParaRPr>
          </a:p>
        </p:txBody>
      </p:sp>
    </p:spTree>
    <p:extLst>
      <p:ext uri="{BB962C8B-B14F-4D97-AF65-F5344CB8AC3E}">
        <p14:creationId xmlns:p14="http://schemas.microsoft.com/office/powerpoint/2010/main" val="27968365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a:p>
        </p:txBody>
      </p:sp>
      <p:sp>
        <p:nvSpPr>
          <p:cNvPr id="4" name="Foliennummernplatzhalter 3"/>
          <p:cNvSpPr>
            <a:spLocks noGrp="1"/>
          </p:cNvSpPr>
          <p:nvPr>
            <p:ph type="sldNum" sz="quarter" idx="5"/>
          </p:nvPr>
        </p:nvSpPr>
        <p:spPr/>
        <p:txBody>
          <a:bodyPr/>
          <a:lstStyle/>
          <a:p>
            <a:fld id="{16501794-3AF9-4ADD-BA6C-6A80B3AB4ACA}" type="slidenum">
              <a:rPr lang="de-DE" smtClean="0"/>
              <a:t>84</a:t>
            </a:fld>
            <a:endParaRPr lang="de-DE"/>
          </a:p>
        </p:txBody>
      </p:sp>
    </p:spTree>
    <p:extLst>
      <p:ext uri="{BB962C8B-B14F-4D97-AF65-F5344CB8AC3E}">
        <p14:creationId xmlns:p14="http://schemas.microsoft.com/office/powerpoint/2010/main" val="28352352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8FC18-C5E0-98B9-48B6-FFECC78892A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DADBCD8-05D3-2E87-395A-D5B1BADC119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2DDDA9E-67E3-059D-B48D-F4BFD1236291}"/>
              </a:ext>
            </a:extLst>
          </p:cNvPr>
          <p:cNvSpPr>
            <a:spLocks noGrp="1"/>
          </p:cNvSpPr>
          <p:nvPr>
            <p:ph type="body" idx="1"/>
          </p:nvPr>
        </p:nvSpPr>
        <p:spPr/>
        <p:txBody>
          <a:bodyPr/>
          <a:lstStyle/>
          <a:p>
            <a:r>
              <a:rPr lang="de-DE" dirty="0"/>
              <a:t>Wie gut kenne ich meine Zielgruppe/n?</a:t>
            </a:r>
          </a:p>
          <a:p>
            <a:r>
              <a:rPr lang="de-DE" dirty="0"/>
              <a:t>Spreche ich ihre Sprache?</a:t>
            </a:r>
          </a:p>
          <a:p>
            <a:r>
              <a:rPr lang="de-DE" dirty="0"/>
              <a:t>Weiß ich, auf welche Emotionen sie anspringt? (Eisbär auf Scholle oder Hagelschaden auf Auto nach Sturm?)</a:t>
            </a:r>
          </a:p>
          <a:p>
            <a:r>
              <a:rPr lang="de-DE" dirty="0"/>
              <a:t>Kenne ich das ästhetische Framing meiner Zielgruppe/n?</a:t>
            </a:r>
          </a:p>
          <a:p>
            <a:r>
              <a:rPr lang="de-DE" dirty="0"/>
              <a:t>Wieviel Komplexität vertrage ich?</a:t>
            </a:r>
          </a:p>
          <a:p>
            <a:r>
              <a:rPr lang="de-DE" dirty="0"/>
              <a:t>Wie groß ist meine Aufmerksamkeitsspanne?</a:t>
            </a:r>
          </a:p>
          <a:p>
            <a:r>
              <a:rPr lang="de-DE" dirty="0"/>
              <a:t>Wie groß ist die meiner Zielgruppe/n?</a:t>
            </a:r>
          </a:p>
          <a:p>
            <a:r>
              <a:rPr lang="de-DE" dirty="0"/>
              <a:t>Ressourcen?</a:t>
            </a:r>
          </a:p>
          <a:p>
            <a:r>
              <a:rPr lang="de-DE" dirty="0"/>
              <a:t>Überleitung Angebot „Zukunft Zuhause“ </a:t>
            </a:r>
          </a:p>
        </p:txBody>
      </p:sp>
      <p:sp>
        <p:nvSpPr>
          <p:cNvPr id="6" name="Foliennummernplatzhalter 5">
            <a:extLst>
              <a:ext uri="{FF2B5EF4-FFF2-40B4-BE49-F238E27FC236}">
                <a16:creationId xmlns:a16="http://schemas.microsoft.com/office/drawing/2014/main" id="{38D0984A-331A-0106-B62C-8840416F37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7506C3-1E1F-446C-AAEF-F2A52B6D7791}" type="slidenum">
              <a:rPr kumimoji="0" lang="de-DE" sz="1300" b="0" i="0" u="none" strike="noStrike" kern="1200" cap="none" spc="0" normalizeH="0" baseline="0" noProof="0" smtClean="0">
                <a:ln>
                  <a:noFill/>
                </a:ln>
                <a:solidFill>
                  <a:prstClr val="black"/>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de-DE" sz="1300" b="0" i="0" u="none" strike="noStrike" kern="1200" cap="none" spc="0" normalizeH="0" baseline="0" noProof="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16321181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34114-8EE7-C2AD-90C3-61D4F03771D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BF087A9-8D8D-2DA4-AA72-FABECE719BF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A7D1156-D6F4-2F46-7292-A58BD4651FA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086E8B38-3A02-36A7-558A-D9C8675E9CA1}"/>
              </a:ext>
            </a:extLst>
          </p:cNvPr>
          <p:cNvSpPr>
            <a:spLocks noGrp="1"/>
          </p:cNvSpPr>
          <p:nvPr>
            <p:ph type="sldNum" sz="quarter" idx="5"/>
          </p:nvPr>
        </p:nvSpPr>
        <p:spPr/>
        <p:txBody>
          <a:bodyPr/>
          <a:lstStyle/>
          <a:p>
            <a:fld id="{F17506C3-1E1F-446C-AAEF-F2A52B6D7791}" type="slidenum">
              <a:rPr lang="de-DE" smtClean="0"/>
              <a:t>86</a:t>
            </a:fld>
            <a:endParaRPr lang="de-DE"/>
          </a:p>
        </p:txBody>
      </p:sp>
    </p:spTree>
    <p:extLst>
      <p:ext uri="{BB962C8B-B14F-4D97-AF65-F5344CB8AC3E}">
        <p14:creationId xmlns:p14="http://schemas.microsoft.com/office/powerpoint/2010/main" val="32859784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17506C3-1E1F-446C-AAEF-F2A52B6D7791}" type="slidenum">
              <a:rPr lang="de-DE" smtClean="0"/>
              <a:t>88</a:t>
            </a:fld>
            <a:endParaRPr lang="de-DE"/>
          </a:p>
        </p:txBody>
      </p:sp>
    </p:spTree>
    <p:extLst>
      <p:ext uri="{BB962C8B-B14F-4D97-AF65-F5344CB8AC3E}">
        <p14:creationId xmlns:p14="http://schemas.microsoft.com/office/powerpoint/2010/main" val="32830477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47515-4974-29D6-93ED-FC2EFEC5FD1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B15DC0-4334-3A4E-6BF7-C1273A0D2C6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49651B6-D35E-C1FA-131A-661DA95B77C9}"/>
              </a:ext>
            </a:extLst>
          </p:cNvPr>
          <p:cNvSpPr>
            <a:spLocks noGrp="1"/>
          </p:cNvSpPr>
          <p:nvPr>
            <p:ph type="body" idx="1"/>
          </p:nvPr>
        </p:nvSpPr>
        <p:spPr/>
        <p:txBody>
          <a:bodyPr/>
          <a:lstStyle/>
          <a:p>
            <a:endParaRPr lang="de-DE" dirty="0"/>
          </a:p>
        </p:txBody>
      </p:sp>
      <p:sp>
        <p:nvSpPr>
          <p:cNvPr id="6" name="Foliennummernplatzhalter 5">
            <a:extLst>
              <a:ext uri="{FF2B5EF4-FFF2-40B4-BE49-F238E27FC236}">
                <a16:creationId xmlns:a16="http://schemas.microsoft.com/office/drawing/2014/main" id="{AAF16BEA-46B3-D9B8-9459-27F141D7008D}"/>
              </a:ext>
            </a:extLst>
          </p:cNvPr>
          <p:cNvSpPr>
            <a:spLocks noGrp="1"/>
          </p:cNvSpPr>
          <p:nvPr>
            <p:ph type="sldNum" sz="quarter" idx="5"/>
          </p:nvPr>
        </p:nvSpPr>
        <p:spPr/>
        <p:txBody>
          <a:bodyPr/>
          <a:lstStyle/>
          <a:p>
            <a:fld id="{F17506C3-1E1F-446C-AAEF-F2A52B6D7791}" type="slidenum">
              <a:rPr lang="de-DE" smtClean="0"/>
              <a:t>92</a:t>
            </a:fld>
            <a:endParaRPr lang="de-DE"/>
          </a:p>
        </p:txBody>
      </p:sp>
    </p:spTree>
    <p:extLst>
      <p:ext uri="{BB962C8B-B14F-4D97-AF65-F5344CB8AC3E}">
        <p14:creationId xmlns:p14="http://schemas.microsoft.com/office/powerpoint/2010/main" val="30244736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17506C3-1E1F-446C-AAEF-F2A52B6D7791}" type="slidenum">
              <a:rPr lang="de-DE" smtClean="0"/>
              <a:t>94</a:t>
            </a:fld>
            <a:endParaRPr lang="de-DE"/>
          </a:p>
        </p:txBody>
      </p:sp>
    </p:spTree>
    <p:extLst>
      <p:ext uri="{BB962C8B-B14F-4D97-AF65-F5344CB8AC3E}">
        <p14:creationId xmlns:p14="http://schemas.microsoft.com/office/powerpoint/2010/main" val="27241299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17506C3-1E1F-446C-AAEF-F2A52B6D7791}" type="slidenum">
              <a:rPr lang="de-DE" smtClean="0"/>
              <a:t>96</a:t>
            </a:fld>
            <a:endParaRPr lang="de-DE"/>
          </a:p>
        </p:txBody>
      </p:sp>
    </p:spTree>
    <p:extLst>
      <p:ext uri="{BB962C8B-B14F-4D97-AF65-F5344CB8AC3E}">
        <p14:creationId xmlns:p14="http://schemas.microsoft.com/office/powerpoint/2010/main" val="2618375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DAE19-3C1C-4D8C-AF60-E0D8E043301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942CD79-5397-C2DD-696E-8CA8ED0D85B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447A555-ABC5-459A-248A-71DC7D5901D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BF75545-C77D-07FB-9B16-7B1ABBC761FF}"/>
              </a:ext>
            </a:extLst>
          </p:cNvPr>
          <p:cNvSpPr>
            <a:spLocks noGrp="1"/>
          </p:cNvSpPr>
          <p:nvPr>
            <p:ph type="sldNum" sz="quarter" idx="5"/>
          </p:nvPr>
        </p:nvSpPr>
        <p:spPr/>
        <p:txBody>
          <a:bodyPr/>
          <a:lstStyle/>
          <a:p>
            <a:fld id="{F17506C3-1E1F-446C-AAEF-F2A52B6D7791}" type="slidenum">
              <a:rPr lang="de-DE" smtClean="0"/>
              <a:t>100</a:t>
            </a:fld>
            <a:endParaRPr lang="de-DE"/>
          </a:p>
        </p:txBody>
      </p:sp>
    </p:spTree>
    <p:extLst>
      <p:ext uri="{BB962C8B-B14F-4D97-AF65-F5344CB8AC3E}">
        <p14:creationId xmlns:p14="http://schemas.microsoft.com/office/powerpoint/2010/main" val="15468887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3EFD5-0976-7BAB-254D-EDBFE83F13D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0079E8C-46BC-8768-67BF-495ED0752AD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44072B0-C18E-1D0C-3D9E-9B1FCF49D5C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EBA07DAB-C1A0-C483-B873-AF7868113432}"/>
              </a:ext>
            </a:extLst>
          </p:cNvPr>
          <p:cNvSpPr>
            <a:spLocks noGrp="1"/>
          </p:cNvSpPr>
          <p:nvPr>
            <p:ph type="sldNum" sz="quarter" idx="5"/>
          </p:nvPr>
        </p:nvSpPr>
        <p:spPr/>
        <p:txBody>
          <a:bodyPr/>
          <a:lstStyle/>
          <a:p>
            <a:fld id="{16501794-3AF9-4ADD-BA6C-6A80B3AB4ACA}" type="slidenum">
              <a:rPr lang="de-DE" smtClean="0"/>
              <a:t>104</a:t>
            </a:fld>
            <a:endParaRPr lang="de-DE"/>
          </a:p>
        </p:txBody>
      </p:sp>
    </p:spTree>
    <p:extLst>
      <p:ext uri="{BB962C8B-B14F-4D97-AF65-F5344CB8AC3E}">
        <p14:creationId xmlns:p14="http://schemas.microsoft.com/office/powerpoint/2010/main" val="11768467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92075" marR="0" lvl="0" indent="-92075" algn="l" defTabSz="914400" rtl="0" eaLnBrk="1" fontAlgn="auto" latinLnBrk="0" hangingPunct="1">
              <a:lnSpc>
                <a:spcPct val="100000"/>
              </a:lnSpc>
              <a:spcBef>
                <a:spcPts val="0"/>
              </a:spcBef>
              <a:spcAft>
                <a:spcPts val="0"/>
              </a:spcAft>
              <a:buClrTx/>
              <a:buSzTx/>
              <a:buFont typeface="Wingdings" panose="05000000000000000000" pitchFamily="2" charset="2"/>
              <a:buChar char=" "/>
              <a:tabLst/>
              <a:defRPr/>
            </a:pPr>
            <a:endParaRPr lang="de-DE" b="1" dirty="0"/>
          </a:p>
          <a:p>
            <a:endParaRPr lang="de-DE" dirty="0"/>
          </a:p>
        </p:txBody>
      </p:sp>
      <p:sp>
        <p:nvSpPr>
          <p:cNvPr id="4" name="Foliennummernplatzhalter 3"/>
          <p:cNvSpPr>
            <a:spLocks noGrp="1"/>
          </p:cNvSpPr>
          <p:nvPr>
            <p:ph type="sldNum" sz="quarter" idx="5"/>
          </p:nvPr>
        </p:nvSpPr>
        <p:spPr/>
        <p:txBody>
          <a:bodyPr/>
          <a:lstStyle/>
          <a:p>
            <a:fld id="{F17506C3-1E1F-446C-AAEF-F2A52B6D7791}" type="slidenum">
              <a:rPr lang="de-DE" smtClean="0"/>
              <a:t>105</a:t>
            </a:fld>
            <a:endParaRPr lang="de-DE"/>
          </a:p>
        </p:txBody>
      </p:sp>
    </p:spTree>
    <p:extLst>
      <p:ext uri="{BB962C8B-B14F-4D97-AF65-F5344CB8AC3E}">
        <p14:creationId xmlns:p14="http://schemas.microsoft.com/office/powerpoint/2010/main" val="13197420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17506C3-1E1F-446C-AAEF-F2A52B6D7791}" type="slidenum">
              <a:rPr lang="de-DE" smtClean="0"/>
              <a:t>108</a:t>
            </a:fld>
            <a:endParaRPr lang="de-DE"/>
          </a:p>
        </p:txBody>
      </p:sp>
    </p:spTree>
    <p:extLst>
      <p:ext uri="{BB962C8B-B14F-4D97-AF65-F5344CB8AC3E}">
        <p14:creationId xmlns:p14="http://schemas.microsoft.com/office/powerpoint/2010/main" val="21664766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Tree>
    <p:extLst>
      <p:ext uri="{BB962C8B-B14F-4D97-AF65-F5344CB8AC3E}">
        <p14:creationId xmlns:p14="http://schemas.microsoft.com/office/powerpoint/2010/main" val="11014493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164.500 2016   2018 130</a:t>
            </a:r>
          </a:p>
        </p:txBody>
      </p:sp>
      <p:sp>
        <p:nvSpPr>
          <p:cNvPr id="4" name="Foliennummernplatzhalter 3"/>
          <p:cNvSpPr>
            <a:spLocks noGrp="1"/>
          </p:cNvSpPr>
          <p:nvPr>
            <p:ph type="sldNum" sz="quarter" idx="5"/>
          </p:nvPr>
        </p:nvSpPr>
        <p:spPr/>
        <p:txBody>
          <a:bodyPr/>
          <a:lstStyle/>
          <a:p>
            <a:fld id="{F17506C3-1E1F-446C-AAEF-F2A52B6D7791}" type="slidenum">
              <a:rPr lang="de-DE" smtClean="0"/>
              <a:t>117</a:t>
            </a:fld>
            <a:endParaRPr lang="de-DE"/>
          </a:p>
        </p:txBody>
      </p:sp>
    </p:spTree>
    <p:extLst>
      <p:ext uri="{BB962C8B-B14F-4D97-AF65-F5344CB8AC3E}">
        <p14:creationId xmlns:p14="http://schemas.microsoft.com/office/powerpoint/2010/main" val="18450034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17506C3-1E1F-446C-AAEF-F2A52B6D7791}" type="slidenum">
              <a:rPr lang="de-DE" smtClean="0"/>
              <a:t>122</a:t>
            </a:fld>
            <a:endParaRPr lang="de-DE"/>
          </a:p>
        </p:txBody>
      </p:sp>
    </p:spTree>
    <p:extLst>
      <p:ext uri="{BB962C8B-B14F-4D97-AF65-F5344CB8AC3E}">
        <p14:creationId xmlns:p14="http://schemas.microsoft.com/office/powerpoint/2010/main" val="4273400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A4ABFB-9AF3-4B05-80CA-8A8E828B7B5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B829A45-5834-4EDD-A8DA-7DD41E01D4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98D80BB-9820-44F0-8428-77150C9BF17C}"/>
              </a:ext>
            </a:extLst>
          </p:cNvPr>
          <p:cNvSpPr>
            <a:spLocks noGrp="1"/>
          </p:cNvSpPr>
          <p:nvPr>
            <p:ph type="dt" sz="half" idx="10"/>
          </p:nvPr>
        </p:nvSpPr>
        <p:spPr/>
        <p:txBody>
          <a:bodyPr/>
          <a:lstStyle/>
          <a:p>
            <a:fld id="{4EA3B4A9-5027-4683-A3FF-66194C7A15FD}" type="datetime1">
              <a:rPr lang="de-DE" smtClean="0"/>
              <a:t>04.06.2025</a:t>
            </a:fld>
            <a:endParaRPr lang="de-DE"/>
          </a:p>
        </p:txBody>
      </p:sp>
      <p:sp>
        <p:nvSpPr>
          <p:cNvPr id="5" name="Fußzeilenplatzhalter 4">
            <a:extLst>
              <a:ext uri="{FF2B5EF4-FFF2-40B4-BE49-F238E27FC236}">
                <a16:creationId xmlns:a16="http://schemas.microsoft.com/office/drawing/2014/main" id="{8FA9687D-EDFD-4B2A-8C59-3B749117D02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82B93E0-5DFB-4154-9AD9-120A72528930}"/>
              </a:ext>
            </a:extLst>
          </p:cNvPr>
          <p:cNvSpPr>
            <a:spLocks noGrp="1"/>
          </p:cNvSpPr>
          <p:nvPr>
            <p:ph type="sldNum" sz="quarter" idx="12"/>
          </p:nvPr>
        </p:nvSpPr>
        <p:spPr/>
        <p:txBody>
          <a:bodyPr/>
          <a:lstStyle/>
          <a:p>
            <a:fld id="{DD599076-BDC7-40B2-BE94-FB45073CAAC8}" type="slidenum">
              <a:rPr lang="de-DE" smtClean="0"/>
              <a:t>‹Nr.›</a:t>
            </a:fld>
            <a:endParaRPr lang="de-DE"/>
          </a:p>
        </p:txBody>
      </p:sp>
    </p:spTree>
    <p:extLst>
      <p:ext uri="{BB962C8B-B14F-4D97-AF65-F5344CB8AC3E}">
        <p14:creationId xmlns:p14="http://schemas.microsoft.com/office/powerpoint/2010/main" val="3941801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E4B0A0-B51F-43AC-B91B-73F1BB520F2E}"/>
              </a:ext>
            </a:extLst>
          </p:cNvPr>
          <p:cNvSpPr>
            <a:spLocks noGrp="1"/>
          </p:cNvSpPr>
          <p:nvPr>
            <p:ph type="title"/>
          </p:nvPr>
        </p:nvSpPr>
        <p:spPr>
          <a:xfrm>
            <a:off x="838200" y="365117"/>
            <a:ext cx="10515600" cy="1325563"/>
          </a:xfrm>
        </p:spPr>
        <p:txBody>
          <a:bodyPr/>
          <a:lstStyle/>
          <a:p>
            <a:r>
              <a:rPr lang="de-DE"/>
              <a:t>Mastertitelformat bearbeiten</a:t>
            </a:r>
          </a:p>
        </p:txBody>
      </p:sp>
      <p:sp>
        <p:nvSpPr>
          <p:cNvPr id="3" name="Inhaltsplatzhalter 2">
            <a:extLst>
              <a:ext uri="{FF2B5EF4-FFF2-40B4-BE49-F238E27FC236}">
                <a16:creationId xmlns:a16="http://schemas.microsoft.com/office/drawing/2014/main" id="{55FA8AE8-5552-4436-8B07-D06AA869313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30C9BAD-D87F-46C2-BBE2-952B7523A30D}"/>
              </a:ext>
            </a:extLst>
          </p:cNvPr>
          <p:cNvSpPr>
            <a:spLocks noGrp="1"/>
          </p:cNvSpPr>
          <p:nvPr>
            <p:ph type="dt" sz="half" idx="10"/>
          </p:nvPr>
        </p:nvSpPr>
        <p:spPr/>
        <p:txBody>
          <a:bodyPr/>
          <a:lstStyle/>
          <a:p>
            <a:fld id="{DAEA7EF0-1AF4-4D18-ACFF-0631B0F883C5}" type="datetime1">
              <a:rPr lang="de-DE" smtClean="0"/>
              <a:t>04.06.2025</a:t>
            </a:fld>
            <a:endParaRPr lang="de-DE"/>
          </a:p>
        </p:txBody>
      </p:sp>
      <p:sp>
        <p:nvSpPr>
          <p:cNvPr id="5" name="Fußzeilenplatzhalter 4">
            <a:extLst>
              <a:ext uri="{FF2B5EF4-FFF2-40B4-BE49-F238E27FC236}">
                <a16:creationId xmlns:a16="http://schemas.microsoft.com/office/drawing/2014/main" id="{C77659C4-FC62-4DA2-A5D4-760AFD96A9E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45223-8561-4FAB-8A49-19F7404441FE}"/>
              </a:ext>
            </a:extLst>
          </p:cNvPr>
          <p:cNvSpPr>
            <a:spLocks noGrp="1"/>
          </p:cNvSpPr>
          <p:nvPr>
            <p:ph type="sldNum" sz="quarter" idx="12"/>
          </p:nvPr>
        </p:nvSpPr>
        <p:spPr/>
        <p:txBody>
          <a:bodyPr/>
          <a:lstStyle/>
          <a:p>
            <a:fld id="{DD599076-BDC7-40B2-BE94-FB45073CAAC8}" type="slidenum">
              <a:rPr lang="de-DE" smtClean="0"/>
              <a:t>‹Nr.›</a:t>
            </a:fld>
            <a:endParaRPr lang="de-DE"/>
          </a:p>
        </p:txBody>
      </p:sp>
    </p:spTree>
    <p:extLst>
      <p:ext uri="{BB962C8B-B14F-4D97-AF65-F5344CB8AC3E}">
        <p14:creationId xmlns:p14="http://schemas.microsoft.com/office/powerpoint/2010/main" val="1169669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B0B711-95BC-497E-87BB-A1E6F0A04AF8}"/>
              </a:ext>
            </a:extLst>
          </p:cNvPr>
          <p:cNvSpPr>
            <a:spLocks noGrp="1"/>
          </p:cNvSpPr>
          <p:nvPr>
            <p:ph type="title"/>
          </p:nvPr>
        </p:nvSpPr>
        <p:spPr>
          <a:xfrm>
            <a:off x="831850" y="1709739"/>
            <a:ext cx="10515600" cy="1719262"/>
          </a:xfrm>
        </p:spPr>
        <p:txBody>
          <a:bodyPr anchor="b"/>
          <a:lstStyle>
            <a:lvl1pPr>
              <a:defRPr sz="6000"/>
            </a:lvl1pPr>
          </a:lstStyle>
          <a:p>
            <a:r>
              <a:rPr lang="de-DE"/>
              <a:t>Mastertitelformat bearbeiten</a:t>
            </a:r>
          </a:p>
        </p:txBody>
      </p:sp>
      <p:sp>
        <p:nvSpPr>
          <p:cNvPr id="4" name="Datumsplatzhalter 3">
            <a:extLst>
              <a:ext uri="{FF2B5EF4-FFF2-40B4-BE49-F238E27FC236}">
                <a16:creationId xmlns:a16="http://schemas.microsoft.com/office/drawing/2014/main" id="{5EA532AA-C973-4D8C-AD29-0E0AD3D2A053}"/>
              </a:ext>
            </a:extLst>
          </p:cNvPr>
          <p:cNvSpPr>
            <a:spLocks noGrp="1"/>
          </p:cNvSpPr>
          <p:nvPr>
            <p:ph type="dt" sz="half" idx="10"/>
          </p:nvPr>
        </p:nvSpPr>
        <p:spPr/>
        <p:txBody>
          <a:bodyPr/>
          <a:lstStyle/>
          <a:p>
            <a:fld id="{8F329AA1-CB74-47E7-8995-824AB24D1520}" type="datetime1">
              <a:rPr lang="de-DE" smtClean="0"/>
              <a:t>04.06.2025</a:t>
            </a:fld>
            <a:endParaRPr lang="de-DE"/>
          </a:p>
        </p:txBody>
      </p:sp>
      <p:sp>
        <p:nvSpPr>
          <p:cNvPr id="5" name="Fußzeilenplatzhalter 4">
            <a:extLst>
              <a:ext uri="{FF2B5EF4-FFF2-40B4-BE49-F238E27FC236}">
                <a16:creationId xmlns:a16="http://schemas.microsoft.com/office/drawing/2014/main" id="{2B772C17-B380-41FF-869C-5F7E5916ACE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3FE89DE-3165-43B5-BB74-662C40894242}"/>
              </a:ext>
            </a:extLst>
          </p:cNvPr>
          <p:cNvSpPr>
            <a:spLocks noGrp="1"/>
          </p:cNvSpPr>
          <p:nvPr>
            <p:ph type="sldNum" sz="quarter" idx="12"/>
          </p:nvPr>
        </p:nvSpPr>
        <p:spPr/>
        <p:txBody>
          <a:bodyPr/>
          <a:lstStyle/>
          <a:p>
            <a:fld id="{DD599076-BDC7-40B2-BE94-FB45073CAAC8}" type="slidenum">
              <a:rPr lang="de-DE" smtClean="0"/>
              <a:t>‹Nr.›</a:t>
            </a:fld>
            <a:endParaRPr lang="de-DE"/>
          </a:p>
        </p:txBody>
      </p:sp>
      <p:sp>
        <p:nvSpPr>
          <p:cNvPr id="3" name="Textplatzhalter 2">
            <a:extLst>
              <a:ext uri="{FF2B5EF4-FFF2-40B4-BE49-F238E27FC236}">
                <a16:creationId xmlns:a16="http://schemas.microsoft.com/office/drawing/2014/main" id="{88CB9386-67D0-4A0B-A176-DAF8B8231C07}"/>
              </a:ext>
            </a:extLst>
          </p:cNvPr>
          <p:cNvSpPr>
            <a:spLocks noGrp="1"/>
          </p:cNvSpPr>
          <p:nvPr>
            <p:ph type="body" idx="1"/>
          </p:nvPr>
        </p:nvSpPr>
        <p:spPr>
          <a:xfrm>
            <a:off x="838200" y="4805265"/>
            <a:ext cx="10509250" cy="128438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Tree>
    <p:extLst>
      <p:ext uri="{BB962C8B-B14F-4D97-AF65-F5344CB8AC3E}">
        <p14:creationId xmlns:p14="http://schemas.microsoft.com/office/powerpoint/2010/main" val="2568798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E47393-772B-4946-9EBB-3CF9BBB226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1044432-1D99-4628-87BF-0E99A5E42529}"/>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DD02F012-780E-4D6B-BCDF-CC3D1B51988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5C237A-D06E-42BB-951E-00CD046E765A}"/>
              </a:ext>
            </a:extLst>
          </p:cNvPr>
          <p:cNvSpPr>
            <a:spLocks noGrp="1"/>
          </p:cNvSpPr>
          <p:nvPr>
            <p:ph type="dt" sz="half" idx="10"/>
          </p:nvPr>
        </p:nvSpPr>
        <p:spPr/>
        <p:txBody>
          <a:bodyPr/>
          <a:lstStyle/>
          <a:p>
            <a:fld id="{7740A934-8B94-4F4C-9116-36E96F7F4760}" type="datetime1">
              <a:rPr lang="de-DE" smtClean="0"/>
              <a:t>04.06.2025</a:t>
            </a:fld>
            <a:endParaRPr lang="de-DE"/>
          </a:p>
        </p:txBody>
      </p:sp>
      <p:sp>
        <p:nvSpPr>
          <p:cNvPr id="6" name="Fußzeilenplatzhalter 5">
            <a:extLst>
              <a:ext uri="{FF2B5EF4-FFF2-40B4-BE49-F238E27FC236}">
                <a16:creationId xmlns:a16="http://schemas.microsoft.com/office/drawing/2014/main" id="{09E2F9B7-B84B-4353-8B9A-A705A190CB6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4BAB7E1-B7C8-4ECD-AE48-4DEC27283493}"/>
              </a:ext>
            </a:extLst>
          </p:cNvPr>
          <p:cNvSpPr>
            <a:spLocks noGrp="1"/>
          </p:cNvSpPr>
          <p:nvPr>
            <p:ph type="sldNum" sz="quarter" idx="12"/>
          </p:nvPr>
        </p:nvSpPr>
        <p:spPr/>
        <p:txBody>
          <a:bodyPr/>
          <a:lstStyle/>
          <a:p>
            <a:fld id="{DD599076-BDC7-40B2-BE94-FB45073CAAC8}" type="slidenum">
              <a:rPr lang="de-DE" smtClean="0"/>
              <a:t>‹Nr.›</a:t>
            </a:fld>
            <a:endParaRPr lang="de-DE"/>
          </a:p>
        </p:txBody>
      </p:sp>
      <p:pic>
        <p:nvPicPr>
          <p:cNvPr id="8" name="Bild 13" descr="Welle +Logo">
            <a:extLst>
              <a:ext uri="{FF2B5EF4-FFF2-40B4-BE49-F238E27FC236}">
                <a16:creationId xmlns:a16="http://schemas.microsoft.com/office/drawing/2014/main" id="{0A654EF0-65F6-4FC2-B345-C416415B2A2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bwMode="auto">
          <a:xfrm>
            <a:off x="10247772" y="6022369"/>
            <a:ext cx="1944228" cy="1027085"/>
          </a:xfrm>
          <a:prstGeom prst="rect">
            <a:avLst/>
          </a:prstGeom>
          <a:noFill/>
          <a:ln>
            <a:noFill/>
          </a:ln>
        </p:spPr>
      </p:pic>
    </p:spTree>
    <p:extLst>
      <p:ext uri="{BB962C8B-B14F-4D97-AF65-F5344CB8AC3E}">
        <p14:creationId xmlns:p14="http://schemas.microsoft.com/office/powerpoint/2010/main" val="1505506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A8CCB9-B51D-438E-92D7-47BC4B5E67B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FD9C8388-9123-48FD-9D8A-2ACFBED232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DD053D2-F695-45A5-854F-A942CE41345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D0D7524-4F8E-4BA4-B305-8F78D70E42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E97B3E0-EFAC-401C-ACDE-FFAC70F0D8E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4B18DED-AF67-4294-B430-1B6C8D3B2344}"/>
              </a:ext>
            </a:extLst>
          </p:cNvPr>
          <p:cNvSpPr>
            <a:spLocks noGrp="1"/>
          </p:cNvSpPr>
          <p:nvPr>
            <p:ph type="dt" sz="half" idx="10"/>
          </p:nvPr>
        </p:nvSpPr>
        <p:spPr/>
        <p:txBody>
          <a:bodyPr/>
          <a:lstStyle/>
          <a:p>
            <a:fld id="{C31F220B-ABF8-4324-A63D-1811FDC44F3C}" type="datetime1">
              <a:rPr lang="de-DE" smtClean="0"/>
              <a:t>04.06.2025</a:t>
            </a:fld>
            <a:endParaRPr lang="de-DE"/>
          </a:p>
        </p:txBody>
      </p:sp>
      <p:sp>
        <p:nvSpPr>
          <p:cNvPr id="8" name="Fußzeilenplatzhalter 7">
            <a:extLst>
              <a:ext uri="{FF2B5EF4-FFF2-40B4-BE49-F238E27FC236}">
                <a16:creationId xmlns:a16="http://schemas.microsoft.com/office/drawing/2014/main" id="{BA71D440-67BF-4CFE-B2AE-FF9AD0B7E979}"/>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A551EE70-D4BA-431D-878B-E148F5DEA068}"/>
              </a:ext>
            </a:extLst>
          </p:cNvPr>
          <p:cNvSpPr>
            <a:spLocks noGrp="1"/>
          </p:cNvSpPr>
          <p:nvPr>
            <p:ph type="sldNum" sz="quarter" idx="12"/>
          </p:nvPr>
        </p:nvSpPr>
        <p:spPr/>
        <p:txBody>
          <a:bodyPr/>
          <a:lstStyle/>
          <a:p>
            <a:fld id="{DD599076-BDC7-40B2-BE94-FB45073CAAC8}" type="slidenum">
              <a:rPr lang="de-DE" smtClean="0"/>
              <a:t>‹Nr.›</a:t>
            </a:fld>
            <a:endParaRPr lang="de-DE"/>
          </a:p>
        </p:txBody>
      </p:sp>
    </p:spTree>
    <p:extLst>
      <p:ext uri="{BB962C8B-B14F-4D97-AF65-F5344CB8AC3E}">
        <p14:creationId xmlns:p14="http://schemas.microsoft.com/office/powerpoint/2010/main" val="3218619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C4A07E-8BB0-4753-8612-8852D5ED203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7A7B41A-DB1D-4458-9491-C30053A798A2}"/>
              </a:ext>
            </a:extLst>
          </p:cNvPr>
          <p:cNvSpPr>
            <a:spLocks noGrp="1"/>
          </p:cNvSpPr>
          <p:nvPr>
            <p:ph type="dt" sz="half" idx="10"/>
          </p:nvPr>
        </p:nvSpPr>
        <p:spPr/>
        <p:txBody>
          <a:bodyPr/>
          <a:lstStyle/>
          <a:p>
            <a:fld id="{8F42B511-B6CF-435F-817F-2F2FB9E8771B}" type="datetime1">
              <a:rPr lang="de-DE" smtClean="0"/>
              <a:t>04.06.2025</a:t>
            </a:fld>
            <a:endParaRPr lang="de-DE"/>
          </a:p>
        </p:txBody>
      </p:sp>
      <p:sp>
        <p:nvSpPr>
          <p:cNvPr id="4" name="Fußzeilenplatzhalter 3">
            <a:extLst>
              <a:ext uri="{FF2B5EF4-FFF2-40B4-BE49-F238E27FC236}">
                <a16:creationId xmlns:a16="http://schemas.microsoft.com/office/drawing/2014/main" id="{62DF04BB-B79F-40A4-B38D-BAB42899E3D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7A8AE04-4909-4F04-B734-26298DEA2DBF}"/>
              </a:ext>
            </a:extLst>
          </p:cNvPr>
          <p:cNvSpPr>
            <a:spLocks noGrp="1"/>
          </p:cNvSpPr>
          <p:nvPr>
            <p:ph type="sldNum" sz="quarter" idx="12"/>
          </p:nvPr>
        </p:nvSpPr>
        <p:spPr/>
        <p:txBody>
          <a:bodyPr/>
          <a:lstStyle/>
          <a:p>
            <a:fld id="{DD599076-BDC7-40B2-BE94-FB45073CAAC8}" type="slidenum">
              <a:rPr lang="de-DE" smtClean="0"/>
              <a:t>‹Nr.›</a:t>
            </a:fld>
            <a:endParaRPr lang="de-DE"/>
          </a:p>
        </p:txBody>
      </p:sp>
      <p:pic>
        <p:nvPicPr>
          <p:cNvPr id="6" name="Bild 13" descr="Welle +Logo">
            <a:extLst>
              <a:ext uri="{FF2B5EF4-FFF2-40B4-BE49-F238E27FC236}">
                <a16:creationId xmlns:a16="http://schemas.microsoft.com/office/drawing/2014/main" id="{DA690AB8-8A6A-4483-AFDF-C6EBEE7D4FD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bwMode="auto">
          <a:xfrm>
            <a:off x="10247772" y="6022369"/>
            <a:ext cx="1944228" cy="1027085"/>
          </a:xfrm>
          <a:prstGeom prst="rect">
            <a:avLst/>
          </a:prstGeom>
          <a:noFill/>
          <a:ln>
            <a:noFill/>
          </a:ln>
        </p:spPr>
      </p:pic>
    </p:spTree>
    <p:extLst>
      <p:ext uri="{BB962C8B-B14F-4D97-AF65-F5344CB8AC3E}">
        <p14:creationId xmlns:p14="http://schemas.microsoft.com/office/powerpoint/2010/main" val="829769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F8ADBC5-636C-4788-8467-AA885C5E7F2E}"/>
              </a:ext>
            </a:extLst>
          </p:cNvPr>
          <p:cNvSpPr>
            <a:spLocks noGrp="1"/>
          </p:cNvSpPr>
          <p:nvPr>
            <p:ph type="dt" sz="half" idx="10"/>
          </p:nvPr>
        </p:nvSpPr>
        <p:spPr/>
        <p:txBody>
          <a:bodyPr/>
          <a:lstStyle/>
          <a:p>
            <a:fld id="{1DD376B5-51ED-477F-B51D-13FF7FF89090}" type="datetime1">
              <a:rPr lang="de-DE" smtClean="0"/>
              <a:t>04.06.2025</a:t>
            </a:fld>
            <a:endParaRPr lang="de-DE"/>
          </a:p>
        </p:txBody>
      </p:sp>
      <p:sp>
        <p:nvSpPr>
          <p:cNvPr id="3" name="Fußzeilenplatzhalter 2">
            <a:extLst>
              <a:ext uri="{FF2B5EF4-FFF2-40B4-BE49-F238E27FC236}">
                <a16:creationId xmlns:a16="http://schemas.microsoft.com/office/drawing/2014/main" id="{63A7F445-782B-4A22-92F8-A6F6F9817F6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B057F6ED-A467-4136-9925-2B196D4FAE86}"/>
              </a:ext>
            </a:extLst>
          </p:cNvPr>
          <p:cNvSpPr>
            <a:spLocks noGrp="1"/>
          </p:cNvSpPr>
          <p:nvPr>
            <p:ph type="sldNum" sz="quarter" idx="12"/>
          </p:nvPr>
        </p:nvSpPr>
        <p:spPr/>
        <p:txBody>
          <a:bodyPr/>
          <a:lstStyle/>
          <a:p>
            <a:fld id="{DD599076-BDC7-40B2-BE94-FB45073CAAC8}" type="slidenum">
              <a:rPr lang="de-DE" smtClean="0"/>
              <a:t>‹Nr.›</a:t>
            </a:fld>
            <a:endParaRPr lang="de-DE"/>
          </a:p>
        </p:txBody>
      </p:sp>
    </p:spTree>
    <p:extLst>
      <p:ext uri="{BB962C8B-B14F-4D97-AF65-F5344CB8AC3E}">
        <p14:creationId xmlns:p14="http://schemas.microsoft.com/office/powerpoint/2010/main" val="1734129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D95D44-27A1-4644-8D1F-2380F427654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6389F2D-FAAD-43B1-987F-557F6FA269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13DD960-174C-42A1-9FD6-78FA7A887D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124B947-F0B3-4AA7-9423-922A70AD6A00}"/>
              </a:ext>
            </a:extLst>
          </p:cNvPr>
          <p:cNvSpPr>
            <a:spLocks noGrp="1"/>
          </p:cNvSpPr>
          <p:nvPr>
            <p:ph type="dt" sz="half" idx="10"/>
          </p:nvPr>
        </p:nvSpPr>
        <p:spPr/>
        <p:txBody>
          <a:bodyPr/>
          <a:lstStyle/>
          <a:p>
            <a:fld id="{7B104470-98A6-49B2-BEC7-872A9EC8D2D3}" type="datetime1">
              <a:rPr lang="de-DE" smtClean="0"/>
              <a:t>04.06.2025</a:t>
            </a:fld>
            <a:endParaRPr lang="de-DE"/>
          </a:p>
        </p:txBody>
      </p:sp>
      <p:sp>
        <p:nvSpPr>
          <p:cNvPr id="6" name="Fußzeilenplatzhalter 5">
            <a:extLst>
              <a:ext uri="{FF2B5EF4-FFF2-40B4-BE49-F238E27FC236}">
                <a16:creationId xmlns:a16="http://schemas.microsoft.com/office/drawing/2014/main" id="{68155612-B9DC-4851-950D-BBDCF78EF48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8AF976E-0F04-4E98-AB72-92353422FB31}"/>
              </a:ext>
            </a:extLst>
          </p:cNvPr>
          <p:cNvSpPr>
            <a:spLocks noGrp="1"/>
          </p:cNvSpPr>
          <p:nvPr>
            <p:ph type="sldNum" sz="quarter" idx="12"/>
          </p:nvPr>
        </p:nvSpPr>
        <p:spPr/>
        <p:txBody>
          <a:bodyPr/>
          <a:lstStyle/>
          <a:p>
            <a:fld id="{DD599076-BDC7-40B2-BE94-FB45073CAAC8}" type="slidenum">
              <a:rPr lang="de-DE" smtClean="0"/>
              <a:t>‹Nr.›</a:t>
            </a:fld>
            <a:endParaRPr lang="de-DE"/>
          </a:p>
        </p:txBody>
      </p:sp>
    </p:spTree>
    <p:extLst>
      <p:ext uri="{BB962C8B-B14F-4D97-AF65-F5344CB8AC3E}">
        <p14:creationId xmlns:p14="http://schemas.microsoft.com/office/powerpoint/2010/main" val="3593477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76B804-6D22-45FA-B845-923EA91ADBD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05389BC-84F4-460F-A27C-22933C8032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71E8446E-F9DA-41AD-8C1D-0C7B03D1F8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5EF75E8-53A1-4884-9EC4-9AB1294D4EAA}"/>
              </a:ext>
            </a:extLst>
          </p:cNvPr>
          <p:cNvSpPr>
            <a:spLocks noGrp="1"/>
          </p:cNvSpPr>
          <p:nvPr>
            <p:ph type="dt" sz="half" idx="10"/>
          </p:nvPr>
        </p:nvSpPr>
        <p:spPr/>
        <p:txBody>
          <a:bodyPr/>
          <a:lstStyle/>
          <a:p>
            <a:fld id="{E9CFDFF1-1C57-43B3-85DB-891460532995}" type="datetime1">
              <a:rPr lang="de-DE" smtClean="0"/>
              <a:t>04.06.2025</a:t>
            </a:fld>
            <a:endParaRPr lang="de-DE"/>
          </a:p>
        </p:txBody>
      </p:sp>
      <p:sp>
        <p:nvSpPr>
          <p:cNvPr id="6" name="Fußzeilenplatzhalter 5">
            <a:extLst>
              <a:ext uri="{FF2B5EF4-FFF2-40B4-BE49-F238E27FC236}">
                <a16:creationId xmlns:a16="http://schemas.microsoft.com/office/drawing/2014/main" id="{EBE6606C-27CB-4A07-9545-55EEF67123D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5C1B9E8-030B-45B0-99EC-28D8C4D6B87C}"/>
              </a:ext>
            </a:extLst>
          </p:cNvPr>
          <p:cNvSpPr>
            <a:spLocks noGrp="1"/>
          </p:cNvSpPr>
          <p:nvPr>
            <p:ph type="sldNum" sz="quarter" idx="12"/>
          </p:nvPr>
        </p:nvSpPr>
        <p:spPr/>
        <p:txBody>
          <a:bodyPr/>
          <a:lstStyle/>
          <a:p>
            <a:fld id="{DD599076-BDC7-40B2-BE94-FB45073CAAC8}" type="slidenum">
              <a:rPr lang="de-DE" smtClean="0"/>
              <a:t>‹Nr.›</a:t>
            </a:fld>
            <a:endParaRPr lang="de-DE"/>
          </a:p>
        </p:txBody>
      </p:sp>
    </p:spTree>
    <p:extLst>
      <p:ext uri="{BB962C8B-B14F-4D97-AF65-F5344CB8AC3E}">
        <p14:creationId xmlns:p14="http://schemas.microsoft.com/office/powerpoint/2010/main" val="350188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765F51-2169-4E5F-B442-86BA2355237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784544B2-EC44-406C-A388-6B8C7ED4A53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73DD592-AE28-4843-9118-7FA616F6DC7A}"/>
              </a:ext>
            </a:extLst>
          </p:cNvPr>
          <p:cNvSpPr>
            <a:spLocks noGrp="1"/>
          </p:cNvSpPr>
          <p:nvPr>
            <p:ph type="dt" sz="half" idx="10"/>
          </p:nvPr>
        </p:nvSpPr>
        <p:spPr/>
        <p:txBody>
          <a:bodyPr/>
          <a:lstStyle/>
          <a:p>
            <a:fld id="{A4ABE347-EF04-46ED-AACC-B4C6AEB48D86}" type="datetime1">
              <a:rPr lang="de-DE" smtClean="0"/>
              <a:t>04.06.2025</a:t>
            </a:fld>
            <a:endParaRPr lang="de-DE"/>
          </a:p>
        </p:txBody>
      </p:sp>
      <p:sp>
        <p:nvSpPr>
          <p:cNvPr id="5" name="Fußzeilenplatzhalter 4">
            <a:extLst>
              <a:ext uri="{FF2B5EF4-FFF2-40B4-BE49-F238E27FC236}">
                <a16:creationId xmlns:a16="http://schemas.microsoft.com/office/drawing/2014/main" id="{3ADE83E4-70BC-4808-9B20-5B077BF4A9C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645632D-697B-42E1-AECA-663D796D4C86}"/>
              </a:ext>
            </a:extLst>
          </p:cNvPr>
          <p:cNvSpPr>
            <a:spLocks noGrp="1"/>
          </p:cNvSpPr>
          <p:nvPr>
            <p:ph type="sldNum" sz="quarter" idx="12"/>
          </p:nvPr>
        </p:nvSpPr>
        <p:spPr/>
        <p:txBody>
          <a:bodyPr/>
          <a:lstStyle/>
          <a:p>
            <a:fld id="{DD599076-BDC7-40B2-BE94-FB45073CAAC8}" type="slidenum">
              <a:rPr lang="de-DE" smtClean="0"/>
              <a:t>‹Nr.›</a:t>
            </a:fld>
            <a:endParaRPr lang="de-DE"/>
          </a:p>
        </p:txBody>
      </p:sp>
    </p:spTree>
    <p:extLst>
      <p:ext uri="{BB962C8B-B14F-4D97-AF65-F5344CB8AC3E}">
        <p14:creationId xmlns:p14="http://schemas.microsoft.com/office/powerpoint/2010/main" val="17819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1B9B7B7-B906-4E6C-B1C4-3D0FBD15887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996967E2-9E23-4C48-A5A0-523EC41805A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725519-08CA-400B-83F5-19526609C84A}"/>
              </a:ext>
            </a:extLst>
          </p:cNvPr>
          <p:cNvSpPr>
            <a:spLocks noGrp="1"/>
          </p:cNvSpPr>
          <p:nvPr>
            <p:ph type="dt" sz="half" idx="10"/>
          </p:nvPr>
        </p:nvSpPr>
        <p:spPr/>
        <p:txBody>
          <a:bodyPr/>
          <a:lstStyle/>
          <a:p>
            <a:fld id="{A78DD98D-47F5-49CC-A3E6-8BBF2E6BAB98}" type="datetime1">
              <a:rPr lang="de-DE" smtClean="0"/>
              <a:t>04.06.2025</a:t>
            </a:fld>
            <a:endParaRPr lang="de-DE"/>
          </a:p>
        </p:txBody>
      </p:sp>
      <p:sp>
        <p:nvSpPr>
          <p:cNvPr id="5" name="Fußzeilenplatzhalter 4">
            <a:extLst>
              <a:ext uri="{FF2B5EF4-FFF2-40B4-BE49-F238E27FC236}">
                <a16:creationId xmlns:a16="http://schemas.microsoft.com/office/drawing/2014/main" id="{474BDEED-F95E-489D-A6C7-8E689CA505A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6549CE3-02B1-4954-A48F-CB77805860DD}"/>
              </a:ext>
            </a:extLst>
          </p:cNvPr>
          <p:cNvSpPr>
            <a:spLocks noGrp="1"/>
          </p:cNvSpPr>
          <p:nvPr>
            <p:ph type="sldNum" sz="quarter" idx="12"/>
          </p:nvPr>
        </p:nvSpPr>
        <p:spPr/>
        <p:txBody>
          <a:bodyPr/>
          <a:lstStyle/>
          <a:p>
            <a:fld id="{DD599076-BDC7-40B2-BE94-FB45073CAAC8}" type="slidenum">
              <a:rPr lang="de-DE" smtClean="0"/>
              <a:t>‹Nr.›</a:t>
            </a:fld>
            <a:endParaRPr lang="de-DE"/>
          </a:p>
        </p:txBody>
      </p:sp>
    </p:spTree>
    <p:extLst>
      <p:ext uri="{BB962C8B-B14F-4D97-AF65-F5344CB8AC3E}">
        <p14:creationId xmlns:p14="http://schemas.microsoft.com/office/powerpoint/2010/main" val="3616597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F16D94-C9E6-4589-AC32-F199E3BC4DD0}"/>
              </a:ext>
            </a:extLst>
          </p:cNvPr>
          <p:cNvSpPr>
            <a:spLocks noGrp="1"/>
          </p:cNvSpPr>
          <p:nvPr>
            <p:ph type="ctrTitle"/>
          </p:nvPr>
        </p:nvSpPr>
        <p:spPr bwMode="gray">
          <a:xfrm>
            <a:off x="587375" y="368660"/>
            <a:ext cx="6912781" cy="1152165"/>
          </a:xfrm>
        </p:spPr>
        <p:txBody>
          <a:bodyPr anchor="b"/>
          <a:lstStyle>
            <a:lvl1pPr algn="l">
              <a:defRPr sz="3250"/>
            </a:lvl1pPr>
          </a:lstStyle>
          <a:p>
            <a:r>
              <a:rPr lang="de-DE"/>
              <a:t>Mastertitelformat bearbeiten</a:t>
            </a:r>
            <a:endParaRPr lang="de-DE" dirty="0"/>
          </a:p>
        </p:txBody>
      </p:sp>
      <p:pic>
        <p:nvPicPr>
          <p:cNvPr id="9" name="Grafik 8">
            <a:extLst>
              <a:ext uri="{FF2B5EF4-FFF2-40B4-BE49-F238E27FC236}">
                <a16:creationId xmlns:a16="http://schemas.microsoft.com/office/drawing/2014/main" id="{CD47A41C-5DDD-4F9E-B0AE-A17B2A09325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8256240" y="570330"/>
            <a:ext cx="3348385" cy="950494"/>
          </a:xfrm>
          <a:prstGeom prst="rect">
            <a:avLst/>
          </a:prstGeom>
        </p:spPr>
      </p:pic>
      <p:sp>
        <p:nvSpPr>
          <p:cNvPr id="11" name="Bildplatzhalter 10">
            <a:extLst>
              <a:ext uri="{FF2B5EF4-FFF2-40B4-BE49-F238E27FC236}">
                <a16:creationId xmlns:a16="http://schemas.microsoft.com/office/drawing/2014/main" id="{2DC0F436-6D9D-4C97-98F0-93C8136A1F3A}"/>
              </a:ext>
            </a:extLst>
          </p:cNvPr>
          <p:cNvSpPr>
            <a:spLocks noGrp="1"/>
          </p:cNvSpPr>
          <p:nvPr>
            <p:ph type="pic" sz="quarter" idx="10"/>
          </p:nvPr>
        </p:nvSpPr>
        <p:spPr bwMode="gray">
          <a:xfrm>
            <a:off x="0" y="2744788"/>
            <a:ext cx="12192000" cy="4113212"/>
          </a:xfrm>
          <a:solidFill>
            <a:schemeClr val="accent6"/>
          </a:solidFill>
        </p:spPr>
        <p:txBody>
          <a:bodyPr lIns="72000" tIns="72000" rIns="72000" bIns="72000" anchor="ctr" anchorCtr="0"/>
          <a:lstStyle>
            <a:lvl1pPr marL="0" indent="0" algn="ctr">
              <a:buNone/>
              <a:defRPr>
                <a:solidFill>
                  <a:schemeClr val="accent4"/>
                </a:solidFill>
              </a:defRPr>
            </a:lvl1pPr>
          </a:lstStyle>
          <a:p>
            <a:r>
              <a:rPr lang="de-DE"/>
              <a:t>Bild durch Klicken auf Symbol hinzufügen</a:t>
            </a:r>
          </a:p>
        </p:txBody>
      </p:sp>
    </p:spTree>
    <p:extLst>
      <p:ext uri="{BB962C8B-B14F-4D97-AF65-F5344CB8AC3E}">
        <p14:creationId xmlns:p14="http://schemas.microsoft.com/office/powerpoint/2010/main" val="3462523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01">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CD47A41C-5DDD-4F9E-B0AE-A17B2A09325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8256240" y="570330"/>
            <a:ext cx="3348385" cy="950494"/>
          </a:xfrm>
          <a:prstGeom prst="rect">
            <a:avLst/>
          </a:prstGeom>
        </p:spPr>
      </p:pic>
      <p:sp>
        <p:nvSpPr>
          <p:cNvPr id="11" name="Bildplatzhalter 10">
            <a:extLst>
              <a:ext uri="{FF2B5EF4-FFF2-40B4-BE49-F238E27FC236}">
                <a16:creationId xmlns:a16="http://schemas.microsoft.com/office/drawing/2014/main" id="{2DC0F436-6D9D-4C97-98F0-93C8136A1F3A}"/>
              </a:ext>
            </a:extLst>
          </p:cNvPr>
          <p:cNvSpPr>
            <a:spLocks noGrp="1"/>
          </p:cNvSpPr>
          <p:nvPr>
            <p:ph type="pic" sz="quarter" idx="10"/>
          </p:nvPr>
        </p:nvSpPr>
        <p:spPr bwMode="gray">
          <a:xfrm>
            <a:off x="0" y="2312876"/>
            <a:ext cx="12192000" cy="4545124"/>
          </a:xfrm>
          <a:solidFill>
            <a:schemeClr val="accent6"/>
          </a:solidFill>
        </p:spPr>
        <p:txBody>
          <a:bodyPr lIns="72000" tIns="72000" rIns="72000" bIns="72000" anchor="ctr" anchorCtr="0"/>
          <a:lstStyle>
            <a:lvl1pPr marL="0" indent="0" algn="ctr">
              <a:buNone/>
              <a:defRPr>
                <a:solidFill>
                  <a:schemeClr val="accent4"/>
                </a:solidFill>
              </a:defRPr>
            </a:lvl1pPr>
          </a:lstStyle>
          <a:p>
            <a:r>
              <a:rPr lang="de-DE"/>
              <a:t>Bild durch Klicken auf Symbol hinzufügen</a:t>
            </a:r>
          </a:p>
        </p:txBody>
      </p:sp>
    </p:spTree>
    <p:extLst>
      <p:ext uri="{BB962C8B-B14F-4D97-AF65-F5344CB8AC3E}">
        <p14:creationId xmlns:p14="http://schemas.microsoft.com/office/powerpoint/2010/main" val="327047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ohne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F16D94-C9E6-4589-AC32-F199E3BC4DD0}"/>
              </a:ext>
            </a:extLst>
          </p:cNvPr>
          <p:cNvSpPr>
            <a:spLocks noGrp="1"/>
          </p:cNvSpPr>
          <p:nvPr>
            <p:ph type="ctrTitle"/>
          </p:nvPr>
        </p:nvSpPr>
        <p:spPr bwMode="gray">
          <a:xfrm>
            <a:off x="587375" y="3501009"/>
            <a:ext cx="11017250" cy="972108"/>
          </a:xfrm>
        </p:spPr>
        <p:txBody>
          <a:bodyPr anchor="t" anchorCtr="0"/>
          <a:lstStyle>
            <a:lvl1pPr algn="ctr">
              <a:defRPr sz="3250"/>
            </a:lvl1pPr>
          </a:lstStyle>
          <a:p>
            <a:r>
              <a:rPr lang="de-DE"/>
              <a:t>Mastertitelformat bearbeiten</a:t>
            </a:r>
            <a:endParaRPr lang="de-DE" dirty="0"/>
          </a:p>
        </p:txBody>
      </p:sp>
      <p:pic>
        <p:nvPicPr>
          <p:cNvPr id="9" name="Grafik 8">
            <a:extLst>
              <a:ext uri="{FF2B5EF4-FFF2-40B4-BE49-F238E27FC236}">
                <a16:creationId xmlns:a16="http://schemas.microsoft.com/office/drawing/2014/main" id="{CD47A41C-5DDD-4F9E-B0AE-A17B2A09325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8256240" y="570330"/>
            <a:ext cx="3348385" cy="950494"/>
          </a:xfrm>
          <a:prstGeom prst="rect">
            <a:avLst/>
          </a:prstGeom>
        </p:spPr>
      </p:pic>
    </p:spTree>
    <p:extLst>
      <p:ext uri="{BB962C8B-B14F-4D97-AF65-F5344CB8AC3E}">
        <p14:creationId xmlns:p14="http://schemas.microsoft.com/office/powerpoint/2010/main" val="2830287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piteltrennblatt">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2DC0F436-6D9D-4C97-98F0-93C8136A1F3A}"/>
              </a:ext>
            </a:extLst>
          </p:cNvPr>
          <p:cNvSpPr>
            <a:spLocks noGrp="1"/>
          </p:cNvSpPr>
          <p:nvPr>
            <p:ph type="pic" sz="quarter" idx="10"/>
          </p:nvPr>
        </p:nvSpPr>
        <p:spPr bwMode="gray">
          <a:xfrm>
            <a:off x="0" y="0"/>
            <a:ext cx="6096000" cy="6858000"/>
          </a:xfrm>
          <a:solidFill>
            <a:schemeClr val="accent6"/>
          </a:solidFill>
        </p:spPr>
        <p:txBody>
          <a:bodyPr lIns="72000" tIns="72000" rIns="72000" bIns="72000" anchor="ctr" anchorCtr="0"/>
          <a:lstStyle>
            <a:lvl1pPr marL="0" indent="0" algn="ctr">
              <a:buNone/>
              <a:defRPr>
                <a:solidFill>
                  <a:schemeClr val="accent4"/>
                </a:solidFill>
              </a:defRPr>
            </a:lvl1pPr>
          </a:lstStyle>
          <a:p>
            <a:r>
              <a:rPr lang="de-DE"/>
              <a:t>Bild durch Klicken auf Symbol hinzufügen</a:t>
            </a:r>
          </a:p>
        </p:txBody>
      </p:sp>
      <p:sp>
        <p:nvSpPr>
          <p:cNvPr id="2" name="Titel 1">
            <a:extLst>
              <a:ext uri="{FF2B5EF4-FFF2-40B4-BE49-F238E27FC236}">
                <a16:creationId xmlns:a16="http://schemas.microsoft.com/office/drawing/2014/main" id="{7BF16D94-C9E6-4589-AC32-F199E3BC4DD0}"/>
              </a:ext>
            </a:extLst>
          </p:cNvPr>
          <p:cNvSpPr>
            <a:spLocks noGrp="1"/>
          </p:cNvSpPr>
          <p:nvPr>
            <p:ph type="ctrTitle"/>
          </p:nvPr>
        </p:nvSpPr>
        <p:spPr bwMode="gray">
          <a:xfrm>
            <a:off x="6672063" y="2996952"/>
            <a:ext cx="4932561" cy="3276848"/>
          </a:xfrm>
        </p:spPr>
        <p:txBody>
          <a:bodyPr anchor="t" anchorCtr="0"/>
          <a:lstStyle>
            <a:lvl1pPr algn="ctr">
              <a:defRPr sz="3250"/>
            </a:lvl1pPr>
          </a:lstStyle>
          <a:p>
            <a:r>
              <a:rPr lang="de-DE"/>
              <a:t>Mastertitelformat bearbeiten</a:t>
            </a:r>
            <a:endParaRPr lang="de-DE" dirty="0"/>
          </a:p>
        </p:txBody>
      </p:sp>
    </p:spTree>
    <p:extLst>
      <p:ext uri="{BB962C8B-B14F-4D97-AF65-F5344CB8AC3E}">
        <p14:creationId xmlns:p14="http://schemas.microsoft.com/office/powerpoint/2010/main" val="198772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6C5FA593-7C76-4168-AF48-25FE6FF3E5AA}"/>
              </a:ext>
            </a:extLst>
          </p:cNvPr>
          <p:cNvSpPr/>
          <p:nvPr userDrawn="1"/>
        </p:nvSpPr>
        <p:spPr bwMode="gray">
          <a:xfrm>
            <a:off x="609600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7BF16D94-C9E6-4589-AC32-F199E3BC4DD0}"/>
              </a:ext>
            </a:extLst>
          </p:cNvPr>
          <p:cNvSpPr>
            <a:spLocks noGrp="1"/>
          </p:cNvSpPr>
          <p:nvPr>
            <p:ph type="ctrTitle"/>
          </p:nvPr>
        </p:nvSpPr>
        <p:spPr bwMode="gray">
          <a:xfrm>
            <a:off x="6600057" y="584684"/>
            <a:ext cx="5004568" cy="936141"/>
          </a:xfrm>
        </p:spPr>
        <p:txBody>
          <a:bodyPr anchor="t" anchorCtr="0"/>
          <a:lstStyle>
            <a:lvl1pPr algn="l">
              <a:defRPr sz="3250">
                <a:solidFill>
                  <a:schemeClr val="bg1"/>
                </a:solidFill>
              </a:defRPr>
            </a:lvl1pPr>
          </a:lstStyle>
          <a:p>
            <a:r>
              <a:rPr lang="de-DE"/>
              <a:t>Mastertitelformat bearbeiten</a:t>
            </a:r>
            <a:endParaRPr lang="de-DE" dirty="0"/>
          </a:p>
        </p:txBody>
      </p:sp>
      <p:pic>
        <p:nvPicPr>
          <p:cNvPr id="9" name="Grafik 8">
            <a:extLst>
              <a:ext uri="{FF2B5EF4-FFF2-40B4-BE49-F238E27FC236}">
                <a16:creationId xmlns:a16="http://schemas.microsoft.com/office/drawing/2014/main" id="{708BAACD-A963-49AB-B7A6-57781E49CC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383704" y="1916832"/>
            <a:ext cx="5328592" cy="2916398"/>
          </a:xfrm>
          <a:prstGeom prst="rect">
            <a:avLst/>
          </a:prstGeom>
        </p:spPr>
      </p:pic>
    </p:spTree>
    <p:extLst>
      <p:ext uri="{BB962C8B-B14F-4D97-AF65-F5344CB8AC3E}">
        <p14:creationId xmlns:p14="http://schemas.microsoft.com/office/powerpoint/2010/main" val="26999953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genda mit Bild">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2DC0F436-6D9D-4C97-98F0-93C8136A1F3A}"/>
              </a:ext>
            </a:extLst>
          </p:cNvPr>
          <p:cNvSpPr>
            <a:spLocks noGrp="1"/>
          </p:cNvSpPr>
          <p:nvPr>
            <p:ph type="pic" sz="quarter" idx="10"/>
          </p:nvPr>
        </p:nvSpPr>
        <p:spPr bwMode="gray">
          <a:xfrm>
            <a:off x="0" y="0"/>
            <a:ext cx="6096000" cy="6858000"/>
          </a:xfrm>
          <a:solidFill>
            <a:schemeClr val="accent6"/>
          </a:solidFill>
        </p:spPr>
        <p:txBody>
          <a:bodyPr lIns="72000" tIns="72000" rIns="72000" bIns="72000" anchor="ctr" anchorCtr="0"/>
          <a:lstStyle>
            <a:lvl1pPr marL="0" indent="0" algn="ctr">
              <a:buNone/>
              <a:defRPr>
                <a:solidFill>
                  <a:schemeClr val="accent4"/>
                </a:solidFill>
              </a:defRPr>
            </a:lvl1pPr>
          </a:lstStyle>
          <a:p>
            <a:r>
              <a:rPr lang="de-DE"/>
              <a:t>Bild durch Klicken auf Symbol hinzufügen</a:t>
            </a:r>
          </a:p>
        </p:txBody>
      </p:sp>
      <p:sp>
        <p:nvSpPr>
          <p:cNvPr id="2" name="Titel 1">
            <a:extLst>
              <a:ext uri="{FF2B5EF4-FFF2-40B4-BE49-F238E27FC236}">
                <a16:creationId xmlns:a16="http://schemas.microsoft.com/office/drawing/2014/main" id="{7BF16D94-C9E6-4589-AC32-F199E3BC4DD0}"/>
              </a:ext>
            </a:extLst>
          </p:cNvPr>
          <p:cNvSpPr>
            <a:spLocks noGrp="1"/>
          </p:cNvSpPr>
          <p:nvPr>
            <p:ph type="ctrTitle"/>
          </p:nvPr>
        </p:nvSpPr>
        <p:spPr bwMode="gray">
          <a:xfrm>
            <a:off x="6600057" y="584684"/>
            <a:ext cx="5004568" cy="936141"/>
          </a:xfrm>
        </p:spPr>
        <p:txBody>
          <a:bodyPr anchor="t" anchorCtr="0"/>
          <a:lstStyle>
            <a:lvl1pPr algn="l">
              <a:defRPr sz="3250"/>
            </a:lvl1pPr>
          </a:lstStyle>
          <a:p>
            <a:r>
              <a:rPr lang="de-DE"/>
              <a:t>Mastertitelformat bearbeiten</a:t>
            </a:r>
            <a:endParaRPr lang="de-DE" dirty="0"/>
          </a:p>
        </p:txBody>
      </p:sp>
    </p:spTree>
    <p:extLst>
      <p:ext uri="{BB962C8B-B14F-4D97-AF65-F5344CB8AC3E}">
        <p14:creationId xmlns:p14="http://schemas.microsoft.com/office/powerpoint/2010/main" val="13138330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und Inhalt mit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059EEF-C28C-44DF-AAD0-F445C19C52C9}"/>
              </a:ext>
            </a:extLst>
          </p:cNvPr>
          <p:cNvSpPr>
            <a:spLocks noGrp="1"/>
          </p:cNvSpPr>
          <p:nvPr>
            <p:ph type="title"/>
          </p:nvPr>
        </p:nvSpPr>
        <p:spPr bwMode="gray"/>
        <p:txBody>
          <a:bodyPr/>
          <a:lstStyle/>
          <a:p>
            <a:r>
              <a:rPr lang="de-DE"/>
              <a:t>Mastertitelformat bearbeiten</a:t>
            </a:r>
          </a:p>
        </p:txBody>
      </p:sp>
      <p:sp>
        <p:nvSpPr>
          <p:cNvPr id="3" name="Inhaltsplatzhalter 2">
            <a:extLst>
              <a:ext uri="{FF2B5EF4-FFF2-40B4-BE49-F238E27FC236}">
                <a16:creationId xmlns:a16="http://schemas.microsoft.com/office/drawing/2014/main" id="{F782D9E2-3EC3-41E0-8B54-E97A82FED1F8}"/>
              </a:ext>
            </a:extLst>
          </p:cNvPr>
          <p:cNvSpPr>
            <a:spLocks noGrp="1"/>
          </p:cNvSpPr>
          <p:nvPr>
            <p:ph idx="1"/>
          </p:nvPr>
        </p:nvSpPr>
        <p:spPr bwMode="gray">
          <a:xfrm>
            <a:off x="4655839" y="2060574"/>
            <a:ext cx="6948785" cy="421322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Bildplatzhalter 10">
            <a:extLst>
              <a:ext uri="{FF2B5EF4-FFF2-40B4-BE49-F238E27FC236}">
                <a16:creationId xmlns:a16="http://schemas.microsoft.com/office/drawing/2014/main" id="{E42CCF8D-51B0-4238-B228-7BADC9C26F84}"/>
              </a:ext>
            </a:extLst>
          </p:cNvPr>
          <p:cNvSpPr>
            <a:spLocks noGrp="1"/>
          </p:cNvSpPr>
          <p:nvPr>
            <p:ph type="pic" sz="quarter" idx="10"/>
          </p:nvPr>
        </p:nvSpPr>
        <p:spPr bwMode="gray">
          <a:xfrm>
            <a:off x="587374" y="2133599"/>
            <a:ext cx="3744429" cy="4140201"/>
          </a:xfrm>
          <a:solidFill>
            <a:schemeClr val="accent6"/>
          </a:solidFill>
        </p:spPr>
        <p:txBody>
          <a:bodyPr lIns="72000" tIns="72000" rIns="72000" bIns="72000" anchor="ctr" anchorCtr="0"/>
          <a:lstStyle>
            <a:lvl1pPr marL="0" indent="0" algn="ctr">
              <a:buNone/>
              <a:defRPr>
                <a:solidFill>
                  <a:schemeClr val="accent4"/>
                </a:solidFill>
              </a:defRPr>
            </a:lvl1pPr>
          </a:lstStyle>
          <a:p>
            <a:r>
              <a:rPr lang="de-DE"/>
              <a:t>Bild durch Klicken auf Symbol hinzufügen</a:t>
            </a:r>
          </a:p>
        </p:txBody>
      </p:sp>
    </p:spTree>
    <p:extLst>
      <p:ext uri="{BB962C8B-B14F-4D97-AF65-F5344CB8AC3E}">
        <p14:creationId xmlns:p14="http://schemas.microsoft.com/office/powerpoint/2010/main" val="25834508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ernaussag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F16D94-C9E6-4589-AC32-F199E3BC4DD0}"/>
              </a:ext>
            </a:extLst>
          </p:cNvPr>
          <p:cNvSpPr>
            <a:spLocks noGrp="1"/>
          </p:cNvSpPr>
          <p:nvPr>
            <p:ph type="ctrTitle"/>
          </p:nvPr>
        </p:nvSpPr>
        <p:spPr bwMode="invGray">
          <a:xfrm>
            <a:off x="587375" y="2060575"/>
            <a:ext cx="11017249" cy="1548445"/>
          </a:xfrm>
        </p:spPr>
        <p:txBody>
          <a:bodyPr anchor="b" anchorCtr="0"/>
          <a:lstStyle>
            <a:lvl1pPr algn="ctr">
              <a:defRPr sz="5000">
                <a:solidFill>
                  <a:schemeClr val="bg1"/>
                </a:solidFill>
              </a:defRPr>
            </a:lvl1pPr>
          </a:lstStyle>
          <a:p>
            <a:r>
              <a:rPr lang="de-DE"/>
              <a:t>Mastertitelformat bearbeiten</a:t>
            </a:r>
            <a:endParaRPr lang="de-DE" dirty="0"/>
          </a:p>
        </p:txBody>
      </p:sp>
      <p:sp>
        <p:nvSpPr>
          <p:cNvPr id="6" name="Textplatzhalter 5">
            <a:extLst>
              <a:ext uri="{FF2B5EF4-FFF2-40B4-BE49-F238E27FC236}">
                <a16:creationId xmlns:a16="http://schemas.microsoft.com/office/drawing/2014/main" id="{3538E252-C47D-4C4D-8B29-8A840D613448}"/>
              </a:ext>
            </a:extLst>
          </p:cNvPr>
          <p:cNvSpPr>
            <a:spLocks noGrp="1"/>
          </p:cNvSpPr>
          <p:nvPr>
            <p:ph type="body" sz="quarter" idx="10"/>
          </p:nvPr>
        </p:nvSpPr>
        <p:spPr bwMode="invGray">
          <a:xfrm>
            <a:off x="587375" y="3681586"/>
            <a:ext cx="11017250" cy="1223578"/>
          </a:xfrm>
        </p:spPr>
        <p:txBody>
          <a:bodyPr/>
          <a:lstStyle>
            <a:lvl1pPr marL="0" indent="0" algn="ctr">
              <a:buNone/>
              <a:defRPr>
                <a:solidFill>
                  <a:schemeClr val="bg1"/>
                </a:solidFill>
              </a:defRPr>
            </a:lvl1pPr>
            <a:lvl2pPr marL="180975" indent="0">
              <a:buNone/>
              <a:defRPr/>
            </a:lvl2pPr>
          </a:lstStyle>
          <a:p>
            <a:pPr lvl="0"/>
            <a:r>
              <a:rPr lang="de-DE"/>
              <a:t>Mastertextformat bearbeiten</a:t>
            </a:r>
          </a:p>
        </p:txBody>
      </p:sp>
    </p:spTree>
    <p:extLst>
      <p:ext uri="{BB962C8B-B14F-4D97-AF65-F5344CB8AC3E}">
        <p14:creationId xmlns:p14="http://schemas.microsoft.com/office/powerpoint/2010/main" val="28227149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Vielen Dank">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EA7E8DD-A1BA-4151-9229-99FC6DE129D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4331804" y="692696"/>
            <a:ext cx="3528392" cy="1931128"/>
          </a:xfrm>
          <a:prstGeom prst="rect">
            <a:avLst/>
          </a:prstGeom>
        </p:spPr>
      </p:pic>
      <p:sp>
        <p:nvSpPr>
          <p:cNvPr id="5" name="Rechteck 4">
            <a:extLst>
              <a:ext uri="{FF2B5EF4-FFF2-40B4-BE49-F238E27FC236}">
                <a16:creationId xmlns:a16="http://schemas.microsoft.com/office/drawing/2014/main" id="{AFD48CAC-6639-4F89-828F-3A7A4D7B2822}"/>
              </a:ext>
            </a:extLst>
          </p:cNvPr>
          <p:cNvSpPr/>
          <p:nvPr userDrawn="1"/>
        </p:nvSpPr>
        <p:spPr bwMode="gray">
          <a:xfrm>
            <a:off x="587375" y="5877272"/>
            <a:ext cx="11017250" cy="432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de-DE" sz="1750">
                <a:solidFill>
                  <a:schemeClr val="bg2"/>
                </a:solidFill>
              </a:rPr>
              <a:t>www.zukunft-zuhause.net</a:t>
            </a:r>
            <a:endParaRPr lang="de-DE" sz="1750" dirty="0">
              <a:solidFill>
                <a:schemeClr val="bg2"/>
              </a:solidFill>
            </a:endParaRPr>
          </a:p>
        </p:txBody>
      </p:sp>
      <p:sp>
        <p:nvSpPr>
          <p:cNvPr id="6" name="Titel 5">
            <a:extLst>
              <a:ext uri="{FF2B5EF4-FFF2-40B4-BE49-F238E27FC236}">
                <a16:creationId xmlns:a16="http://schemas.microsoft.com/office/drawing/2014/main" id="{E77F7A14-316E-4D20-A1D7-67D8D6D987BF}"/>
              </a:ext>
            </a:extLst>
          </p:cNvPr>
          <p:cNvSpPr>
            <a:spLocks noGrp="1"/>
          </p:cNvSpPr>
          <p:nvPr>
            <p:ph type="title"/>
          </p:nvPr>
        </p:nvSpPr>
        <p:spPr bwMode="gray">
          <a:xfrm>
            <a:off x="587375" y="3429000"/>
            <a:ext cx="11017250" cy="1296144"/>
          </a:xfrm>
        </p:spPr>
        <p:txBody>
          <a:bodyPr/>
          <a:lstStyle>
            <a:lvl1pPr algn="ctr">
              <a:defRPr sz="5000"/>
            </a:lvl1pPr>
          </a:lstStyle>
          <a:p>
            <a:r>
              <a:rPr lang="de-DE"/>
              <a:t>Mastertitelformat bearbeiten</a:t>
            </a:r>
            <a:endParaRPr lang="de-DE" dirty="0"/>
          </a:p>
        </p:txBody>
      </p:sp>
    </p:spTree>
    <p:extLst>
      <p:ext uri="{BB962C8B-B14F-4D97-AF65-F5344CB8AC3E}">
        <p14:creationId xmlns:p14="http://schemas.microsoft.com/office/powerpoint/2010/main" val="23264598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Abschnitts-&#10;überschrift">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10B35B47-AA79-DA82-3AC3-62A248495D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42BA657-82FE-1845-5DD0-F7521CD5053A}"/>
              </a:ext>
            </a:extLst>
          </p:cNvPr>
          <p:cNvSpPr>
            <a:spLocks noGrp="1"/>
          </p:cNvSpPr>
          <p:nvPr>
            <p:ph type="dt" sz="half" idx="10"/>
          </p:nvPr>
        </p:nvSpPr>
        <p:spPr/>
        <p:txBody>
          <a:bodyPr/>
          <a:lstStyle/>
          <a:p>
            <a:fld id="{ABE50540-75A0-457E-9E3A-08C7128B601C}" type="datetimeFigureOut">
              <a:rPr lang="de-DE" smtClean="0"/>
              <a:t>04.06.2025</a:t>
            </a:fld>
            <a:endParaRPr lang="de-DE"/>
          </a:p>
        </p:txBody>
      </p:sp>
      <p:sp>
        <p:nvSpPr>
          <p:cNvPr id="5" name="Fußzeilenplatzhalter 4">
            <a:extLst>
              <a:ext uri="{FF2B5EF4-FFF2-40B4-BE49-F238E27FC236}">
                <a16:creationId xmlns:a16="http://schemas.microsoft.com/office/drawing/2014/main" id="{99558D57-A650-BA9F-B974-2CAD5FD7C45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774B8E8-EAEC-EFB5-B8AC-EBA285113A51}"/>
              </a:ext>
            </a:extLst>
          </p:cNvPr>
          <p:cNvSpPr>
            <a:spLocks noGrp="1"/>
          </p:cNvSpPr>
          <p:nvPr>
            <p:ph type="sldNum" sz="quarter" idx="12"/>
          </p:nvPr>
        </p:nvSpPr>
        <p:spPr/>
        <p:txBody>
          <a:bodyPr/>
          <a:lstStyle/>
          <a:p>
            <a:fld id="{44D4EE17-20AB-4982-AB7E-E5A9730F1C75}" type="slidenum">
              <a:rPr lang="de-DE" smtClean="0"/>
              <a:t>‹Nr.›</a:t>
            </a:fld>
            <a:endParaRPr lang="de-DE"/>
          </a:p>
        </p:txBody>
      </p:sp>
    </p:spTree>
    <p:extLst>
      <p:ext uri="{BB962C8B-B14F-4D97-AF65-F5344CB8AC3E}">
        <p14:creationId xmlns:p14="http://schemas.microsoft.com/office/powerpoint/2010/main" val="35897363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5" name="Titel 13"/>
          <p:cNvSpPr>
            <a:spLocks noGrp="1"/>
          </p:cNvSpPr>
          <p:nvPr>
            <p:ph type="title"/>
          </p:nvPr>
        </p:nvSpPr>
        <p:spPr>
          <a:xfrm>
            <a:off x="576002" y="404040"/>
            <a:ext cx="9605316" cy="882503"/>
          </a:xfrm>
          <a:prstGeom prst="rect">
            <a:avLst/>
          </a:prstGeom>
        </p:spPr>
        <p:txBody>
          <a:bodyPr vert="horz" lIns="0" anchor="ctr" anchorCtr="0"/>
          <a:lstStyle>
            <a:lvl1pPr algn="l">
              <a:defRPr sz="2400" b="1" i="0" cap="all" baseline="0">
                <a:solidFill>
                  <a:srgbClr val="404040"/>
                </a:solidFill>
                <a:latin typeface="Arial" panose="020B0604020202020204" pitchFamily="34" charset="0"/>
                <a:cs typeface="Arial" panose="020B0604020202020204" pitchFamily="34" charset="0"/>
              </a:defRPr>
            </a:lvl1pPr>
          </a:lstStyle>
          <a:p>
            <a:r>
              <a:rPr lang="de-DE" dirty="0"/>
              <a:t>Mastertitelformat bearbeiten</a:t>
            </a:r>
          </a:p>
        </p:txBody>
      </p:sp>
      <p:sp>
        <p:nvSpPr>
          <p:cNvPr id="14" name="Textplatzhalter 9"/>
          <p:cNvSpPr>
            <a:spLocks noGrp="1"/>
          </p:cNvSpPr>
          <p:nvPr>
            <p:ph type="body" sz="quarter" idx="13" hasCustomPrompt="1"/>
          </p:nvPr>
        </p:nvSpPr>
        <p:spPr>
          <a:xfrm>
            <a:off x="576002" y="1665291"/>
            <a:ext cx="9605316" cy="4290669"/>
          </a:xfrm>
          <a:prstGeom prst="rect">
            <a:avLst/>
          </a:prstGeom>
        </p:spPr>
        <p:txBody>
          <a:bodyPr vert="horz" lIns="0" anchor="t" anchorCtr="0"/>
          <a:lstStyle>
            <a:lvl1pPr marL="0" indent="0">
              <a:buFontTx/>
              <a:buNone/>
              <a:defRPr sz="2400">
                <a:solidFill>
                  <a:srgbClr val="404040"/>
                </a:solidFill>
                <a:latin typeface="Arial" panose="020B0604020202020204" pitchFamily="34" charset="0"/>
                <a:cs typeface="Arial" panose="020B0604020202020204" pitchFamily="34" charset="0"/>
              </a:defRPr>
            </a:lvl1pPr>
            <a:lvl2pPr marL="358775" indent="0">
              <a:buFontTx/>
              <a:buNone/>
              <a:defRPr sz="2000">
                <a:solidFill>
                  <a:srgbClr val="404040"/>
                </a:solidFill>
                <a:latin typeface="Arial" panose="020B0604020202020204" pitchFamily="34" charset="0"/>
                <a:cs typeface="Arial" panose="020B0604020202020204" pitchFamily="34" charset="0"/>
              </a:defRPr>
            </a:lvl2pPr>
            <a:lvl3pPr marL="715963" indent="0">
              <a:buFontTx/>
              <a:buNone/>
              <a:defRPr sz="1800">
                <a:solidFill>
                  <a:srgbClr val="404040"/>
                </a:solidFill>
                <a:latin typeface="Arial" panose="020B0604020202020204" pitchFamily="34" charset="0"/>
                <a:cs typeface="Arial" panose="020B0604020202020204" pitchFamily="34" charset="0"/>
              </a:defRPr>
            </a:lvl3pPr>
            <a:lvl4pPr marL="1074738" indent="0">
              <a:buFontTx/>
              <a:buNone/>
              <a:defRPr sz="1600">
                <a:solidFill>
                  <a:srgbClr val="404040"/>
                </a:solidFill>
                <a:latin typeface="Arial" panose="020B0604020202020204" pitchFamily="34" charset="0"/>
                <a:cs typeface="Arial" panose="020B0604020202020204" pitchFamily="34" charset="0"/>
              </a:defRPr>
            </a:lvl4pPr>
            <a:lvl5pPr marL="1828800" indent="-390525">
              <a:buFontTx/>
              <a:buNone/>
              <a:defRPr sz="1400">
                <a:solidFill>
                  <a:srgbClr val="404040"/>
                </a:solidFill>
                <a:latin typeface="Arial" panose="020B0604020202020204" pitchFamily="34" charset="0"/>
                <a:cs typeface="Arial" panose="020B0604020202020204" pitchFamily="34" charset="0"/>
              </a:defRPr>
            </a:lvl5pPr>
          </a:lstStyle>
          <a:p>
            <a:pPr lvl="0"/>
            <a:r>
              <a:rPr lang="de-DE" dirty="0"/>
              <a:t>24 </a:t>
            </a:r>
            <a:r>
              <a:rPr lang="de-DE" dirty="0" err="1"/>
              <a:t>px</a:t>
            </a:r>
            <a:r>
              <a:rPr lang="de-DE" dirty="0"/>
              <a:t> für Folien mit sehr wenig Text</a:t>
            </a:r>
          </a:p>
          <a:p>
            <a:pPr lvl="1"/>
            <a:r>
              <a:rPr lang="de-DE" dirty="0"/>
              <a:t>20 </a:t>
            </a:r>
            <a:r>
              <a:rPr lang="de-DE" dirty="0" err="1"/>
              <a:t>px</a:t>
            </a:r>
            <a:r>
              <a:rPr lang="de-DE" dirty="0"/>
              <a:t> Standardgröße </a:t>
            </a:r>
          </a:p>
          <a:p>
            <a:pPr lvl="2"/>
            <a:r>
              <a:rPr lang="de-DE" dirty="0"/>
              <a:t>18 </a:t>
            </a:r>
            <a:r>
              <a:rPr lang="de-DE" dirty="0" err="1"/>
              <a:t>px</a:t>
            </a:r>
            <a:r>
              <a:rPr lang="de-DE" dirty="0"/>
              <a:t> für Folien mit viel Text</a:t>
            </a:r>
          </a:p>
          <a:p>
            <a:pPr lvl="3"/>
            <a:r>
              <a:rPr lang="de-DE" dirty="0"/>
              <a:t>16 </a:t>
            </a:r>
            <a:r>
              <a:rPr lang="de-DE" dirty="0" err="1"/>
              <a:t>px</a:t>
            </a:r>
            <a:r>
              <a:rPr lang="de-DE" dirty="0"/>
              <a:t> Nebeninformationen</a:t>
            </a:r>
          </a:p>
          <a:p>
            <a:pPr lvl="4"/>
            <a:r>
              <a:rPr lang="de-DE" dirty="0"/>
              <a:t>14 </a:t>
            </a:r>
            <a:r>
              <a:rPr lang="de-DE" dirty="0" err="1"/>
              <a:t>px</a:t>
            </a:r>
            <a:r>
              <a:rPr lang="de-DE" dirty="0"/>
              <a:t> kleinste Größe für Nebeninformationen</a:t>
            </a:r>
          </a:p>
        </p:txBody>
      </p:sp>
    </p:spTree>
    <p:extLst>
      <p:ext uri="{BB962C8B-B14F-4D97-AF65-F5344CB8AC3E}">
        <p14:creationId xmlns:p14="http://schemas.microsoft.com/office/powerpoint/2010/main" val="8455699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Headline, 1 Textfeld + kleines Bild">
    <p:spTree>
      <p:nvGrpSpPr>
        <p:cNvPr id="1" name=""/>
        <p:cNvGrpSpPr/>
        <p:nvPr/>
      </p:nvGrpSpPr>
      <p:grpSpPr>
        <a:xfrm>
          <a:off x="0" y="0"/>
          <a:ext cx="0" cy="0"/>
          <a:chOff x="0" y="0"/>
          <a:chExt cx="0" cy="0"/>
        </a:xfrm>
      </p:grpSpPr>
      <p:sp>
        <p:nvSpPr>
          <p:cNvPr id="2" name="Titel 1"/>
          <p:cNvSpPr>
            <a:spLocks noGrp="1"/>
          </p:cNvSpPr>
          <p:nvPr>
            <p:ph type="title"/>
          </p:nvPr>
        </p:nvSpPr>
        <p:spPr>
          <a:xfrm>
            <a:off x="576000" y="432000"/>
            <a:ext cx="9480000" cy="882000"/>
          </a:xfrm>
        </p:spPr>
        <p:txBody>
          <a:bodyPr lIns="0">
            <a:normAutofit/>
          </a:bodyPr>
          <a:lstStyle>
            <a:lvl1pPr>
              <a:defRPr sz="2400" b="1" cap="all" baseline="0">
                <a:solidFill>
                  <a:schemeClr val="tx1"/>
                </a:solidFill>
              </a:defRPr>
            </a:lvl1pPr>
          </a:lstStyle>
          <a:p>
            <a:r>
              <a:rPr lang="de-DE" dirty="0"/>
              <a:t>Titelmasterformat durch Klicken bearbeiten</a:t>
            </a:r>
          </a:p>
        </p:txBody>
      </p:sp>
      <p:sp>
        <p:nvSpPr>
          <p:cNvPr id="10" name="Foliennummernplatzhalter 5"/>
          <p:cNvSpPr txBox="1">
            <a:spLocks/>
          </p:cNvSpPr>
          <p:nvPr userDrawn="1"/>
        </p:nvSpPr>
        <p:spPr>
          <a:xfrm>
            <a:off x="576000" y="6426200"/>
            <a:ext cx="480000" cy="431800"/>
          </a:xfrm>
          <a:prstGeom prst="rect">
            <a:avLst/>
          </a:prstGeom>
        </p:spPr>
        <p:txBody>
          <a:bodyPr lIns="0" tIns="0" rIns="0" bIns="0" anchor="ctr" anchorCtr="0"/>
          <a:lstStyle>
            <a:defPPr>
              <a:defRPr lang="de-DE"/>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5A4DBFC-E04C-4FCB-8A1A-D68DD80F8716}" type="slidenum">
              <a:rPr lang="de-DE" sz="1000" smtClean="0">
                <a:solidFill>
                  <a:schemeClr val="bg1"/>
                </a:solidFill>
                <a:latin typeface="Arial" panose="020B0604020202020204" pitchFamily="34" charset="0"/>
                <a:cs typeface="Arial" panose="020B0604020202020204" pitchFamily="34" charset="0"/>
              </a:rPr>
              <a:pPr algn="l"/>
              <a:t>‹Nr.›</a:t>
            </a:fld>
            <a:endParaRPr lang="de-DE" sz="1000" dirty="0">
              <a:solidFill>
                <a:schemeClr val="bg1"/>
              </a:solidFill>
              <a:latin typeface="Arial" panose="020B0604020202020204" pitchFamily="34" charset="0"/>
              <a:cs typeface="Arial" panose="020B0604020202020204" pitchFamily="34" charset="0"/>
            </a:endParaRPr>
          </a:p>
        </p:txBody>
      </p:sp>
      <p:sp>
        <p:nvSpPr>
          <p:cNvPr id="5" name="Bildplatzhalter 4"/>
          <p:cNvSpPr>
            <a:spLocks noGrp="1"/>
          </p:cNvSpPr>
          <p:nvPr>
            <p:ph type="pic" sz="quarter" idx="10"/>
          </p:nvPr>
        </p:nvSpPr>
        <p:spPr>
          <a:xfrm>
            <a:off x="8523784" y="2160000"/>
            <a:ext cx="3120000" cy="1800000"/>
          </a:xfrm>
        </p:spPr>
        <p:txBody>
          <a:bodyPr/>
          <a:lstStyle/>
          <a:p>
            <a:endParaRPr lang="de-DE" dirty="0"/>
          </a:p>
        </p:txBody>
      </p:sp>
      <p:sp>
        <p:nvSpPr>
          <p:cNvPr id="11" name="Textplatzhalter 10"/>
          <p:cNvSpPr>
            <a:spLocks noGrp="1"/>
          </p:cNvSpPr>
          <p:nvPr>
            <p:ph type="body" sz="quarter" idx="11"/>
          </p:nvPr>
        </p:nvSpPr>
        <p:spPr>
          <a:xfrm>
            <a:off x="576000" y="1656000"/>
            <a:ext cx="7708800" cy="4500000"/>
          </a:xfrm>
        </p:spPr>
        <p:txBody>
          <a:bodyPr/>
          <a:lstStyle>
            <a:lvl1pPr>
              <a:defRPr>
                <a:solidFill>
                  <a:schemeClr val="tx1"/>
                </a:solidFill>
              </a:defRPr>
            </a:lvl1pPr>
            <a:lvl2pPr>
              <a:buClr>
                <a:schemeClr val="accent4"/>
              </a:buClr>
              <a:defRPr>
                <a:solidFill>
                  <a:schemeClr val="tx1"/>
                </a:solidFill>
              </a:defRPr>
            </a:lvl2pPr>
            <a:lvl3pPr>
              <a:defRPr>
                <a:solidFill>
                  <a:schemeClr val="tx1"/>
                </a:solidFill>
              </a:defRPr>
            </a:lvl3pPr>
            <a:lvl4pPr>
              <a:defRPr>
                <a:solidFill>
                  <a:schemeClr val="tx1"/>
                </a:solidFill>
              </a:defRPr>
            </a:lvl4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p:txBody>
      </p:sp>
      <p:sp>
        <p:nvSpPr>
          <p:cNvPr id="13" name="Textplatzhalter 12"/>
          <p:cNvSpPr>
            <a:spLocks noGrp="1"/>
          </p:cNvSpPr>
          <p:nvPr>
            <p:ph type="body" sz="quarter" idx="12"/>
          </p:nvPr>
        </p:nvSpPr>
        <p:spPr>
          <a:xfrm>
            <a:off x="8523097" y="3987100"/>
            <a:ext cx="3119967" cy="216000"/>
          </a:xfrm>
        </p:spPr>
        <p:txBody>
          <a:bodyPr tIns="36000"/>
          <a:lstStyle>
            <a:lvl1pPr algn="r">
              <a:defRPr sz="900"/>
            </a:lvl1pPr>
            <a:lvl2pPr marL="252000" indent="0">
              <a:buNone/>
              <a:defRPr/>
            </a:lvl2pPr>
          </a:lstStyle>
          <a:p>
            <a:pPr lvl="0"/>
            <a:r>
              <a:rPr lang="de-DE" dirty="0"/>
              <a:t>Formatvorlagen des Textmasters bearbeiten</a:t>
            </a:r>
          </a:p>
        </p:txBody>
      </p:sp>
    </p:spTree>
    <p:extLst>
      <p:ext uri="{BB962C8B-B14F-4D97-AF65-F5344CB8AC3E}">
        <p14:creationId xmlns:p14="http://schemas.microsoft.com/office/powerpoint/2010/main" val="2804967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ext mit Bild">
    <p:spTree>
      <p:nvGrpSpPr>
        <p:cNvPr id="1" name=""/>
        <p:cNvGrpSpPr/>
        <p:nvPr/>
      </p:nvGrpSpPr>
      <p:grpSpPr>
        <a:xfrm>
          <a:off x="0" y="0"/>
          <a:ext cx="0" cy="0"/>
          <a:chOff x="0" y="0"/>
          <a:chExt cx="0" cy="0"/>
        </a:xfrm>
      </p:grpSpPr>
      <p:sp>
        <p:nvSpPr>
          <p:cNvPr id="8" name="Titel 13"/>
          <p:cNvSpPr>
            <a:spLocks noGrp="1"/>
          </p:cNvSpPr>
          <p:nvPr>
            <p:ph type="title"/>
          </p:nvPr>
        </p:nvSpPr>
        <p:spPr>
          <a:xfrm>
            <a:off x="576002" y="404040"/>
            <a:ext cx="9605316" cy="882503"/>
          </a:xfrm>
          <a:prstGeom prst="rect">
            <a:avLst/>
          </a:prstGeom>
        </p:spPr>
        <p:txBody>
          <a:bodyPr vert="horz" lIns="0" anchor="ctr" anchorCtr="0"/>
          <a:lstStyle>
            <a:lvl1pPr algn="l">
              <a:defRPr sz="2400" b="1" i="0" cap="all" baseline="0">
                <a:solidFill>
                  <a:srgbClr val="404040"/>
                </a:solidFill>
                <a:latin typeface="Arial" panose="020B0604020202020204" pitchFamily="34" charset="0"/>
                <a:cs typeface="Arial" panose="020B0604020202020204" pitchFamily="34" charset="0"/>
              </a:defRPr>
            </a:lvl1pPr>
          </a:lstStyle>
          <a:p>
            <a:r>
              <a:rPr lang="de-DE" dirty="0"/>
              <a:t>Mastertitelformat bearbeiten</a:t>
            </a:r>
          </a:p>
        </p:txBody>
      </p:sp>
      <p:sp>
        <p:nvSpPr>
          <p:cNvPr id="9" name="Textplatzhalter 9"/>
          <p:cNvSpPr>
            <a:spLocks noGrp="1"/>
          </p:cNvSpPr>
          <p:nvPr>
            <p:ph type="body" sz="quarter" idx="13" hasCustomPrompt="1"/>
          </p:nvPr>
        </p:nvSpPr>
        <p:spPr>
          <a:xfrm>
            <a:off x="576000" y="1665288"/>
            <a:ext cx="6784144" cy="4387004"/>
          </a:xfrm>
          <a:prstGeom prst="rect">
            <a:avLst/>
          </a:prstGeom>
        </p:spPr>
        <p:txBody>
          <a:bodyPr vert="horz" lIns="0" anchor="t" anchorCtr="0"/>
          <a:lstStyle>
            <a:lvl1pPr marL="0" indent="0">
              <a:buFontTx/>
              <a:buNone/>
              <a:defRPr sz="2400">
                <a:solidFill>
                  <a:srgbClr val="404040"/>
                </a:solidFill>
                <a:latin typeface="Arial" panose="020B0604020202020204" pitchFamily="34" charset="0"/>
                <a:cs typeface="Arial" panose="020B0604020202020204" pitchFamily="34" charset="0"/>
              </a:defRPr>
            </a:lvl1pPr>
            <a:lvl2pPr marL="457200" indent="0">
              <a:buFontTx/>
              <a:buNone/>
              <a:defRPr sz="2000">
                <a:solidFill>
                  <a:srgbClr val="404040"/>
                </a:solidFill>
                <a:latin typeface="Arial" panose="020B0604020202020204" pitchFamily="34" charset="0"/>
                <a:cs typeface="Arial" panose="020B0604020202020204" pitchFamily="34" charset="0"/>
              </a:defRPr>
            </a:lvl2pPr>
            <a:lvl3pPr marL="914400" indent="0">
              <a:buFontTx/>
              <a:buNone/>
              <a:defRPr sz="1800">
                <a:solidFill>
                  <a:srgbClr val="404040"/>
                </a:solidFill>
                <a:latin typeface="Arial" panose="020B0604020202020204" pitchFamily="34" charset="0"/>
                <a:cs typeface="Arial" panose="020B0604020202020204" pitchFamily="34" charset="0"/>
              </a:defRPr>
            </a:lvl3pPr>
            <a:lvl4pPr marL="1371600" indent="0">
              <a:buFontTx/>
              <a:buNone/>
              <a:defRPr sz="1600">
                <a:solidFill>
                  <a:srgbClr val="404040"/>
                </a:solidFill>
                <a:latin typeface="Arial" panose="020B0604020202020204" pitchFamily="34" charset="0"/>
                <a:cs typeface="Arial" panose="020B0604020202020204" pitchFamily="34" charset="0"/>
              </a:defRPr>
            </a:lvl4pPr>
            <a:lvl5pPr marL="1828800" indent="0">
              <a:buFontTx/>
              <a:buNone/>
              <a:defRPr sz="1400">
                <a:solidFill>
                  <a:srgbClr val="404040"/>
                </a:solidFill>
                <a:latin typeface="Arial" panose="020B0604020202020204" pitchFamily="34" charset="0"/>
                <a:cs typeface="Arial" panose="020B0604020202020204" pitchFamily="34" charset="0"/>
              </a:defRPr>
            </a:lvl5pPr>
          </a:lstStyle>
          <a:p>
            <a:pPr lvl="0"/>
            <a:r>
              <a:rPr lang="de-DE" dirty="0"/>
              <a:t>24 </a:t>
            </a:r>
            <a:r>
              <a:rPr lang="de-DE" dirty="0" err="1"/>
              <a:t>px</a:t>
            </a:r>
            <a:r>
              <a:rPr lang="de-DE" dirty="0"/>
              <a:t> für Folien mit sehr wenig Text</a:t>
            </a:r>
          </a:p>
          <a:p>
            <a:pPr lvl="1"/>
            <a:r>
              <a:rPr lang="de-DE" dirty="0"/>
              <a:t>20 </a:t>
            </a:r>
            <a:r>
              <a:rPr lang="de-DE" dirty="0" err="1"/>
              <a:t>px</a:t>
            </a:r>
            <a:r>
              <a:rPr lang="de-DE" dirty="0"/>
              <a:t> Standardgröße </a:t>
            </a:r>
          </a:p>
          <a:p>
            <a:pPr lvl="2"/>
            <a:r>
              <a:rPr lang="de-DE" dirty="0"/>
              <a:t>18 </a:t>
            </a:r>
            <a:r>
              <a:rPr lang="de-DE" dirty="0" err="1"/>
              <a:t>px</a:t>
            </a:r>
            <a:r>
              <a:rPr lang="de-DE" dirty="0"/>
              <a:t> für Folien mit viel Text</a:t>
            </a:r>
          </a:p>
          <a:p>
            <a:pPr lvl="3"/>
            <a:r>
              <a:rPr lang="de-DE" dirty="0"/>
              <a:t>16 </a:t>
            </a:r>
            <a:r>
              <a:rPr lang="de-DE" dirty="0" err="1"/>
              <a:t>px</a:t>
            </a:r>
            <a:r>
              <a:rPr lang="de-DE" dirty="0"/>
              <a:t> Nebeninformationen</a:t>
            </a:r>
          </a:p>
          <a:p>
            <a:pPr lvl="4"/>
            <a:r>
              <a:rPr lang="de-DE" dirty="0"/>
              <a:t>14 </a:t>
            </a:r>
            <a:r>
              <a:rPr lang="de-DE" dirty="0" err="1"/>
              <a:t>px</a:t>
            </a:r>
            <a:r>
              <a:rPr lang="de-DE" dirty="0"/>
              <a:t> kleinste Größe für Nebeninformationen</a:t>
            </a:r>
          </a:p>
        </p:txBody>
      </p:sp>
      <p:sp>
        <p:nvSpPr>
          <p:cNvPr id="17" name="Bildplatzhalter 16"/>
          <p:cNvSpPr>
            <a:spLocks noGrp="1"/>
          </p:cNvSpPr>
          <p:nvPr>
            <p:ph type="pic" sz="quarter" idx="14"/>
          </p:nvPr>
        </p:nvSpPr>
        <p:spPr>
          <a:xfrm>
            <a:off x="7741073" y="1749425"/>
            <a:ext cx="3871384" cy="3302000"/>
          </a:xfrm>
          <a:prstGeom prst="rect">
            <a:avLst/>
          </a:prstGeom>
        </p:spPr>
        <p:txBody>
          <a:bodyPr/>
          <a:lstStyle/>
          <a:p>
            <a:endParaRPr lang="de-DE"/>
          </a:p>
        </p:txBody>
      </p:sp>
    </p:spTree>
    <p:extLst>
      <p:ext uri="{BB962C8B-B14F-4D97-AF65-F5344CB8AC3E}">
        <p14:creationId xmlns:p14="http://schemas.microsoft.com/office/powerpoint/2010/main" val="25619772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ext mit Bild">
    <p:spTree>
      <p:nvGrpSpPr>
        <p:cNvPr id="1" name=""/>
        <p:cNvGrpSpPr/>
        <p:nvPr/>
      </p:nvGrpSpPr>
      <p:grpSpPr>
        <a:xfrm>
          <a:off x="0" y="0"/>
          <a:ext cx="0" cy="0"/>
          <a:chOff x="0" y="0"/>
          <a:chExt cx="0" cy="0"/>
        </a:xfrm>
      </p:grpSpPr>
      <p:sp>
        <p:nvSpPr>
          <p:cNvPr id="10" name="Titel 13"/>
          <p:cNvSpPr>
            <a:spLocks noGrp="1"/>
          </p:cNvSpPr>
          <p:nvPr>
            <p:ph type="title"/>
          </p:nvPr>
        </p:nvSpPr>
        <p:spPr>
          <a:xfrm>
            <a:off x="576002" y="404040"/>
            <a:ext cx="9605316" cy="882503"/>
          </a:xfrm>
          <a:prstGeom prst="rect">
            <a:avLst/>
          </a:prstGeom>
        </p:spPr>
        <p:txBody>
          <a:bodyPr vert="horz" lIns="0" anchor="ctr" anchorCtr="0"/>
          <a:lstStyle>
            <a:lvl1pPr algn="l">
              <a:defRPr sz="2400" b="1" i="0" cap="all" baseline="0">
                <a:solidFill>
                  <a:srgbClr val="404040"/>
                </a:solidFill>
                <a:latin typeface="Arial" panose="020B0604020202020204" pitchFamily="34" charset="0"/>
                <a:cs typeface="Arial" panose="020B0604020202020204" pitchFamily="34" charset="0"/>
              </a:defRPr>
            </a:lvl1pPr>
          </a:lstStyle>
          <a:p>
            <a:r>
              <a:rPr lang="de-DE" dirty="0"/>
              <a:t>Mastertitelformat bearbeiten</a:t>
            </a:r>
          </a:p>
        </p:txBody>
      </p:sp>
      <p:sp>
        <p:nvSpPr>
          <p:cNvPr id="11" name="Textplatzhalter 9"/>
          <p:cNvSpPr>
            <a:spLocks noGrp="1"/>
          </p:cNvSpPr>
          <p:nvPr>
            <p:ph type="body" sz="quarter" idx="13" hasCustomPrompt="1"/>
          </p:nvPr>
        </p:nvSpPr>
        <p:spPr>
          <a:xfrm>
            <a:off x="576000" y="1665288"/>
            <a:ext cx="6784144" cy="4387004"/>
          </a:xfrm>
          <a:prstGeom prst="rect">
            <a:avLst/>
          </a:prstGeom>
        </p:spPr>
        <p:txBody>
          <a:bodyPr vert="horz" lIns="0" anchor="t" anchorCtr="0"/>
          <a:lstStyle>
            <a:lvl1pPr marL="0" indent="0">
              <a:buFontTx/>
              <a:buNone/>
              <a:defRPr sz="2400">
                <a:solidFill>
                  <a:srgbClr val="404040"/>
                </a:solidFill>
                <a:latin typeface="Arial" panose="020B0604020202020204" pitchFamily="34" charset="0"/>
                <a:cs typeface="Arial" panose="020B0604020202020204" pitchFamily="34" charset="0"/>
              </a:defRPr>
            </a:lvl1pPr>
            <a:lvl2pPr marL="457200" indent="0">
              <a:buFontTx/>
              <a:buNone/>
              <a:defRPr sz="2000">
                <a:solidFill>
                  <a:srgbClr val="404040"/>
                </a:solidFill>
                <a:latin typeface="Arial" panose="020B0604020202020204" pitchFamily="34" charset="0"/>
                <a:cs typeface="Arial" panose="020B0604020202020204" pitchFamily="34" charset="0"/>
              </a:defRPr>
            </a:lvl2pPr>
            <a:lvl3pPr marL="914400" indent="0">
              <a:buFontTx/>
              <a:buNone/>
              <a:defRPr sz="1800">
                <a:solidFill>
                  <a:srgbClr val="404040"/>
                </a:solidFill>
                <a:latin typeface="Arial" panose="020B0604020202020204" pitchFamily="34" charset="0"/>
                <a:cs typeface="Arial" panose="020B0604020202020204" pitchFamily="34" charset="0"/>
              </a:defRPr>
            </a:lvl3pPr>
            <a:lvl4pPr marL="1371600" indent="0">
              <a:buFontTx/>
              <a:buNone/>
              <a:defRPr sz="1600">
                <a:solidFill>
                  <a:srgbClr val="404040"/>
                </a:solidFill>
                <a:latin typeface="Arial" panose="020B0604020202020204" pitchFamily="34" charset="0"/>
                <a:cs typeface="Arial" panose="020B0604020202020204" pitchFamily="34" charset="0"/>
              </a:defRPr>
            </a:lvl4pPr>
            <a:lvl5pPr marL="1828800" indent="0">
              <a:buFontTx/>
              <a:buNone/>
              <a:defRPr sz="1400">
                <a:solidFill>
                  <a:srgbClr val="404040"/>
                </a:solidFill>
                <a:latin typeface="Arial" panose="020B0604020202020204" pitchFamily="34" charset="0"/>
                <a:cs typeface="Arial" panose="020B0604020202020204" pitchFamily="34" charset="0"/>
              </a:defRPr>
            </a:lvl5pPr>
          </a:lstStyle>
          <a:p>
            <a:pPr lvl="0"/>
            <a:r>
              <a:rPr lang="de-DE" dirty="0"/>
              <a:t>24 </a:t>
            </a:r>
            <a:r>
              <a:rPr lang="de-DE" dirty="0" err="1"/>
              <a:t>px</a:t>
            </a:r>
            <a:r>
              <a:rPr lang="de-DE" dirty="0"/>
              <a:t> für Folien mit sehr wenig Text</a:t>
            </a:r>
          </a:p>
          <a:p>
            <a:pPr lvl="1"/>
            <a:r>
              <a:rPr lang="de-DE" dirty="0"/>
              <a:t>20 </a:t>
            </a:r>
            <a:r>
              <a:rPr lang="de-DE" dirty="0" err="1"/>
              <a:t>px</a:t>
            </a:r>
            <a:r>
              <a:rPr lang="de-DE" dirty="0"/>
              <a:t> Standardgröße </a:t>
            </a:r>
          </a:p>
          <a:p>
            <a:pPr lvl="2"/>
            <a:r>
              <a:rPr lang="de-DE" dirty="0"/>
              <a:t>18 </a:t>
            </a:r>
            <a:r>
              <a:rPr lang="de-DE" dirty="0" err="1"/>
              <a:t>px</a:t>
            </a:r>
            <a:r>
              <a:rPr lang="de-DE" dirty="0"/>
              <a:t> für Folien mit viel Text</a:t>
            </a:r>
          </a:p>
          <a:p>
            <a:pPr lvl="3"/>
            <a:r>
              <a:rPr lang="de-DE" dirty="0"/>
              <a:t>16 </a:t>
            </a:r>
            <a:r>
              <a:rPr lang="de-DE" dirty="0" err="1"/>
              <a:t>px</a:t>
            </a:r>
            <a:r>
              <a:rPr lang="de-DE" dirty="0"/>
              <a:t> Nebeninformationen</a:t>
            </a:r>
          </a:p>
          <a:p>
            <a:pPr lvl="4"/>
            <a:r>
              <a:rPr lang="de-DE" dirty="0"/>
              <a:t>14 </a:t>
            </a:r>
            <a:r>
              <a:rPr lang="de-DE" dirty="0" err="1"/>
              <a:t>px</a:t>
            </a:r>
            <a:r>
              <a:rPr lang="de-DE" dirty="0"/>
              <a:t> kleinste Größe für Nebeninformationen</a:t>
            </a:r>
          </a:p>
        </p:txBody>
      </p:sp>
      <p:sp>
        <p:nvSpPr>
          <p:cNvPr id="12" name="Bildplatzhalter 2"/>
          <p:cNvSpPr>
            <a:spLocks noGrp="1"/>
          </p:cNvSpPr>
          <p:nvPr>
            <p:ph type="pic" sz="quarter" idx="14"/>
          </p:nvPr>
        </p:nvSpPr>
        <p:spPr>
          <a:xfrm>
            <a:off x="7937502" y="1665288"/>
            <a:ext cx="3774017" cy="3562350"/>
          </a:xfrm>
          <a:prstGeom prst="rect">
            <a:avLst/>
          </a:prstGeom>
        </p:spPr>
        <p:txBody>
          <a:bodyPr/>
          <a:lstStyle/>
          <a:p>
            <a:endParaRPr lang="de-DE"/>
          </a:p>
        </p:txBody>
      </p:sp>
    </p:spTree>
    <p:extLst>
      <p:ext uri="{BB962C8B-B14F-4D97-AF65-F5344CB8AC3E}">
        <p14:creationId xmlns:p14="http://schemas.microsoft.com/office/powerpoint/2010/main" val="6503384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C90D11E8-596C-4823-2E50-F011A07A06E9}"/>
              </a:ext>
            </a:extLst>
          </p:cNvPr>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19376EF3-FC2E-685C-2410-70B0295AD55C}"/>
              </a:ext>
            </a:extLst>
          </p:cNvPr>
          <p:cNvSpPr>
            <a:spLocks noGrp="1"/>
          </p:cNvSpPr>
          <p:nvPr>
            <p:ph type="dt" sz="half" idx="10"/>
          </p:nvPr>
        </p:nvSpPr>
        <p:spPr/>
        <p:txBody>
          <a:bodyPr/>
          <a:lstStyle/>
          <a:p>
            <a:fld id="{ABE50540-75A0-457E-9E3A-08C7128B601C}" type="datetimeFigureOut">
              <a:rPr lang="de-DE" smtClean="0"/>
              <a:t>04.06.2025</a:t>
            </a:fld>
            <a:endParaRPr lang="de-DE"/>
          </a:p>
        </p:txBody>
      </p:sp>
      <p:sp>
        <p:nvSpPr>
          <p:cNvPr id="5" name="Fußzeilenplatzhalter 4">
            <a:extLst>
              <a:ext uri="{FF2B5EF4-FFF2-40B4-BE49-F238E27FC236}">
                <a16:creationId xmlns:a16="http://schemas.microsoft.com/office/drawing/2014/main" id="{4008A74E-8F3A-CC35-753A-C7E9514A0D60}"/>
              </a:ext>
            </a:extLst>
          </p:cNvPr>
          <p:cNvSpPr>
            <a:spLocks noGrp="1"/>
          </p:cNvSpPr>
          <p:nvPr>
            <p:ph type="ftr" sz="quarter" idx="11"/>
          </p:nvPr>
        </p:nvSpPr>
        <p:spPr/>
        <p:txBody>
          <a:bodyPr/>
          <a:lstStyle/>
          <a:p>
            <a:r>
              <a:rPr lang="de-DE" dirty="0"/>
              <a:t>Sabine Zägel </a:t>
            </a:r>
            <a:r>
              <a:rPr lang="de-DE" dirty="0" err="1"/>
              <a:t>M.Sc</a:t>
            </a:r>
            <a:r>
              <a:rPr lang="de-DE" dirty="0"/>
              <a:t>.</a:t>
            </a:r>
          </a:p>
        </p:txBody>
      </p:sp>
      <p:sp>
        <p:nvSpPr>
          <p:cNvPr id="6" name="Foliennummernplatzhalter 5">
            <a:extLst>
              <a:ext uri="{FF2B5EF4-FFF2-40B4-BE49-F238E27FC236}">
                <a16:creationId xmlns:a16="http://schemas.microsoft.com/office/drawing/2014/main" id="{AF2BEBAD-874F-9550-E6C4-428AE41480B4}"/>
              </a:ext>
            </a:extLst>
          </p:cNvPr>
          <p:cNvSpPr>
            <a:spLocks noGrp="1"/>
          </p:cNvSpPr>
          <p:nvPr>
            <p:ph type="sldNum" sz="quarter" idx="12"/>
          </p:nvPr>
        </p:nvSpPr>
        <p:spPr/>
        <p:txBody>
          <a:bodyPr/>
          <a:lstStyle/>
          <a:p>
            <a:fld id="{44D4EE17-20AB-4982-AB7E-E5A9730F1C75}" type="slidenum">
              <a:rPr lang="de-DE" smtClean="0"/>
              <a:t>‹Nr.›</a:t>
            </a:fld>
            <a:endParaRPr lang="de-DE"/>
          </a:p>
        </p:txBody>
      </p:sp>
    </p:spTree>
    <p:extLst>
      <p:ext uri="{BB962C8B-B14F-4D97-AF65-F5344CB8AC3E}">
        <p14:creationId xmlns:p14="http://schemas.microsoft.com/office/powerpoint/2010/main" val="21558427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Zwei Inhalte">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D88E3A9-AEF2-8B4B-7B3B-58D90F2F6E31}"/>
              </a:ext>
            </a:extLst>
          </p:cNvPr>
          <p:cNvSpPr>
            <a:spLocks noGrp="1"/>
          </p:cNvSpPr>
          <p:nvPr>
            <p:ph sz="half" idx="1"/>
          </p:nvPr>
        </p:nvSpPr>
        <p:spPr>
          <a:xfrm>
            <a:off x="838200" y="1479665"/>
            <a:ext cx="5181600" cy="4697298"/>
          </a:xfrm>
        </p:spPr>
        <p:txBody>
          <a:bodyPr/>
          <a:lstStyle>
            <a:lvl1pPr marL="228600" indent="-228600">
              <a:buClr>
                <a:schemeClr val="tx2">
                  <a:lumMod val="60000"/>
                  <a:lumOff val="40000"/>
                </a:schemeClr>
              </a:buClr>
              <a:buFont typeface="Wingdings" panose="05000000000000000000" pitchFamily="2" charset="2"/>
              <a:buChar char="§"/>
              <a:defRPr>
                <a:latin typeface="Arial" panose="020B0604020202020204" pitchFamily="34" charset="0"/>
                <a:cs typeface="Arial" panose="020B0604020202020204" pitchFamily="34" charset="0"/>
              </a:defRPr>
            </a:lvl1pPr>
            <a:lvl2pPr marL="685800" indent="-228600">
              <a:buClr>
                <a:schemeClr val="tx2">
                  <a:lumMod val="60000"/>
                  <a:lumOff val="40000"/>
                </a:schemeClr>
              </a:buClr>
              <a:buFont typeface="Wingdings" panose="05000000000000000000" pitchFamily="2" charset="2"/>
              <a:buChar char="§"/>
              <a:defRPr>
                <a:latin typeface="Arial" panose="020B0604020202020204" pitchFamily="34" charset="0"/>
                <a:cs typeface="Arial" panose="020B0604020202020204" pitchFamily="34" charset="0"/>
              </a:defRPr>
            </a:lvl2pPr>
            <a:lvl3pPr marL="1143000" indent="-228600">
              <a:buClr>
                <a:schemeClr val="tx2">
                  <a:lumMod val="60000"/>
                  <a:lumOff val="40000"/>
                </a:schemeClr>
              </a:buClr>
              <a:buFont typeface="Wingdings" panose="05000000000000000000" pitchFamily="2" charset="2"/>
              <a:buChar char="§"/>
              <a:defRPr>
                <a:latin typeface="Arial" panose="020B0604020202020204" pitchFamily="34" charset="0"/>
                <a:cs typeface="Arial" panose="020B0604020202020204" pitchFamily="34" charset="0"/>
              </a:defRPr>
            </a:lvl3pPr>
            <a:lvl4pPr marL="1600200" indent="-228600">
              <a:buClr>
                <a:schemeClr val="tx2">
                  <a:lumMod val="60000"/>
                  <a:lumOff val="40000"/>
                </a:schemeClr>
              </a:buClr>
              <a:buFont typeface="Wingdings" panose="05000000000000000000" pitchFamily="2" charset="2"/>
              <a:buChar char="§"/>
              <a:defRPr>
                <a:latin typeface="Arial" panose="020B0604020202020204" pitchFamily="34" charset="0"/>
                <a:cs typeface="Arial" panose="020B0604020202020204" pitchFamily="34" charset="0"/>
              </a:defRPr>
            </a:lvl4pPr>
            <a:lvl5pPr marL="2057400" indent="-228600">
              <a:buClr>
                <a:schemeClr val="tx2">
                  <a:lumMod val="60000"/>
                  <a:lumOff val="40000"/>
                </a:schemeClr>
              </a:buClr>
              <a:buFont typeface="Wingdings" panose="05000000000000000000" pitchFamily="2" charset="2"/>
              <a:buChar char="§"/>
              <a:defRPr>
                <a:latin typeface="Arial" panose="020B0604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2DC1D616-F329-A4C4-19E1-5AE81F75FE3E}"/>
              </a:ext>
            </a:extLst>
          </p:cNvPr>
          <p:cNvSpPr>
            <a:spLocks noGrp="1"/>
          </p:cNvSpPr>
          <p:nvPr>
            <p:ph sz="half" idx="2"/>
          </p:nvPr>
        </p:nvSpPr>
        <p:spPr>
          <a:xfrm>
            <a:off x="6172200" y="1479664"/>
            <a:ext cx="5181600" cy="4697298"/>
          </a:xfrm>
        </p:spPr>
        <p:txBody>
          <a:bodyPr/>
          <a:lstStyle>
            <a:lvl1pPr marL="457200" indent="-457200">
              <a:buClr>
                <a:schemeClr val="tx2">
                  <a:lumMod val="60000"/>
                  <a:lumOff val="40000"/>
                </a:schemeClr>
              </a:buClr>
              <a:buFont typeface="Wingdings" panose="05000000000000000000" pitchFamily="2" charset="2"/>
              <a:buChar char="§"/>
              <a:defRPr>
                <a:latin typeface="Arial" panose="020B0604020202020204" pitchFamily="34" charset="0"/>
                <a:cs typeface="Arial" panose="020B0604020202020204" pitchFamily="34" charset="0"/>
              </a:defRPr>
            </a:lvl1pPr>
            <a:lvl2pPr marL="800100" indent="-342900">
              <a:buClr>
                <a:schemeClr val="tx2">
                  <a:lumMod val="60000"/>
                  <a:lumOff val="40000"/>
                </a:schemeClr>
              </a:buClr>
              <a:buFont typeface="Wingdings" panose="05000000000000000000" pitchFamily="2" charset="2"/>
              <a:buChar char="§"/>
              <a:defRPr>
                <a:latin typeface="Arial" panose="020B0604020202020204" pitchFamily="34" charset="0"/>
                <a:cs typeface="Arial" panose="020B0604020202020204" pitchFamily="34" charset="0"/>
              </a:defRPr>
            </a:lvl2pPr>
            <a:lvl3pPr marL="1257300" indent="-342900">
              <a:buClr>
                <a:schemeClr val="tx2">
                  <a:lumMod val="60000"/>
                  <a:lumOff val="40000"/>
                </a:schemeClr>
              </a:buClr>
              <a:buFont typeface="Wingdings" panose="05000000000000000000" pitchFamily="2" charset="2"/>
              <a:buChar char="§"/>
              <a:defRPr>
                <a:latin typeface="Arial" panose="020B0604020202020204" pitchFamily="34" charset="0"/>
                <a:cs typeface="Arial" panose="020B0604020202020204" pitchFamily="34" charset="0"/>
              </a:defRPr>
            </a:lvl3pPr>
            <a:lvl4pPr marL="1657350" indent="-285750">
              <a:buClr>
                <a:schemeClr val="tx2">
                  <a:lumMod val="60000"/>
                  <a:lumOff val="40000"/>
                </a:schemeClr>
              </a:buClr>
              <a:buFont typeface="Wingdings" panose="05000000000000000000" pitchFamily="2" charset="2"/>
              <a:buChar char="§"/>
              <a:defRPr>
                <a:latin typeface="Arial" panose="020B0604020202020204" pitchFamily="34" charset="0"/>
                <a:cs typeface="Arial" panose="020B0604020202020204" pitchFamily="34" charset="0"/>
              </a:defRPr>
            </a:lvl4pPr>
            <a:lvl5pPr marL="2114550" indent="-285750">
              <a:buClr>
                <a:schemeClr val="tx2">
                  <a:lumMod val="60000"/>
                  <a:lumOff val="40000"/>
                </a:schemeClr>
              </a:buClr>
              <a:buFont typeface="Wingdings" panose="05000000000000000000" pitchFamily="2" charset="2"/>
              <a:buChar char="§"/>
              <a:defRPr>
                <a:latin typeface="Arial" panose="020B0604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9248747C-8DAA-40F8-A758-1CB95E8D180D}"/>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de-DE" dirty="0"/>
              <a:t>17.02.2023</a:t>
            </a:r>
          </a:p>
        </p:txBody>
      </p:sp>
      <p:sp>
        <p:nvSpPr>
          <p:cNvPr id="6" name="Fußzeilenplatzhalter 5">
            <a:extLst>
              <a:ext uri="{FF2B5EF4-FFF2-40B4-BE49-F238E27FC236}">
                <a16:creationId xmlns:a16="http://schemas.microsoft.com/office/drawing/2014/main" id="{9D040CF6-9848-6412-C352-A52520D200D0}"/>
              </a:ext>
            </a:extLst>
          </p:cNvPr>
          <p:cNvSpPr>
            <a:spLocks noGrp="1"/>
          </p:cNvSpPr>
          <p:nvPr>
            <p:ph type="ftr" sz="quarter" idx="11"/>
          </p:nvPr>
        </p:nvSpPr>
        <p:spPr/>
        <p:txBody>
          <a:bodyPr/>
          <a:lstStyle>
            <a:lvl1pPr>
              <a:defRPr b="0">
                <a:latin typeface="Arial" panose="020B0604020202020204" pitchFamily="34" charset="0"/>
                <a:cs typeface="Arial" panose="020B0604020202020204" pitchFamily="34" charset="0"/>
              </a:defRPr>
            </a:lvl1pPr>
          </a:lstStyle>
          <a:p>
            <a:r>
              <a:rPr lang="de-DE" dirty="0"/>
              <a:t>Sabine Zägel </a:t>
            </a:r>
            <a:r>
              <a:rPr lang="de-DE" dirty="0" err="1"/>
              <a:t>M.Sc</a:t>
            </a:r>
            <a:r>
              <a:rPr lang="de-DE" dirty="0"/>
              <a:t>.</a:t>
            </a:r>
          </a:p>
        </p:txBody>
      </p:sp>
      <p:sp>
        <p:nvSpPr>
          <p:cNvPr id="7" name="Foliennummernplatzhalter 6">
            <a:extLst>
              <a:ext uri="{FF2B5EF4-FFF2-40B4-BE49-F238E27FC236}">
                <a16:creationId xmlns:a16="http://schemas.microsoft.com/office/drawing/2014/main" id="{C1A2FA0B-5C0D-B821-2653-4AE8BBBC9542}"/>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44D4EE17-20AB-4982-AB7E-E5A9730F1C75}" type="slidenum">
              <a:rPr lang="de-DE" smtClean="0"/>
              <a:pPr/>
              <a:t>‹Nr.›</a:t>
            </a:fld>
            <a:endParaRPr lang="de-DE" dirty="0"/>
          </a:p>
        </p:txBody>
      </p:sp>
    </p:spTree>
    <p:extLst>
      <p:ext uri="{BB962C8B-B14F-4D97-AF65-F5344CB8AC3E}">
        <p14:creationId xmlns:p14="http://schemas.microsoft.com/office/powerpoint/2010/main" val="2517377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DF43866-9327-426E-A2F1-B0CF1C0099F4}"/>
              </a:ext>
            </a:extLst>
          </p:cNvPr>
          <p:cNvSpPr>
            <a:spLocks noGrp="1"/>
          </p:cNvSpPr>
          <p:nvPr>
            <p:ph type="title"/>
          </p:nvPr>
        </p:nvSpPr>
        <p:spPr>
          <a:xfrm>
            <a:off x="801256" y="59676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22BCE2F5-30AA-4C89-8B08-1BB7140A61A0}"/>
              </a:ext>
            </a:extLst>
          </p:cNvPr>
          <p:cNvSpPr>
            <a:spLocks noGrp="1"/>
          </p:cNvSpPr>
          <p:nvPr>
            <p:ph type="body" idx="1"/>
          </p:nvPr>
        </p:nvSpPr>
        <p:spPr>
          <a:xfrm>
            <a:off x="838200" y="2297163"/>
            <a:ext cx="10515600" cy="387980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687E89FE-A5D5-4096-AA7D-B1D63D90ED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D88982-F047-4E71-A36B-866B1C6353D7}" type="datetime1">
              <a:rPr lang="de-DE" smtClean="0"/>
              <a:t>04.06.2025</a:t>
            </a:fld>
            <a:endParaRPr lang="de-DE"/>
          </a:p>
        </p:txBody>
      </p:sp>
      <p:sp>
        <p:nvSpPr>
          <p:cNvPr id="5" name="Fußzeilenplatzhalter 4">
            <a:extLst>
              <a:ext uri="{FF2B5EF4-FFF2-40B4-BE49-F238E27FC236}">
                <a16:creationId xmlns:a16="http://schemas.microsoft.com/office/drawing/2014/main" id="{227A2672-159F-48CA-8FB6-7EACB6A115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688C1490-8A3F-48F2-BA7D-483745E312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599076-BDC7-40B2-BE94-FB45073CAAC8}" type="slidenum">
              <a:rPr lang="de-DE" smtClean="0"/>
              <a:t>‹Nr.›</a:t>
            </a:fld>
            <a:endParaRPr lang="de-DE"/>
          </a:p>
        </p:txBody>
      </p:sp>
      <p:pic>
        <p:nvPicPr>
          <p:cNvPr id="8" name="Bild 13" descr="Welle +Logo">
            <a:extLst>
              <a:ext uri="{FF2B5EF4-FFF2-40B4-BE49-F238E27FC236}">
                <a16:creationId xmlns:a16="http://schemas.microsoft.com/office/drawing/2014/main" id="{0B6BF0F4-0E37-40FB-94A4-B889B80A3CC0}"/>
              </a:ext>
            </a:extLst>
          </p:cNvPr>
          <p:cNvPicPr>
            <a:picLocks noChangeAspect="1"/>
          </p:cNvPicPr>
          <p:nvPr/>
        </p:nvPicPr>
        <p:blipFill rotWithShape="1">
          <a:blip r:embed="rId29" cstate="print">
            <a:extLst>
              <a:ext uri="{28A0092B-C50C-407E-A947-70E740481C1C}">
                <a14:useLocalDpi xmlns:a14="http://schemas.microsoft.com/office/drawing/2010/main"/>
              </a:ext>
            </a:extLst>
          </a:blip>
          <a:srcRect/>
          <a:stretch/>
        </p:blipFill>
        <p:spPr bwMode="auto">
          <a:xfrm>
            <a:off x="0" y="1333857"/>
            <a:ext cx="12192000" cy="1337420"/>
          </a:xfrm>
          <a:prstGeom prst="rect">
            <a:avLst/>
          </a:prstGeom>
          <a:noFill/>
          <a:ln>
            <a:noFill/>
          </a:ln>
        </p:spPr>
      </p:pic>
      <p:pic>
        <p:nvPicPr>
          <p:cNvPr id="7" name="Grafik 6">
            <a:extLst>
              <a:ext uri="{FF2B5EF4-FFF2-40B4-BE49-F238E27FC236}">
                <a16:creationId xmlns:a16="http://schemas.microsoft.com/office/drawing/2014/main" id="{1D0DF2AC-E1D5-2F36-C015-3FB1EF732A76}"/>
              </a:ext>
            </a:extLst>
          </p:cNvPr>
          <p:cNvPicPr>
            <a:picLocks noChangeAspect="1"/>
          </p:cNvPicPr>
          <p:nvPr/>
        </p:nvPicPr>
        <p:blipFill>
          <a:blip r:embed="rId30" cstate="print">
            <a:extLst>
              <a:ext uri="{28A0092B-C50C-407E-A947-70E740481C1C}">
                <a14:useLocalDpi xmlns:a14="http://schemas.microsoft.com/office/drawing/2010/main"/>
              </a:ext>
            </a:extLst>
          </a:blip>
          <a:stretch>
            <a:fillRect/>
          </a:stretch>
        </p:blipFill>
        <p:spPr>
          <a:xfrm>
            <a:off x="6602232" y="136524"/>
            <a:ext cx="2493816" cy="1027085"/>
          </a:xfrm>
          <a:prstGeom prst="rect">
            <a:avLst/>
          </a:prstGeom>
        </p:spPr>
      </p:pic>
      <p:pic>
        <p:nvPicPr>
          <p:cNvPr id="9" name="Bild 13" descr="Welle +Logo">
            <a:extLst>
              <a:ext uri="{FF2B5EF4-FFF2-40B4-BE49-F238E27FC236}">
                <a16:creationId xmlns:a16="http://schemas.microsoft.com/office/drawing/2014/main" id="{C6ECD2A0-73BF-092E-BD2E-09C47F616487}"/>
              </a:ext>
            </a:extLst>
          </p:cNvPr>
          <p:cNvPicPr>
            <a:picLocks noChangeAspect="1"/>
          </p:cNvPicPr>
          <p:nvPr/>
        </p:nvPicPr>
        <p:blipFill rotWithShape="1">
          <a:blip r:embed="rId31" cstate="print">
            <a:extLst>
              <a:ext uri="{28A0092B-C50C-407E-A947-70E740481C1C}">
                <a14:useLocalDpi xmlns:a14="http://schemas.microsoft.com/office/drawing/2010/main"/>
              </a:ext>
            </a:extLst>
          </a:blip>
          <a:srcRect/>
          <a:stretch/>
        </p:blipFill>
        <p:spPr bwMode="auto">
          <a:xfrm>
            <a:off x="3581400" y="117117"/>
            <a:ext cx="1944228" cy="1027085"/>
          </a:xfrm>
          <a:prstGeom prst="rect">
            <a:avLst/>
          </a:prstGeom>
          <a:noFill/>
          <a:ln>
            <a:noFill/>
          </a:ln>
        </p:spPr>
      </p:pic>
      <p:pic>
        <p:nvPicPr>
          <p:cNvPr id="12" name="Grafik 11" descr="Ein Bild, das Schrift, Logo, Grafiken, Design enthält.&#10;&#10;Automatisch generierte Beschreibung">
            <a:extLst>
              <a:ext uri="{FF2B5EF4-FFF2-40B4-BE49-F238E27FC236}">
                <a16:creationId xmlns:a16="http://schemas.microsoft.com/office/drawing/2014/main" id="{3B08599D-1315-924F-F655-22F2447DC510}"/>
              </a:ext>
            </a:extLst>
          </p:cNvPr>
          <p:cNvPicPr>
            <a:picLocks noChangeAspect="1"/>
          </p:cNvPicPr>
          <p:nvPr userDrawn="1"/>
        </p:nvPicPr>
        <p:blipFill rotWithShape="1">
          <a:blip r:embed="rId32" cstate="print">
            <a:extLst>
              <a:ext uri="{28A0092B-C50C-407E-A947-70E740481C1C}">
                <a14:useLocalDpi xmlns:a14="http://schemas.microsoft.com/office/drawing/2010/main"/>
              </a:ext>
            </a:extLst>
          </a:blip>
          <a:srcRect/>
          <a:stretch/>
        </p:blipFill>
        <p:spPr>
          <a:xfrm>
            <a:off x="9912424" y="167494"/>
            <a:ext cx="1978607" cy="1027085"/>
          </a:xfrm>
          <a:prstGeom prst="rect">
            <a:avLst/>
          </a:prstGeom>
        </p:spPr>
      </p:pic>
      <p:pic>
        <p:nvPicPr>
          <p:cNvPr id="11" name="Grafik 10" descr="Ein Bild, das Text, Schrift, Screenshot enthält.&#10;&#10;KI-generierte Inhalte können fehlerhaft sein.">
            <a:extLst>
              <a:ext uri="{FF2B5EF4-FFF2-40B4-BE49-F238E27FC236}">
                <a16:creationId xmlns:a16="http://schemas.microsoft.com/office/drawing/2014/main" id="{9752F471-3A0A-C86B-28EE-30A4C85B4B93}"/>
              </a:ext>
            </a:extLst>
          </p:cNvPr>
          <p:cNvPicPr>
            <a:picLocks noChangeAspect="1"/>
          </p:cNvPicPr>
          <p:nvPr userDrawn="1"/>
        </p:nvPicPr>
        <p:blipFill>
          <a:blip r:embed="rId33"/>
          <a:srcRect l="6671" t="8861" r="4390" b="11837"/>
          <a:stretch/>
        </p:blipFill>
        <p:spPr>
          <a:xfrm>
            <a:off x="119336" y="0"/>
            <a:ext cx="2808312" cy="1047422"/>
          </a:xfrm>
          <a:prstGeom prst="rect">
            <a:avLst/>
          </a:prstGeom>
        </p:spPr>
      </p:pic>
    </p:spTree>
    <p:extLst>
      <p:ext uri="{BB962C8B-B14F-4D97-AF65-F5344CB8AC3E}">
        <p14:creationId xmlns:p14="http://schemas.microsoft.com/office/powerpoint/2010/main" val="134769714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56" r:id="rId13"/>
    <p:sldLayoutId id="2147483659" r:id="rId14"/>
    <p:sldLayoutId id="2147483657" r:id="rId15"/>
    <p:sldLayoutId id="2147483661" r:id="rId16"/>
    <p:sldLayoutId id="2147483660" r:id="rId17"/>
    <p:sldLayoutId id="2147483662" r:id="rId18"/>
    <p:sldLayoutId id="2147483664" r:id="rId19"/>
    <p:sldLayoutId id="2147483665" r:id="rId20"/>
    <p:sldLayoutId id="2147483679" r:id="rId21"/>
    <p:sldLayoutId id="2147483680" r:id="rId22"/>
    <p:sldLayoutId id="2147483681" r:id="rId23"/>
    <p:sldLayoutId id="2147483683" r:id="rId24"/>
    <p:sldLayoutId id="2147483684" r:id="rId25"/>
    <p:sldLayoutId id="2147483685" r:id="rId26"/>
    <p:sldLayoutId id="2147483686"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8" userDrawn="1">
          <p15:clr>
            <a:srgbClr val="F26B43"/>
          </p15:clr>
        </p15:guide>
        <p15:guide id="2" pos="3840" userDrawn="1">
          <p15:clr>
            <a:srgbClr val="F26B43"/>
          </p15:clr>
        </p15:guide>
        <p15:guide id="3" pos="370" userDrawn="1">
          <p15:clr>
            <a:srgbClr val="F26B43"/>
          </p15:clr>
        </p15:guide>
        <p15:guide id="4" pos="7310" userDrawn="1">
          <p15:clr>
            <a:srgbClr val="F26B43"/>
          </p15:clr>
        </p15:guide>
        <p15:guide id="5" orient="horz" pos="3952" userDrawn="1">
          <p15:clr>
            <a:srgbClr val="F26B43"/>
          </p15:clr>
        </p15:guide>
        <p15:guide id="6" pos="3749" userDrawn="1">
          <p15:clr>
            <a:srgbClr val="F26B43"/>
          </p15:clr>
        </p15:guide>
        <p15:guide id="7" pos="3931" userDrawn="1">
          <p15:clr>
            <a:srgbClr val="F26B43"/>
          </p15:clr>
        </p15:guide>
        <p15:guide id="8" orient="horz" pos="595" userDrawn="1">
          <p15:clr>
            <a:srgbClr val="F26B43"/>
          </p15:clr>
        </p15:guide>
        <p15:guide id="9" orient="horz" pos="134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5.png"/><Relationship Id="rId1" Type="http://schemas.openxmlformats.org/officeDocument/2006/relationships/slideLayout" Target="../slideLayouts/slideLayout22.xml"/><Relationship Id="rId4" Type="http://schemas.openxmlformats.org/officeDocument/2006/relationships/image" Target="../media/image22.sv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2.xml"/><Relationship Id="rId5" Type="http://schemas.openxmlformats.org/officeDocument/2006/relationships/image" Target="../media/image27.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2.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23.xml"/><Relationship Id="rId5" Type="http://schemas.openxmlformats.org/officeDocument/2006/relationships/image" Target="../media/image47.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9.pn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hyperlink" Target="https://www.co2online.de/energie-sparen/wasser-sparen/wasserspartipps/sparduschkopf/" TargetMode="External"/><Relationship Id="rId2" Type="http://schemas.openxmlformats.org/officeDocument/2006/relationships/notesSlide" Target="../notesSlides/notesSlide18.xml"/><Relationship Id="rId1" Type="http://schemas.openxmlformats.org/officeDocument/2006/relationships/slideLayout" Target="../slideLayouts/slideLayout21.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image" Target="../media/image27.png"/><Relationship Id="rId5" Type="http://schemas.openxmlformats.org/officeDocument/2006/relationships/image" Target="../media/image48.png"/><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3.xml"/><Relationship Id="rId6" Type="http://schemas.openxmlformats.org/officeDocument/2006/relationships/image" Target="../media/image27.png"/><Relationship Id="rId5" Type="http://schemas.openxmlformats.org/officeDocument/2006/relationships/image" Target="../media/image57.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23.xm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ncbi.nlm.nih.gov/pmc/articles/PMC10353926/"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54.xml.rels><?xml version="1.0" encoding="UTF-8" standalone="yes"?>
<Relationships xmlns="http://schemas.openxmlformats.org/package/2006/relationships"><Relationship Id="rId2" Type="http://schemas.openxmlformats.org/officeDocument/2006/relationships/hyperlink" Target="https://www.energiewechsel.de/KAENEF/Navigation/DE/Service/FAQ/Waermeplanung/faq-waermeplanung.html"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7.xml"/></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6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6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69.xml.rels><?xml version="1.0" encoding="UTF-8" standalone="yes"?>
<Relationships xmlns="http://schemas.openxmlformats.org/package/2006/relationships"><Relationship Id="rId3" Type="http://schemas.openxmlformats.org/officeDocument/2006/relationships/hyperlink" Target="https://www.energie-effizienz-experten.de/" TargetMode="External"/><Relationship Id="rId2" Type="http://schemas.openxmlformats.org/officeDocument/2006/relationships/notesSlide" Target="../notesSlides/notesSlide36.xml"/><Relationship Id="rId1" Type="http://schemas.openxmlformats.org/officeDocument/2006/relationships/slideLayout" Target="../slideLayouts/slideLayout26.xml"/><Relationship Id="rId4" Type="http://schemas.openxmlformats.org/officeDocument/2006/relationships/image" Target="../media/image83.png"/></Relationships>
</file>

<file path=ppt/slides/_rels/slide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7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7.xml"/><Relationship Id="rId1" Type="http://schemas.openxmlformats.org/officeDocument/2006/relationships/slideLayout" Target="../slideLayouts/slideLayout26.xml"/><Relationship Id="rId4" Type="http://schemas.openxmlformats.org/officeDocument/2006/relationships/image" Target="../media/image89.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76.xml.rels><?xml version="1.0" encoding="UTF-8" standalone="yes"?>
<Relationships xmlns="http://schemas.openxmlformats.org/package/2006/relationships"><Relationship Id="rId3" Type="http://schemas.openxmlformats.org/officeDocument/2006/relationships/hyperlink" Target="https://www.bafa.de/SharedDocs/Downloads/DE/Energie/beg_em_foerderuebersicht.pdf?__blob=publicationFile&amp;v=10" TargetMode="External"/><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2.xml"/><Relationship Id="rId1" Type="http://schemas.openxmlformats.org/officeDocument/2006/relationships/slideLayout" Target="../slideLayouts/slideLayout22.xml"/><Relationship Id="rId4" Type="http://schemas.openxmlformats.org/officeDocument/2006/relationships/image" Target="../media/image93.png"/></Relationships>
</file>

<file path=ppt/slides/_rels/slide7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5.xml"/><Relationship Id="rId1" Type="http://schemas.openxmlformats.org/officeDocument/2006/relationships/slideLayout" Target="../slideLayouts/slideLayout21.xml"/></Relationships>
</file>

<file path=ppt/slides/_rels/slide8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87.xml.rels><?xml version="1.0" encoding="UTF-8" standalone="yes"?>
<Relationships xmlns="http://schemas.openxmlformats.org/package/2006/relationships"><Relationship Id="rId3" Type="http://schemas.openxmlformats.org/officeDocument/2006/relationships/hyperlink" Target="https://www.energiewechsel.de/KAENEF/Navigation/DE/Home/home.html" TargetMode="External"/><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www.bmwk.de/Redaktion/DE/Publikationen/Studien/vorbereitende-untersuchungen-zur-langfristigen-renovierungsstrategie.pdf?__blob=publicationFile&amp;v=1" TargetMode="External"/><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s://www.verbraucherzentrale.de/wissen/energie/energetische-sanierung/energieausweis-was-sagt-dieser-steckbrief-fuer-wohngebaeude-aus-24074" TargetMode="External"/></Relationships>
</file>

<file path=ppt/slides/_rels/slide9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s://quartierssanierung-wmk.de/artikel/heizlastberechnung/" TargetMode="External"/><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53.xml"/><Relationship Id="rId1" Type="http://schemas.openxmlformats.org/officeDocument/2006/relationships/slideLayout" Target="../slideLayouts/slideLayout21.xml"/><Relationship Id="rId4" Type="http://schemas.openxmlformats.org/officeDocument/2006/relationships/image" Target="../media/image110.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1.xml"/></Relationships>
</file>

<file path=ppt/slides/_rels/slide1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png"/><Relationship Id="rId1" Type="http://schemas.openxmlformats.org/officeDocument/2006/relationships/slideLayout" Target="../slideLayouts/slideLayout22.xml"/></Relationships>
</file>

<file path=ppt/slides/_rels/slide10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13.png"/><Relationship Id="rId1" Type="http://schemas.openxmlformats.org/officeDocument/2006/relationships/slideLayout" Target="../slideLayouts/slideLayout22.xml"/><Relationship Id="rId4" Type="http://schemas.openxmlformats.org/officeDocument/2006/relationships/image" Target="../media/image27.png"/></Relationships>
</file>

<file path=ppt/slides/_rels/slide10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hyperlink" Target="https://www.energiewechsel.de/KAENEF/Redaktion/DE/Downloads/geg-pflichtinformation-einbau-oel-gasheizung.pdf?__blob=publicationFile&amp;v=14" TargetMode="External"/></Relationships>
</file>

<file path=ppt/slides/_rels/slide11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hyperlink" Target="https://www.energiewechsel.de/KAENEF/Redaktion/DE/Downloads/geg-pflichtinformation-einbau-oel-gasheizung.pdf?__blob=publicationFile&amp;v=14" TargetMode="External"/><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56.xml"/><Relationship Id="rId1" Type="http://schemas.openxmlformats.org/officeDocument/2006/relationships/slideLayout" Target="../slideLayouts/slideLayout22.xml"/><Relationship Id="rId4" Type="http://schemas.openxmlformats.org/officeDocument/2006/relationships/image" Target="../media/image120.png"/></Relationships>
</file>

<file path=ppt/slides/_rels/slide11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2.xml"/></Relationships>
</file>

<file path=ppt/slides/_rels/slide114.xml.rels><?xml version="1.0" encoding="UTF-8" standalone="yes"?>
<Relationships xmlns="http://schemas.openxmlformats.org/package/2006/relationships"><Relationship Id="rId3" Type="http://schemas.openxmlformats.org/officeDocument/2006/relationships/hyperlink" Target="https://www.energy-charts.info/" TargetMode="External"/><Relationship Id="rId2" Type="http://schemas.openxmlformats.org/officeDocument/2006/relationships/hyperlink" Target="http://www.smard.de/" TargetMode="External"/><Relationship Id="rId1" Type="http://schemas.openxmlformats.org/officeDocument/2006/relationships/slideLayout" Target="../slideLayouts/slideLayout22.xml"/></Relationships>
</file>

<file path=ppt/slides/_rels/slide11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18.xml.rels><?xml version="1.0" encoding="UTF-8" standalone="yes"?>
<Relationships xmlns="http://schemas.openxmlformats.org/package/2006/relationships"><Relationship Id="rId2" Type="http://schemas.openxmlformats.org/officeDocument/2006/relationships/hyperlink" Target="https://www.energiewechsel.de/KAENEF/Redaktion/DE/Downloads/geg-pflichtinformation-einbau-oel-gasheizung.pdf?__blob=publicationFile&amp;v=14" TargetMode="External"/><Relationship Id="rId1" Type="http://schemas.openxmlformats.org/officeDocument/2006/relationships/slideLayout" Target="../slideLayouts/slideLayout21.xml"/></Relationships>
</file>

<file path=ppt/slides/_rels/slide119.xml.rels><?xml version="1.0" encoding="UTF-8" standalone="yes"?>
<Relationships xmlns="http://schemas.openxmlformats.org/package/2006/relationships"><Relationship Id="rId3" Type="http://schemas.openxmlformats.org/officeDocument/2006/relationships/hyperlink" Target="https://www.energiewechsel.de/KAENEF/Redaktion/DE/Downloads/geg-pflichtinformation-einbau-oel-gasheizung.pdf?__blob=publicationFile&amp;v=14" TargetMode="External"/><Relationship Id="rId2" Type="http://schemas.openxmlformats.org/officeDocument/2006/relationships/image" Target="../media/image128.png"/><Relationship Id="rId1" Type="http://schemas.openxmlformats.org/officeDocument/2006/relationships/slideLayout" Target="../slideLayouts/slideLayout21.xml"/></Relationships>
</file>

<file path=ppt/slides/_rels/slide120.xml.rels><?xml version="1.0" encoding="UTF-8" standalone="yes"?>
<Relationships xmlns="http://schemas.openxmlformats.org/package/2006/relationships"><Relationship Id="rId3" Type="http://schemas.openxmlformats.org/officeDocument/2006/relationships/hyperlink" Target="https://www.energiewechsel.de/KAENEF/Redaktion/DE/Publikation/2021/plakat-gesetzeskarte.html" TargetMode="External"/><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30.png"/><Relationship Id="rId7" Type="http://schemas.openxmlformats.org/officeDocument/2006/relationships/image" Target="../media/image18.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32.png"/><Relationship Id="rId4" Type="http://schemas.openxmlformats.org/officeDocument/2006/relationships/image" Target="../media/image131.png"/></Relationships>
</file>

<file path=ppt/slides/_rels/slide1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1A5665-68EF-4E59-853D-3F4460EF6F5E}"/>
              </a:ext>
            </a:extLst>
          </p:cNvPr>
          <p:cNvSpPr>
            <a:spLocks noGrp="1"/>
          </p:cNvSpPr>
          <p:nvPr>
            <p:ph type="ctrTitle"/>
          </p:nvPr>
        </p:nvSpPr>
        <p:spPr>
          <a:xfrm>
            <a:off x="1055440" y="2348880"/>
            <a:ext cx="10081120" cy="1152165"/>
          </a:xfrm>
        </p:spPr>
        <p:txBody>
          <a:bodyPr>
            <a:normAutofit fontScale="90000"/>
          </a:bodyPr>
          <a:lstStyle/>
          <a:p>
            <a:r>
              <a:rPr lang="de-DE" sz="6000" b="1" dirty="0"/>
              <a:t>WORKSHOP </a:t>
            </a:r>
            <a:br>
              <a:rPr lang="de-DE" sz="6000" b="1" dirty="0"/>
            </a:br>
            <a:r>
              <a:rPr lang="de-DE" sz="6000" b="1" dirty="0"/>
              <a:t>KLIMAANPASSUNG und ENERGIE     </a:t>
            </a:r>
          </a:p>
        </p:txBody>
      </p:sp>
      <p:pic>
        <p:nvPicPr>
          <p:cNvPr id="3" name="Grafik 2">
            <a:extLst>
              <a:ext uri="{FF2B5EF4-FFF2-40B4-BE49-F238E27FC236}">
                <a16:creationId xmlns:a16="http://schemas.microsoft.com/office/drawing/2014/main" id="{C3011035-5F94-414D-BB04-A0B9C9FFBFF6}"/>
              </a:ext>
            </a:extLst>
          </p:cNvPr>
          <p:cNvPicPr>
            <a:picLocks noChangeAspect="1"/>
          </p:cNvPicPr>
          <p:nvPr/>
        </p:nvPicPr>
        <p:blipFill>
          <a:blip r:embed="rId3"/>
          <a:stretch>
            <a:fillRect/>
          </a:stretch>
        </p:blipFill>
        <p:spPr>
          <a:xfrm>
            <a:off x="634480" y="5052967"/>
            <a:ext cx="3985119" cy="1776805"/>
          </a:xfrm>
          <a:prstGeom prst="rect">
            <a:avLst/>
          </a:prstGeom>
        </p:spPr>
      </p:pic>
      <p:pic>
        <p:nvPicPr>
          <p:cNvPr id="4" name="Grafik 3">
            <a:extLst>
              <a:ext uri="{FF2B5EF4-FFF2-40B4-BE49-F238E27FC236}">
                <a16:creationId xmlns:a16="http://schemas.microsoft.com/office/drawing/2014/main" id="{F6AA9EB5-EE92-4397-AFD5-E9FB6E948838}"/>
              </a:ext>
            </a:extLst>
          </p:cNvPr>
          <p:cNvPicPr>
            <a:picLocks noChangeAspect="1"/>
          </p:cNvPicPr>
          <p:nvPr/>
        </p:nvPicPr>
        <p:blipFill>
          <a:blip r:embed="rId4"/>
          <a:stretch>
            <a:fillRect/>
          </a:stretch>
        </p:blipFill>
        <p:spPr>
          <a:xfrm>
            <a:off x="7231355" y="5243934"/>
            <a:ext cx="4337253" cy="1532496"/>
          </a:xfrm>
          <a:prstGeom prst="rect">
            <a:avLst/>
          </a:prstGeom>
        </p:spPr>
      </p:pic>
      <p:pic>
        <p:nvPicPr>
          <p:cNvPr id="6" name="Grafik 5">
            <a:extLst>
              <a:ext uri="{FF2B5EF4-FFF2-40B4-BE49-F238E27FC236}">
                <a16:creationId xmlns:a16="http://schemas.microsoft.com/office/drawing/2014/main" id="{2F659D72-2E1B-7955-34A9-2518595178BC}"/>
              </a:ext>
            </a:extLst>
          </p:cNvPr>
          <p:cNvPicPr>
            <a:picLocks noChangeAspect="1"/>
          </p:cNvPicPr>
          <p:nvPr/>
        </p:nvPicPr>
        <p:blipFill>
          <a:blip r:embed="rId5"/>
          <a:stretch>
            <a:fillRect/>
          </a:stretch>
        </p:blipFill>
        <p:spPr>
          <a:xfrm>
            <a:off x="7134922" y="188640"/>
            <a:ext cx="4643969" cy="2376264"/>
          </a:xfrm>
          <a:prstGeom prst="rect">
            <a:avLst/>
          </a:prstGeom>
        </p:spPr>
      </p:pic>
      <p:pic>
        <p:nvPicPr>
          <p:cNvPr id="7" name="Grafik 6">
            <a:extLst>
              <a:ext uri="{FF2B5EF4-FFF2-40B4-BE49-F238E27FC236}">
                <a16:creationId xmlns:a16="http://schemas.microsoft.com/office/drawing/2014/main" id="{2155F90A-70DF-5F21-F84E-B4FFBF2C53AA}"/>
              </a:ext>
            </a:extLst>
          </p:cNvPr>
          <p:cNvPicPr>
            <a:picLocks noChangeAspect="1"/>
          </p:cNvPicPr>
          <p:nvPr/>
        </p:nvPicPr>
        <p:blipFill>
          <a:blip r:embed="rId6"/>
          <a:stretch>
            <a:fillRect/>
          </a:stretch>
        </p:blipFill>
        <p:spPr>
          <a:xfrm>
            <a:off x="15080" y="3710859"/>
            <a:ext cx="12201600" cy="1484828"/>
          </a:xfrm>
          <a:prstGeom prst="rect">
            <a:avLst/>
          </a:prstGeom>
        </p:spPr>
      </p:pic>
    </p:spTree>
    <p:extLst>
      <p:ext uri="{BB962C8B-B14F-4D97-AF65-F5344CB8AC3E}">
        <p14:creationId xmlns:p14="http://schemas.microsoft.com/office/powerpoint/2010/main" val="2427831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17C06D73-647F-8F0D-2156-F5B92199F1CE}"/>
              </a:ext>
            </a:extLst>
          </p:cNvPr>
          <p:cNvSpPr>
            <a:spLocks noGrp="1"/>
          </p:cNvSpPr>
          <p:nvPr>
            <p:ph type="subTitle" idx="1"/>
          </p:nvPr>
        </p:nvSpPr>
        <p:spPr>
          <a:xfrm>
            <a:off x="999744" y="3035808"/>
            <a:ext cx="10192512" cy="2136648"/>
          </a:xfrm>
        </p:spPr>
        <p:txBody>
          <a:bodyPr>
            <a:normAutofit/>
          </a:bodyPr>
          <a:lstStyle/>
          <a:p>
            <a:pPr algn="just"/>
            <a:r>
              <a:rPr lang="de-DE" dirty="0"/>
              <a:t>Dieser Foliensatz wurde mit einer </a:t>
            </a:r>
            <a:r>
              <a:rPr lang="de-DE" dirty="0" err="1"/>
              <a:t>creative</a:t>
            </a:r>
            <a:r>
              <a:rPr lang="de-DE" dirty="0"/>
              <a:t> </a:t>
            </a:r>
            <a:r>
              <a:rPr lang="de-DE" dirty="0" err="1"/>
              <a:t>commons</a:t>
            </a:r>
            <a:r>
              <a:rPr lang="de-DE" dirty="0"/>
              <a:t> </a:t>
            </a:r>
            <a:r>
              <a:rPr lang="de-DE" dirty="0" err="1"/>
              <a:t>licence</a:t>
            </a:r>
            <a:r>
              <a:rPr lang="de-DE" dirty="0"/>
              <a:t> (CC BY-NC 4.0) versehen, das heißt Sie dürfen: </a:t>
            </a:r>
          </a:p>
          <a:p>
            <a:pPr marL="342900" indent="-342900" algn="just">
              <a:buFont typeface="Arial" panose="020B0604020202020204" pitchFamily="34" charset="0"/>
              <a:buChar char="•"/>
            </a:pPr>
            <a:r>
              <a:rPr lang="de-DE" dirty="0"/>
              <a:t>Teilen - das Material in jedwedem Format oder Medium vervielfältigen und weiterverbreiten </a:t>
            </a:r>
          </a:p>
          <a:p>
            <a:pPr marL="342900" indent="-342900" algn="just">
              <a:buFont typeface="Arial" panose="020B0604020202020204" pitchFamily="34" charset="0"/>
              <a:buChar char="•"/>
            </a:pPr>
            <a:r>
              <a:rPr lang="de-DE" dirty="0"/>
              <a:t>Bearbeiten - das Material remixen, verändern und darauf aufbauen </a:t>
            </a:r>
          </a:p>
          <a:p>
            <a:pPr algn="just"/>
            <a:endParaRPr lang="de-DE" dirty="0"/>
          </a:p>
        </p:txBody>
      </p:sp>
    </p:spTree>
    <p:extLst>
      <p:ext uri="{BB962C8B-B14F-4D97-AF65-F5344CB8AC3E}">
        <p14:creationId xmlns:p14="http://schemas.microsoft.com/office/powerpoint/2010/main" val="3938267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72057DE-9E59-CC4A-7E7E-8E8B2DAF2AE9}"/>
              </a:ext>
            </a:extLst>
          </p:cNvPr>
          <p:cNvSpPr>
            <a:spLocks noGrp="1"/>
          </p:cNvSpPr>
          <p:nvPr>
            <p:ph sz="half" idx="2"/>
          </p:nvPr>
        </p:nvSpPr>
        <p:spPr>
          <a:xfrm>
            <a:off x="887050" y="2491355"/>
            <a:ext cx="5157787" cy="3684588"/>
          </a:xfrm>
        </p:spPr>
        <p:txBody>
          <a:bodyPr>
            <a:normAutofit fontScale="92500"/>
          </a:bodyPr>
          <a:lstStyle/>
          <a:p>
            <a:pPr marL="0" indent="0">
              <a:buNone/>
            </a:pPr>
            <a:r>
              <a:rPr lang="de-DE" dirty="0"/>
              <a:t>Das Projekt „</a:t>
            </a:r>
            <a:r>
              <a:rPr lang="de-DE" b="1" dirty="0" err="1"/>
              <a:t>WeKASi</a:t>
            </a:r>
            <a:r>
              <a:rPr lang="de-DE" b="1" dirty="0"/>
              <a:t> – Weiterbildung für Klimaanpassung in Siedlungsgemeinschaften</a:t>
            </a:r>
            <a:r>
              <a:rPr lang="de-DE" dirty="0"/>
              <a:t>“ (Förderkennzeichen 67DAS279A/B) wird gefördert vom </a:t>
            </a:r>
            <a:r>
              <a:rPr lang="de-DE" b="1" dirty="0"/>
              <a:t>Bundesministerium für Umwelt, Naturschutz, nukleare Sicherheit und Verbraucherschutz (BMUV)</a:t>
            </a:r>
            <a:r>
              <a:rPr lang="de-DE" dirty="0"/>
              <a:t> aufgrund eines Beschlusses des Deutschen Bundestages.</a:t>
            </a:r>
          </a:p>
        </p:txBody>
      </p:sp>
      <p:pic>
        <p:nvPicPr>
          <p:cNvPr id="7" name="Grafik 6" descr="Ein Bild, das Text, Screenshot, Visitenkarte, Schrift enthält.&#10;&#10;Automatisch generierte Beschreibung">
            <a:extLst>
              <a:ext uri="{FF2B5EF4-FFF2-40B4-BE49-F238E27FC236}">
                <a16:creationId xmlns:a16="http://schemas.microsoft.com/office/drawing/2014/main" id="{9730BC45-5E5E-30DF-FA21-63B40126104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47164" y="2700946"/>
            <a:ext cx="5183188" cy="3265407"/>
          </a:xfrm>
          <a:prstGeom prst="rect">
            <a:avLst/>
          </a:prstGeom>
          <a:noFill/>
        </p:spPr>
      </p:pic>
      <p:sp>
        <p:nvSpPr>
          <p:cNvPr id="4" name="Datumsplatzhalter 3">
            <a:extLst>
              <a:ext uri="{FF2B5EF4-FFF2-40B4-BE49-F238E27FC236}">
                <a16:creationId xmlns:a16="http://schemas.microsoft.com/office/drawing/2014/main" id="{A0EBDD50-8A3B-492D-E89F-DAB349FE2BF7}"/>
              </a:ext>
            </a:extLst>
          </p:cNvPr>
          <p:cNvSpPr>
            <a:spLocks noGrp="1"/>
          </p:cNvSpPr>
          <p:nvPr>
            <p:ph type="dt" sz="half" idx="10"/>
          </p:nvPr>
        </p:nvSpPr>
        <p:spPr>
          <a:xfrm>
            <a:off x="838200" y="6356350"/>
            <a:ext cx="2743200" cy="365125"/>
          </a:xfrm>
        </p:spPr>
        <p:txBody>
          <a:bodyPr anchor="ctr">
            <a:normAutofit/>
          </a:bodyPr>
          <a:lstStyle/>
          <a:p>
            <a:pPr>
              <a:spcAft>
                <a:spcPts val="600"/>
              </a:spcAft>
            </a:pPr>
            <a:fld id="{5200F212-1E7A-4A4B-A446-15208BF53D1F}" type="datetime1">
              <a:rPr lang="de-DE" smtClean="0"/>
              <a:pPr>
                <a:spcAft>
                  <a:spcPts val="600"/>
                </a:spcAft>
              </a:pPr>
              <a:t>04.06.2025</a:t>
            </a:fld>
            <a:endParaRPr lang="de-DE"/>
          </a:p>
        </p:txBody>
      </p:sp>
      <p:sp>
        <p:nvSpPr>
          <p:cNvPr id="5" name="Foliennummernplatzhalter 4">
            <a:extLst>
              <a:ext uri="{FF2B5EF4-FFF2-40B4-BE49-F238E27FC236}">
                <a16:creationId xmlns:a16="http://schemas.microsoft.com/office/drawing/2014/main" id="{6215CF63-35E5-EA38-B296-066E3A10164B}"/>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C28E1489-D732-4896-A53E-DB97F645CDF5}" type="slidenum">
              <a:rPr lang="de-DE" smtClean="0"/>
              <a:pPr>
                <a:spcAft>
                  <a:spcPts val="600"/>
                </a:spcAft>
              </a:pPr>
              <a:t>3</a:t>
            </a:fld>
            <a:endParaRPr lang="de-DE"/>
          </a:p>
        </p:txBody>
      </p:sp>
    </p:spTree>
    <p:extLst>
      <p:ext uri="{BB962C8B-B14F-4D97-AF65-F5344CB8AC3E}">
        <p14:creationId xmlns:p14="http://schemas.microsoft.com/office/powerpoint/2010/main" val="2050209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7C7498E0-8360-EE17-80EE-A45AEF9CD951}"/>
              </a:ext>
            </a:extLst>
          </p:cNvPr>
          <p:cNvSpPr>
            <a:spLocks noGrp="1"/>
          </p:cNvSpPr>
          <p:nvPr>
            <p:ph type="title"/>
          </p:nvPr>
        </p:nvSpPr>
        <p:spPr>
          <a:xfrm>
            <a:off x="8159552" y="1124744"/>
            <a:ext cx="4032448" cy="1325563"/>
          </a:xfrm>
        </p:spPr>
        <p:txBody>
          <a:bodyPr/>
          <a:lstStyle/>
          <a:p>
            <a:r>
              <a:rPr lang="de-DE" dirty="0"/>
              <a:t>SDGs im Modul</a:t>
            </a:r>
          </a:p>
        </p:txBody>
      </p:sp>
      <p:pic>
        <p:nvPicPr>
          <p:cNvPr id="8" name="Picture 2" descr="undefined">
            <a:extLst>
              <a:ext uri="{FF2B5EF4-FFF2-40B4-BE49-F238E27FC236}">
                <a16:creationId xmlns:a16="http://schemas.microsoft.com/office/drawing/2014/main" id="{9CCE57B5-A8B4-82EF-8096-5E5211BA362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9416" y="2450307"/>
            <a:ext cx="1800000" cy="180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undefined">
            <a:extLst>
              <a:ext uri="{FF2B5EF4-FFF2-40B4-BE49-F238E27FC236}">
                <a16:creationId xmlns:a16="http://schemas.microsoft.com/office/drawing/2014/main" id="{52908CAC-553D-EF09-2988-F83A49B9C5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9416" y="4578288"/>
            <a:ext cx="1800000"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undefined">
            <a:extLst>
              <a:ext uri="{FF2B5EF4-FFF2-40B4-BE49-F238E27FC236}">
                <a16:creationId xmlns:a16="http://schemas.microsoft.com/office/drawing/2014/main" id="{D6468619-A9FC-0EDC-3FB5-FA7D998F1C0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9696" y="2996952"/>
            <a:ext cx="2880000" cy="2880001"/>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 11">
            <a:extLst>
              <a:ext uri="{FF2B5EF4-FFF2-40B4-BE49-F238E27FC236}">
                <a16:creationId xmlns:a16="http://schemas.microsoft.com/office/drawing/2014/main" id="{5E8F7051-1ED1-E664-100D-22BFF228E839}"/>
              </a:ext>
            </a:extLst>
          </p:cNvPr>
          <p:cNvPicPr>
            <a:picLocks noChangeAspect="1"/>
          </p:cNvPicPr>
          <p:nvPr/>
        </p:nvPicPr>
        <p:blipFill>
          <a:blip r:embed="rId5"/>
          <a:stretch>
            <a:fillRect/>
          </a:stretch>
        </p:blipFill>
        <p:spPr>
          <a:xfrm>
            <a:off x="6447938" y="4005064"/>
            <a:ext cx="5353520" cy="1021272"/>
          </a:xfrm>
          <a:prstGeom prst="rect">
            <a:avLst/>
          </a:prstGeom>
        </p:spPr>
      </p:pic>
    </p:spTree>
    <p:extLst>
      <p:ext uri="{BB962C8B-B14F-4D97-AF65-F5344CB8AC3E}">
        <p14:creationId xmlns:p14="http://schemas.microsoft.com/office/powerpoint/2010/main" val="1191603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B0EEF43-5D8C-49FB-3957-AFF50B5AE652}"/>
              </a:ext>
            </a:extLst>
          </p:cNvPr>
          <p:cNvPicPr>
            <a:picLocks noChangeAspect="1"/>
          </p:cNvPicPr>
          <p:nvPr/>
        </p:nvPicPr>
        <p:blipFill>
          <a:blip r:embed="rId2"/>
          <a:stretch>
            <a:fillRect/>
          </a:stretch>
        </p:blipFill>
        <p:spPr>
          <a:xfrm>
            <a:off x="1775520" y="1916832"/>
            <a:ext cx="8400256" cy="468488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Titel 1">
            <a:extLst>
              <a:ext uri="{FF2B5EF4-FFF2-40B4-BE49-F238E27FC236}">
                <a16:creationId xmlns:a16="http://schemas.microsoft.com/office/drawing/2014/main" id="{914E0E3A-2B54-2460-9958-AC376F421A90}"/>
              </a:ext>
            </a:extLst>
          </p:cNvPr>
          <p:cNvSpPr>
            <a:spLocks noGrp="1"/>
          </p:cNvSpPr>
          <p:nvPr>
            <p:ph type="title"/>
          </p:nvPr>
        </p:nvSpPr>
        <p:spPr>
          <a:xfrm>
            <a:off x="8832304" y="836712"/>
            <a:ext cx="3024336" cy="1325563"/>
          </a:xfrm>
        </p:spPr>
        <p:txBody>
          <a:bodyPr/>
          <a:lstStyle/>
          <a:p>
            <a:r>
              <a:rPr lang="de-DE" dirty="0"/>
              <a:t>Einordnung</a:t>
            </a:r>
          </a:p>
        </p:txBody>
      </p:sp>
    </p:spTree>
    <p:extLst>
      <p:ext uri="{BB962C8B-B14F-4D97-AF65-F5344CB8AC3E}">
        <p14:creationId xmlns:p14="http://schemas.microsoft.com/office/powerpoint/2010/main" val="3857290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2">
            <a:extLst>
              <a:ext uri="{FF2B5EF4-FFF2-40B4-BE49-F238E27FC236}">
                <a16:creationId xmlns:a16="http://schemas.microsoft.com/office/drawing/2014/main" id="{9E3F33CC-6829-6BDA-2506-5A1A7B707400}"/>
              </a:ext>
            </a:extLst>
          </p:cNvPr>
          <p:cNvSpPr>
            <a:spLocks noChangeArrowheads="1"/>
          </p:cNvSpPr>
          <p:nvPr/>
        </p:nvSpPr>
        <p:spPr bwMode="auto">
          <a:xfrm rot="16200000">
            <a:off x="11135530" y="5258688"/>
            <a:ext cx="15103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de-DE" altLang="de-DE" sz="1000" b="0" i="0" u="none" strike="noStrike" kern="1200" cap="none" spc="0" normalizeH="0" baseline="0" noProof="0" dirty="0">
                <a:ln>
                  <a:noFill/>
                </a:ln>
                <a:solidFill>
                  <a:srgbClr val="40404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de-DE" altLang="de-DE" sz="1000" b="0" i="0" u="none" strike="noStrike" kern="1200" cap="none" spc="0" normalizeH="0" baseline="0" noProof="0" dirty="0" err="1">
                <a:ln>
                  <a:noFill/>
                </a:ln>
                <a:solidFill>
                  <a:srgbClr val="404040"/>
                </a:solidFill>
                <a:effectLst/>
                <a:uLnTx/>
                <a:uFillTx/>
                <a:latin typeface="Arial" panose="020B0604020202020204" pitchFamily="34" charset="0"/>
                <a:ea typeface="MS PGothic" panose="020B0600070205080204" pitchFamily="34" charset="-128"/>
                <a:cs typeface="Arial" panose="020B0604020202020204" pitchFamily="34" charset="0"/>
              </a:rPr>
              <a:t>tectio</a:t>
            </a:r>
            <a:r>
              <a:rPr kumimoji="0" lang="de-DE" altLang="de-DE" sz="1000" b="0" i="0" u="none" strike="noStrike" kern="1200" cap="none" spc="0" normalizeH="0" baseline="0" noProof="0" dirty="0">
                <a:ln>
                  <a:noFill/>
                </a:ln>
                <a:solidFill>
                  <a:srgbClr val="404040"/>
                </a:solidFill>
                <a:effectLst/>
                <a:uLnTx/>
                <a:uFillTx/>
                <a:latin typeface="Arial" panose="020B0604020202020204" pitchFamily="34" charset="0"/>
                <a:ea typeface="MS PGothic" panose="020B0600070205080204" pitchFamily="34" charset="-128"/>
                <a:cs typeface="Arial" panose="020B0604020202020204" pitchFamily="34" charset="0"/>
              </a:rPr>
              <a:t>, Sabine Zägel</a:t>
            </a:r>
            <a:endParaRPr kumimoji="0" lang="de-DE" altLang="de-DE" sz="1000" b="0" i="0" u="none" strike="noStrike" kern="1200" cap="none" spc="0" normalizeH="0" baseline="0" noProof="0" dirty="0">
              <a:ln>
                <a:noFill/>
              </a:ln>
              <a:solidFill>
                <a:srgbClr val="404040"/>
              </a:solidFill>
              <a:effectLst/>
              <a:uLnTx/>
              <a:uFillTx/>
              <a:latin typeface="Calibri" panose="020F0502020204030204" pitchFamily="34" charset="0"/>
              <a:ea typeface="MS PGothic" panose="020B0600070205080204" pitchFamily="34" charset="-128"/>
              <a:cs typeface="+mn-cs"/>
            </a:endParaRPr>
          </a:p>
        </p:txBody>
      </p:sp>
      <p:grpSp>
        <p:nvGrpSpPr>
          <p:cNvPr id="13" name="Gruppieren 12">
            <a:extLst>
              <a:ext uri="{FF2B5EF4-FFF2-40B4-BE49-F238E27FC236}">
                <a16:creationId xmlns:a16="http://schemas.microsoft.com/office/drawing/2014/main" id="{C6634E6E-1C13-3AA6-382E-54613DD04CBE}"/>
              </a:ext>
            </a:extLst>
          </p:cNvPr>
          <p:cNvGrpSpPr/>
          <p:nvPr/>
        </p:nvGrpSpPr>
        <p:grpSpPr>
          <a:xfrm>
            <a:off x="838200" y="2708920"/>
            <a:ext cx="10802416" cy="3960440"/>
            <a:chOff x="432000" y="1808018"/>
            <a:chExt cx="8431445" cy="3979719"/>
          </a:xfrm>
        </p:grpSpPr>
        <p:graphicFrame>
          <p:nvGraphicFramePr>
            <p:cNvPr id="15" name="Diagramm 14">
              <a:extLst>
                <a:ext uri="{FF2B5EF4-FFF2-40B4-BE49-F238E27FC236}">
                  <a16:creationId xmlns:a16="http://schemas.microsoft.com/office/drawing/2014/main" id="{094AA11A-3441-6900-00C4-DB8850AEF692}"/>
                </a:ext>
              </a:extLst>
            </p:cNvPr>
            <p:cNvGraphicFramePr/>
            <p:nvPr>
              <p:extLst>
                <p:ext uri="{D42A27DB-BD31-4B8C-83A1-F6EECF244321}">
                  <p14:modId xmlns:p14="http://schemas.microsoft.com/office/powerpoint/2010/main" val="2525844529"/>
                </p:ext>
              </p:extLst>
            </p:nvPr>
          </p:nvGraphicFramePr>
          <p:xfrm>
            <a:off x="716973" y="1933919"/>
            <a:ext cx="7897090" cy="3853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Rechteck 15">
              <a:extLst>
                <a:ext uri="{FF2B5EF4-FFF2-40B4-BE49-F238E27FC236}">
                  <a16:creationId xmlns:a16="http://schemas.microsoft.com/office/drawing/2014/main" id="{96C279C1-E49C-67B2-3F97-882166351271}"/>
                </a:ext>
              </a:extLst>
            </p:cNvPr>
            <p:cNvSpPr/>
            <p:nvPr/>
          </p:nvSpPr>
          <p:spPr>
            <a:xfrm>
              <a:off x="432000" y="1808018"/>
              <a:ext cx="8431445" cy="3979719"/>
            </a:xfrm>
            <a:prstGeom prst="rect">
              <a:avLst/>
            </a:prstGeom>
            <a:noFill/>
            <a:ln w="38100">
              <a:solidFill>
                <a:srgbClr val="92D050"/>
              </a:solidFill>
            </a:ln>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3" name="Textfeld 2">
            <a:extLst>
              <a:ext uri="{FF2B5EF4-FFF2-40B4-BE49-F238E27FC236}">
                <a16:creationId xmlns:a16="http://schemas.microsoft.com/office/drawing/2014/main" id="{6EBBEAFB-C1C9-79BA-2474-FD5814C7A132}"/>
              </a:ext>
            </a:extLst>
          </p:cNvPr>
          <p:cNvSpPr txBox="1"/>
          <p:nvPr/>
        </p:nvSpPr>
        <p:spPr>
          <a:xfrm>
            <a:off x="5447928" y="980728"/>
            <a:ext cx="6602114" cy="1323439"/>
          </a:xfrm>
          <a:prstGeom prst="rect">
            <a:avLst/>
          </a:prstGeom>
          <a:noFill/>
        </p:spPr>
        <p:txBody>
          <a:bodyPr wrap="square">
            <a:spAutoFit/>
          </a:bodyPr>
          <a:lstStyle/>
          <a:p>
            <a:pPr algn="r"/>
            <a:r>
              <a:rPr lang="de-DE" sz="4000" dirty="0">
                <a:latin typeface="+mj-lt"/>
                <a:cs typeface="Arial" panose="020B0604020202020204" pitchFamily="34" charset="0"/>
              </a:rPr>
              <a:t>3 Faktoren für Energiesparen &amp; Nachhaltigkeit</a:t>
            </a:r>
          </a:p>
        </p:txBody>
      </p:sp>
    </p:spTree>
    <p:extLst>
      <p:ext uri="{BB962C8B-B14F-4D97-AF65-F5344CB8AC3E}">
        <p14:creationId xmlns:p14="http://schemas.microsoft.com/office/powerpoint/2010/main" val="835262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784EFA-24F4-C102-DEEB-B2CCD04A5E4E}"/>
              </a:ext>
            </a:extLst>
          </p:cNvPr>
          <p:cNvSpPr>
            <a:spLocks noGrp="1"/>
          </p:cNvSpPr>
          <p:nvPr>
            <p:ph type="title"/>
          </p:nvPr>
        </p:nvSpPr>
        <p:spPr>
          <a:xfrm>
            <a:off x="8112224" y="908720"/>
            <a:ext cx="3961656" cy="1325563"/>
          </a:xfrm>
        </p:spPr>
        <p:txBody>
          <a:bodyPr/>
          <a:lstStyle/>
          <a:p>
            <a:r>
              <a:rPr lang="de-DE" dirty="0"/>
              <a:t>Saubere Energie</a:t>
            </a:r>
          </a:p>
        </p:txBody>
      </p:sp>
      <p:sp>
        <p:nvSpPr>
          <p:cNvPr id="3" name="Inhaltsplatzhalter 2">
            <a:extLst>
              <a:ext uri="{FF2B5EF4-FFF2-40B4-BE49-F238E27FC236}">
                <a16:creationId xmlns:a16="http://schemas.microsoft.com/office/drawing/2014/main" id="{2D8B8DE8-B695-62D1-1508-12F26D607977}"/>
              </a:ext>
            </a:extLst>
          </p:cNvPr>
          <p:cNvSpPr>
            <a:spLocks noGrp="1"/>
          </p:cNvSpPr>
          <p:nvPr>
            <p:ph idx="1"/>
          </p:nvPr>
        </p:nvSpPr>
        <p:spPr>
          <a:xfrm>
            <a:off x="2639616" y="2658982"/>
            <a:ext cx="9289032" cy="3879800"/>
          </a:xfrm>
        </p:spPr>
        <p:txBody>
          <a:bodyPr/>
          <a:lstStyle/>
          <a:p>
            <a:r>
              <a:rPr lang="de-DE" dirty="0"/>
              <a:t>Was ist saubere Energie?</a:t>
            </a:r>
          </a:p>
          <a:p>
            <a:endParaRPr lang="de-DE" dirty="0"/>
          </a:p>
          <a:p>
            <a:endParaRPr lang="de-DE" dirty="0"/>
          </a:p>
          <a:p>
            <a:r>
              <a:rPr lang="de-DE" dirty="0"/>
              <a:t>Was ist bezahlbare Energie?</a:t>
            </a:r>
          </a:p>
          <a:p>
            <a:endParaRPr lang="de-DE" dirty="0"/>
          </a:p>
          <a:p>
            <a:endParaRPr lang="de-DE" dirty="0"/>
          </a:p>
          <a:p>
            <a:r>
              <a:rPr lang="de-DE" dirty="0"/>
              <a:t>Was ist bezahlbare UND saubere Energie?</a:t>
            </a:r>
          </a:p>
        </p:txBody>
      </p:sp>
      <p:pic>
        <p:nvPicPr>
          <p:cNvPr id="5" name="Grafik 4">
            <a:extLst>
              <a:ext uri="{FF2B5EF4-FFF2-40B4-BE49-F238E27FC236}">
                <a16:creationId xmlns:a16="http://schemas.microsoft.com/office/drawing/2014/main" id="{B23D4573-467B-5980-83EB-76F20AD49DC4}"/>
              </a:ext>
            </a:extLst>
          </p:cNvPr>
          <p:cNvPicPr>
            <a:picLocks noChangeAspect="1"/>
          </p:cNvPicPr>
          <p:nvPr/>
        </p:nvPicPr>
        <p:blipFill>
          <a:blip r:embed="rId2"/>
          <a:stretch>
            <a:fillRect/>
          </a:stretch>
        </p:blipFill>
        <p:spPr>
          <a:xfrm>
            <a:off x="479376" y="2708920"/>
            <a:ext cx="1728192" cy="1734090"/>
          </a:xfrm>
          <a:prstGeom prst="rect">
            <a:avLst/>
          </a:prstGeom>
        </p:spPr>
      </p:pic>
      <p:pic>
        <p:nvPicPr>
          <p:cNvPr id="4" name="Grafik 3" descr="Brainstorming mit einfarbiger Füllung">
            <a:extLst>
              <a:ext uri="{FF2B5EF4-FFF2-40B4-BE49-F238E27FC236}">
                <a16:creationId xmlns:a16="http://schemas.microsoft.com/office/drawing/2014/main" id="{0DD9BFCD-9111-B186-EE89-A0ADCA0279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7368" y="4936788"/>
            <a:ext cx="1512168" cy="1512168"/>
          </a:xfrm>
          <a:prstGeom prst="rect">
            <a:avLst/>
          </a:prstGeom>
        </p:spPr>
      </p:pic>
    </p:spTree>
    <p:extLst>
      <p:ext uri="{BB962C8B-B14F-4D97-AF65-F5344CB8AC3E}">
        <p14:creationId xmlns:p14="http://schemas.microsoft.com/office/powerpoint/2010/main" val="767458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B6A2A1-3847-DDBE-80BD-753AF3FDAF5D}"/>
              </a:ext>
            </a:extLst>
          </p:cNvPr>
          <p:cNvSpPr>
            <a:spLocks noGrp="1"/>
          </p:cNvSpPr>
          <p:nvPr>
            <p:ph type="title"/>
          </p:nvPr>
        </p:nvSpPr>
        <p:spPr>
          <a:xfrm>
            <a:off x="7896200" y="1196752"/>
            <a:ext cx="4105672" cy="759627"/>
          </a:xfrm>
        </p:spPr>
        <p:txBody>
          <a:bodyPr>
            <a:normAutofit fontScale="90000"/>
          </a:bodyPr>
          <a:lstStyle/>
          <a:p>
            <a:r>
              <a:rPr lang="de-DE" dirty="0"/>
              <a:t>Trend: erneuerbar</a:t>
            </a:r>
          </a:p>
        </p:txBody>
      </p:sp>
      <p:sp>
        <p:nvSpPr>
          <p:cNvPr id="5" name="Textfeld 4">
            <a:extLst>
              <a:ext uri="{FF2B5EF4-FFF2-40B4-BE49-F238E27FC236}">
                <a16:creationId xmlns:a16="http://schemas.microsoft.com/office/drawing/2014/main" id="{08F6AE43-6ED9-C120-9808-2D516C6D0B94}"/>
              </a:ext>
            </a:extLst>
          </p:cNvPr>
          <p:cNvSpPr txBox="1"/>
          <p:nvPr/>
        </p:nvSpPr>
        <p:spPr>
          <a:xfrm rot="16200000">
            <a:off x="3596275" y="3269924"/>
            <a:ext cx="6094378" cy="230832"/>
          </a:xfrm>
          <a:prstGeom prst="rect">
            <a:avLst/>
          </a:prstGeom>
          <a:noFill/>
        </p:spPr>
        <p:txBody>
          <a:bodyPr wrap="square">
            <a:spAutoFit/>
          </a:bodyPr>
          <a:lstStyle/>
          <a:p>
            <a:r>
              <a:rPr lang="de-DE" sz="900" dirty="0"/>
              <a:t>Quelle: Arbeitsgruppe Erneuerbare Energien-Statistik (AGEE-Stat), Stand: 02/2024 </a:t>
            </a:r>
          </a:p>
        </p:txBody>
      </p:sp>
      <p:pic>
        <p:nvPicPr>
          <p:cNvPr id="6" name="Grafik 5">
            <a:extLst>
              <a:ext uri="{FF2B5EF4-FFF2-40B4-BE49-F238E27FC236}">
                <a16:creationId xmlns:a16="http://schemas.microsoft.com/office/drawing/2014/main" id="{24883DA0-8278-5F08-98E5-EC1C562FD737}"/>
              </a:ext>
            </a:extLst>
          </p:cNvPr>
          <p:cNvPicPr>
            <a:picLocks noChangeAspect="1"/>
          </p:cNvPicPr>
          <p:nvPr/>
        </p:nvPicPr>
        <p:blipFill>
          <a:blip r:embed="rId2"/>
          <a:stretch>
            <a:fillRect/>
          </a:stretch>
        </p:blipFill>
        <p:spPr>
          <a:xfrm>
            <a:off x="292556" y="2484214"/>
            <a:ext cx="6128630" cy="4085754"/>
          </a:xfrm>
          <a:prstGeom prst="rect">
            <a:avLst/>
          </a:prstGeom>
        </p:spPr>
      </p:pic>
      <p:pic>
        <p:nvPicPr>
          <p:cNvPr id="4" name="Grafik 3">
            <a:extLst>
              <a:ext uri="{FF2B5EF4-FFF2-40B4-BE49-F238E27FC236}">
                <a16:creationId xmlns:a16="http://schemas.microsoft.com/office/drawing/2014/main" id="{C7633852-A74E-61FF-7E1A-247DC0C8EE8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72605" y="2852936"/>
            <a:ext cx="4956043" cy="3717032"/>
          </a:xfrm>
          <a:prstGeom prst="rect">
            <a:avLst/>
          </a:prstGeom>
        </p:spPr>
      </p:pic>
    </p:spTree>
    <p:extLst>
      <p:ext uri="{BB962C8B-B14F-4D97-AF65-F5344CB8AC3E}">
        <p14:creationId xmlns:p14="http://schemas.microsoft.com/office/powerpoint/2010/main" val="4010484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050881E-ACC7-97F8-D805-DA6126A51C40}"/>
              </a:ext>
            </a:extLst>
          </p:cNvPr>
          <p:cNvPicPr>
            <a:picLocks noGrp="1" noChangeAspect="1"/>
          </p:cNvPicPr>
          <p:nvPr>
            <p:ph idx="1"/>
          </p:nvPr>
        </p:nvPicPr>
        <p:blipFill>
          <a:blip r:embed="rId2"/>
          <a:stretch>
            <a:fillRect/>
          </a:stretch>
        </p:blipFill>
        <p:spPr>
          <a:xfrm>
            <a:off x="335360" y="1694888"/>
            <a:ext cx="7512627" cy="4660747"/>
          </a:xfrm>
        </p:spPr>
      </p:pic>
      <p:sp>
        <p:nvSpPr>
          <p:cNvPr id="3" name="Titel 1">
            <a:extLst>
              <a:ext uri="{FF2B5EF4-FFF2-40B4-BE49-F238E27FC236}">
                <a16:creationId xmlns:a16="http://schemas.microsoft.com/office/drawing/2014/main" id="{6970675A-DD50-7CBB-FEB6-A411431193D5}"/>
              </a:ext>
            </a:extLst>
          </p:cNvPr>
          <p:cNvSpPr>
            <a:spLocks noGrp="1"/>
          </p:cNvSpPr>
          <p:nvPr>
            <p:ph type="title"/>
          </p:nvPr>
        </p:nvSpPr>
        <p:spPr>
          <a:xfrm>
            <a:off x="10128448" y="1196752"/>
            <a:ext cx="1728192" cy="759627"/>
          </a:xfrm>
        </p:spPr>
        <p:txBody>
          <a:bodyPr>
            <a:normAutofit/>
          </a:bodyPr>
          <a:lstStyle/>
          <a:p>
            <a:r>
              <a:rPr lang="de-DE" dirty="0"/>
              <a:t>Strom</a:t>
            </a:r>
          </a:p>
        </p:txBody>
      </p:sp>
      <p:pic>
        <p:nvPicPr>
          <p:cNvPr id="4" name="Inhaltsplatzhalter 4">
            <a:extLst>
              <a:ext uri="{FF2B5EF4-FFF2-40B4-BE49-F238E27FC236}">
                <a16:creationId xmlns:a16="http://schemas.microsoft.com/office/drawing/2014/main" id="{373DA514-A42A-25B9-5AC3-BD38A8648C2D}"/>
              </a:ext>
            </a:extLst>
          </p:cNvPr>
          <p:cNvPicPr>
            <a:picLocks noChangeAspect="1"/>
          </p:cNvPicPr>
          <p:nvPr/>
        </p:nvPicPr>
        <p:blipFill>
          <a:blip r:embed="rId3"/>
          <a:stretch>
            <a:fillRect/>
          </a:stretch>
        </p:blipFill>
        <p:spPr>
          <a:xfrm>
            <a:off x="8046383" y="3429000"/>
            <a:ext cx="3954274" cy="2578647"/>
          </a:xfrm>
          <a:prstGeom prst="rect">
            <a:avLst/>
          </a:prstGeom>
        </p:spPr>
      </p:pic>
      <p:pic>
        <p:nvPicPr>
          <p:cNvPr id="2" name="Grafik 1">
            <a:extLst>
              <a:ext uri="{FF2B5EF4-FFF2-40B4-BE49-F238E27FC236}">
                <a16:creationId xmlns:a16="http://schemas.microsoft.com/office/drawing/2014/main" id="{D4A63DF1-4968-7C47-48C8-59A31907A6CD}"/>
              </a:ext>
            </a:extLst>
          </p:cNvPr>
          <p:cNvPicPr>
            <a:picLocks noChangeAspect="1"/>
          </p:cNvPicPr>
          <p:nvPr/>
        </p:nvPicPr>
        <p:blipFill>
          <a:blip r:embed="rId4"/>
          <a:stretch>
            <a:fillRect/>
          </a:stretch>
        </p:blipFill>
        <p:spPr>
          <a:xfrm>
            <a:off x="6919624" y="6240274"/>
            <a:ext cx="4763165" cy="409632"/>
          </a:xfrm>
          <a:prstGeom prst="rect">
            <a:avLst/>
          </a:prstGeom>
        </p:spPr>
      </p:pic>
    </p:spTree>
    <p:extLst>
      <p:ext uri="{BB962C8B-B14F-4D97-AF65-F5344CB8AC3E}">
        <p14:creationId xmlns:p14="http://schemas.microsoft.com/office/powerpoint/2010/main" val="3506701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58C8A43-1DCE-3138-8F95-008579297807}"/>
              </a:ext>
            </a:extLst>
          </p:cNvPr>
          <p:cNvPicPr>
            <a:picLocks noGrp="1" noChangeAspect="1"/>
          </p:cNvPicPr>
          <p:nvPr>
            <p:ph idx="1"/>
          </p:nvPr>
        </p:nvPicPr>
        <p:blipFill>
          <a:blip r:embed="rId2"/>
          <a:stretch>
            <a:fillRect/>
          </a:stretch>
        </p:blipFill>
        <p:spPr>
          <a:xfrm>
            <a:off x="335360" y="1556792"/>
            <a:ext cx="9186837" cy="5214578"/>
          </a:xfrm>
        </p:spPr>
      </p:pic>
      <p:sp>
        <p:nvSpPr>
          <p:cNvPr id="6" name="Titel 1">
            <a:extLst>
              <a:ext uri="{FF2B5EF4-FFF2-40B4-BE49-F238E27FC236}">
                <a16:creationId xmlns:a16="http://schemas.microsoft.com/office/drawing/2014/main" id="{5B8F8AFA-C39B-8391-A853-C73BA320691E}"/>
              </a:ext>
            </a:extLst>
          </p:cNvPr>
          <p:cNvSpPr txBox="1">
            <a:spLocks/>
          </p:cNvSpPr>
          <p:nvPr/>
        </p:nvSpPr>
        <p:spPr>
          <a:xfrm>
            <a:off x="9192344" y="980728"/>
            <a:ext cx="27375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Endenergie</a:t>
            </a:r>
          </a:p>
        </p:txBody>
      </p:sp>
      <p:pic>
        <p:nvPicPr>
          <p:cNvPr id="2" name="Grafik 1">
            <a:extLst>
              <a:ext uri="{FF2B5EF4-FFF2-40B4-BE49-F238E27FC236}">
                <a16:creationId xmlns:a16="http://schemas.microsoft.com/office/drawing/2014/main" id="{5A4DCF5C-8EE8-D03A-93E1-E45F7ABB4805}"/>
              </a:ext>
            </a:extLst>
          </p:cNvPr>
          <p:cNvPicPr>
            <a:picLocks noChangeAspect="1"/>
          </p:cNvPicPr>
          <p:nvPr/>
        </p:nvPicPr>
        <p:blipFill>
          <a:blip r:embed="rId3"/>
          <a:stretch>
            <a:fillRect/>
          </a:stretch>
        </p:blipFill>
        <p:spPr>
          <a:xfrm>
            <a:off x="6919624" y="6240274"/>
            <a:ext cx="4763165" cy="409632"/>
          </a:xfrm>
          <a:prstGeom prst="rect">
            <a:avLst/>
          </a:prstGeom>
        </p:spPr>
      </p:pic>
    </p:spTree>
    <p:extLst>
      <p:ext uri="{BB962C8B-B14F-4D97-AF65-F5344CB8AC3E}">
        <p14:creationId xmlns:p14="http://schemas.microsoft.com/office/powerpoint/2010/main" val="343906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2CB52D-443F-FA87-A1F5-E1ACB72D3F10}"/>
              </a:ext>
            </a:extLst>
          </p:cNvPr>
          <p:cNvSpPr>
            <a:spLocks noGrp="1"/>
          </p:cNvSpPr>
          <p:nvPr>
            <p:ph type="title"/>
          </p:nvPr>
        </p:nvSpPr>
        <p:spPr>
          <a:xfrm>
            <a:off x="7962531" y="819544"/>
            <a:ext cx="4032448" cy="1440160"/>
          </a:xfrm>
        </p:spPr>
        <p:txBody>
          <a:bodyPr>
            <a:normAutofit/>
          </a:bodyPr>
          <a:lstStyle/>
          <a:p>
            <a:r>
              <a:rPr lang="de-DE" dirty="0"/>
              <a:t>Gebäudebestand</a:t>
            </a:r>
          </a:p>
        </p:txBody>
      </p:sp>
      <p:sp>
        <p:nvSpPr>
          <p:cNvPr id="3" name="Inhaltsplatzhalter 2">
            <a:extLst>
              <a:ext uri="{FF2B5EF4-FFF2-40B4-BE49-F238E27FC236}">
                <a16:creationId xmlns:a16="http://schemas.microsoft.com/office/drawing/2014/main" id="{1397E8F8-15A5-516D-46FC-C0ADAA954A27}"/>
              </a:ext>
            </a:extLst>
          </p:cNvPr>
          <p:cNvSpPr>
            <a:spLocks noGrp="1"/>
          </p:cNvSpPr>
          <p:nvPr>
            <p:ph idx="1"/>
          </p:nvPr>
        </p:nvSpPr>
        <p:spPr/>
        <p:txBody>
          <a:bodyPr/>
          <a:lstStyle/>
          <a:p>
            <a:endParaRPr lang="de-DE" dirty="0"/>
          </a:p>
        </p:txBody>
      </p:sp>
      <p:pic>
        <p:nvPicPr>
          <p:cNvPr id="6" name="Grafik 5">
            <a:extLst>
              <a:ext uri="{FF2B5EF4-FFF2-40B4-BE49-F238E27FC236}">
                <a16:creationId xmlns:a16="http://schemas.microsoft.com/office/drawing/2014/main" id="{59F21FD6-C1A2-B972-8306-46BDADFBC42D}"/>
              </a:ext>
            </a:extLst>
          </p:cNvPr>
          <p:cNvPicPr>
            <a:picLocks noChangeAspect="1"/>
          </p:cNvPicPr>
          <p:nvPr/>
        </p:nvPicPr>
        <p:blipFill>
          <a:blip r:embed="rId2"/>
          <a:stretch>
            <a:fillRect/>
          </a:stretch>
        </p:blipFill>
        <p:spPr>
          <a:xfrm>
            <a:off x="232889" y="2122448"/>
            <a:ext cx="6138213" cy="4088919"/>
          </a:xfrm>
          <a:prstGeom prst="rect">
            <a:avLst/>
          </a:prstGeom>
        </p:spPr>
      </p:pic>
      <p:pic>
        <p:nvPicPr>
          <p:cNvPr id="8" name="Grafik 7">
            <a:extLst>
              <a:ext uri="{FF2B5EF4-FFF2-40B4-BE49-F238E27FC236}">
                <a16:creationId xmlns:a16="http://schemas.microsoft.com/office/drawing/2014/main" id="{7F7CFB8C-C9A7-3D95-DF45-1E32DE8C694D}"/>
              </a:ext>
            </a:extLst>
          </p:cNvPr>
          <p:cNvPicPr>
            <a:picLocks noChangeAspect="1"/>
          </p:cNvPicPr>
          <p:nvPr/>
        </p:nvPicPr>
        <p:blipFill>
          <a:blip r:embed="rId3"/>
          <a:stretch>
            <a:fillRect/>
          </a:stretch>
        </p:blipFill>
        <p:spPr>
          <a:xfrm>
            <a:off x="5976324" y="2038201"/>
            <a:ext cx="6018656" cy="4397723"/>
          </a:xfrm>
          <a:prstGeom prst="rect">
            <a:avLst/>
          </a:prstGeom>
        </p:spPr>
      </p:pic>
      <p:pic>
        <p:nvPicPr>
          <p:cNvPr id="5" name="Grafik 4">
            <a:extLst>
              <a:ext uri="{FF2B5EF4-FFF2-40B4-BE49-F238E27FC236}">
                <a16:creationId xmlns:a16="http://schemas.microsoft.com/office/drawing/2014/main" id="{F6D95C9A-F793-D505-4A3E-AAA594A7BCD6}"/>
              </a:ext>
            </a:extLst>
          </p:cNvPr>
          <p:cNvPicPr>
            <a:picLocks noChangeAspect="1"/>
          </p:cNvPicPr>
          <p:nvPr/>
        </p:nvPicPr>
        <p:blipFill>
          <a:blip r:embed="rId4"/>
          <a:stretch>
            <a:fillRect/>
          </a:stretch>
        </p:blipFill>
        <p:spPr>
          <a:xfrm>
            <a:off x="1191165" y="6351678"/>
            <a:ext cx="4763165" cy="409632"/>
          </a:xfrm>
          <a:prstGeom prst="rect">
            <a:avLst/>
          </a:prstGeom>
        </p:spPr>
      </p:pic>
    </p:spTree>
    <p:extLst>
      <p:ext uri="{BB962C8B-B14F-4D97-AF65-F5344CB8AC3E}">
        <p14:creationId xmlns:p14="http://schemas.microsoft.com/office/powerpoint/2010/main" val="923081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a:extLst>
              <a:ext uri="{FF2B5EF4-FFF2-40B4-BE49-F238E27FC236}">
                <a16:creationId xmlns:a16="http://schemas.microsoft.com/office/drawing/2014/main" id="{AF582E12-92C7-49F6-8CD0-B1AE032CAA58}"/>
              </a:ext>
            </a:extLst>
          </p:cNvPr>
          <p:cNvSpPr>
            <a:spLocks noGrp="1"/>
          </p:cNvSpPr>
          <p:nvPr>
            <p:ph idx="1"/>
          </p:nvPr>
        </p:nvSpPr>
        <p:spPr>
          <a:xfrm>
            <a:off x="8169403" y="2808825"/>
            <a:ext cx="3413717" cy="3698950"/>
          </a:xfrm>
        </p:spPr>
        <p:txBody>
          <a:bodyPr>
            <a:normAutofit fontScale="92500"/>
          </a:bodyPr>
          <a:lstStyle/>
          <a:p>
            <a:pPr marL="0" indent="0" algn="ctr">
              <a:buNone/>
            </a:pPr>
            <a:r>
              <a:rPr lang="de-DE" sz="3600" dirty="0"/>
              <a:t>19,4 Mio. </a:t>
            </a:r>
          </a:p>
          <a:p>
            <a:pPr marL="0" indent="0" algn="ctr">
              <a:buNone/>
            </a:pPr>
            <a:r>
              <a:rPr lang="de-DE" sz="3600" dirty="0"/>
              <a:t>Wohngebäude</a:t>
            </a:r>
          </a:p>
          <a:p>
            <a:pPr marL="0" indent="0" algn="ctr">
              <a:buNone/>
            </a:pPr>
            <a:endParaRPr lang="de-DE" sz="3600" dirty="0"/>
          </a:p>
          <a:p>
            <a:pPr marL="457200" lvl="1" indent="0" algn="ctr">
              <a:buNone/>
            </a:pPr>
            <a:r>
              <a:rPr lang="de-DE" sz="2800" dirty="0"/>
              <a:t>~16,1 Mio. Ein- und Zweifamilienhäuser</a:t>
            </a:r>
          </a:p>
          <a:p>
            <a:pPr marL="457200" lvl="1" indent="0" algn="ctr">
              <a:buNone/>
            </a:pPr>
            <a:r>
              <a:rPr lang="de-DE" sz="2800" dirty="0"/>
              <a:t>~3,3 Mio. Mehrfamilienhäuser</a:t>
            </a:r>
            <a:r>
              <a:rPr lang="de-DE" sz="3200" dirty="0"/>
              <a:t> </a:t>
            </a:r>
          </a:p>
        </p:txBody>
      </p:sp>
      <p:pic>
        <p:nvPicPr>
          <p:cNvPr id="4" name="Grafik 3">
            <a:extLst>
              <a:ext uri="{FF2B5EF4-FFF2-40B4-BE49-F238E27FC236}">
                <a16:creationId xmlns:a16="http://schemas.microsoft.com/office/drawing/2014/main" id="{F7B3F828-1A71-4B9A-A691-7327E1D650D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6103" y="2531523"/>
            <a:ext cx="7292788" cy="4253555"/>
          </a:xfrm>
          <a:prstGeom prst="rect">
            <a:avLst/>
          </a:prstGeom>
        </p:spPr>
      </p:pic>
      <p:sp>
        <p:nvSpPr>
          <p:cNvPr id="9" name="Textfeld 8">
            <a:extLst>
              <a:ext uri="{FF2B5EF4-FFF2-40B4-BE49-F238E27FC236}">
                <a16:creationId xmlns:a16="http://schemas.microsoft.com/office/drawing/2014/main" id="{78049B10-33B2-410A-AB09-2BFE59111CE4}"/>
              </a:ext>
            </a:extLst>
          </p:cNvPr>
          <p:cNvSpPr txBox="1"/>
          <p:nvPr/>
        </p:nvSpPr>
        <p:spPr>
          <a:xfrm>
            <a:off x="2457519" y="2272388"/>
            <a:ext cx="3528392" cy="369332"/>
          </a:xfrm>
          <a:prstGeom prst="rect">
            <a:avLst/>
          </a:prstGeom>
          <a:noFill/>
          <a:ln w="12700">
            <a:noFill/>
          </a:ln>
        </p:spPr>
        <p:txBody>
          <a:bodyPr wrap="square" rtlCol="0">
            <a:spAutoFit/>
          </a:bodyPr>
          <a:lstStyle/>
          <a:p>
            <a:pPr algn="ctr"/>
            <a:r>
              <a:rPr lang="de-DE" dirty="0"/>
              <a:t>Ein- und Zweifamilienhäuser</a:t>
            </a:r>
          </a:p>
        </p:txBody>
      </p:sp>
      <p:sp>
        <p:nvSpPr>
          <p:cNvPr id="3" name="Titel 1">
            <a:extLst>
              <a:ext uri="{FF2B5EF4-FFF2-40B4-BE49-F238E27FC236}">
                <a16:creationId xmlns:a16="http://schemas.microsoft.com/office/drawing/2014/main" id="{E65560D1-F542-E73F-7EFF-0813FC2F4518}"/>
              </a:ext>
            </a:extLst>
          </p:cNvPr>
          <p:cNvSpPr txBox="1">
            <a:spLocks/>
          </p:cNvSpPr>
          <p:nvPr/>
        </p:nvSpPr>
        <p:spPr>
          <a:xfrm>
            <a:off x="7962531" y="819544"/>
            <a:ext cx="4032448"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Gebäudebestand</a:t>
            </a:r>
          </a:p>
        </p:txBody>
      </p:sp>
    </p:spTree>
    <p:extLst>
      <p:ext uri="{BB962C8B-B14F-4D97-AF65-F5344CB8AC3E}">
        <p14:creationId xmlns:p14="http://schemas.microsoft.com/office/powerpoint/2010/main" val="2156651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1977E-3627-D767-1C63-DB3C679A0119}"/>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075591EE-42FD-8C95-BBCF-9B8FEF5C3B0A}"/>
              </a:ext>
            </a:extLst>
          </p:cNvPr>
          <p:cNvSpPr txBox="1">
            <a:spLocks/>
          </p:cNvSpPr>
          <p:nvPr/>
        </p:nvSpPr>
        <p:spPr>
          <a:xfrm>
            <a:off x="7962531" y="819544"/>
            <a:ext cx="4032448"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a:t>Gebäudebestand</a:t>
            </a:r>
            <a:endParaRPr lang="de-DE" dirty="0"/>
          </a:p>
        </p:txBody>
      </p:sp>
      <p:pic>
        <p:nvPicPr>
          <p:cNvPr id="5" name="Grafik 4">
            <a:extLst>
              <a:ext uri="{FF2B5EF4-FFF2-40B4-BE49-F238E27FC236}">
                <a16:creationId xmlns:a16="http://schemas.microsoft.com/office/drawing/2014/main" id="{EDE0F2BA-8AE9-2EF7-C709-09C74CFB7816}"/>
              </a:ext>
            </a:extLst>
          </p:cNvPr>
          <p:cNvPicPr>
            <a:picLocks noChangeAspect="1"/>
          </p:cNvPicPr>
          <p:nvPr/>
        </p:nvPicPr>
        <p:blipFill>
          <a:blip r:embed="rId3"/>
          <a:stretch>
            <a:fillRect/>
          </a:stretch>
        </p:blipFill>
        <p:spPr>
          <a:xfrm>
            <a:off x="1631504" y="2132856"/>
            <a:ext cx="7554379" cy="4620270"/>
          </a:xfrm>
          <a:prstGeom prst="rect">
            <a:avLst/>
          </a:prstGeom>
        </p:spPr>
      </p:pic>
      <p:sp>
        <p:nvSpPr>
          <p:cNvPr id="8" name="Inhaltsplatzhalter 7">
            <a:extLst>
              <a:ext uri="{FF2B5EF4-FFF2-40B4-BE49-F238E27FC236}">
                <a16:creationId xmlns:a16="http://schemas.microsoft.com/office/drawing/2014/main" id="{420EEB49-77D1-5729-A574-C17CC9AD4585}"/>
              </a:ext>
            </a:extLst>
          </p:cNvPr>
          <p:cNvSpPr>
            <a:spLocks noGrp="1"/>
          </p:cNvSpPr>
          <p:nvPr>
            <p:ph idx="1"/>
          </p:nvPr>
        </p:nvSpPr>
        <p:spPr>
          <a:xfrm>
            <a:off x="4515857" y="3789040"/>
            <a:ext cx="6763075" cy="1938352"/>
          </a:xfrm>
        </p:spPr>
        <p:txBody>
          <a:bodyPr>
            <a:normAutofit/>
          </a:bodyPr>
          <a:lstStyle/>
          <a:p>
            <a:pPr marL="0" indent="0">
              <a:buNone/>
            </a:pPr>
            <a:r>
              <a:rPr lang="de-DE" dirty="0"/>
              <a:t>1977 </a:t>
            </a:r>
          </a:p>
          <a:p>
            <a:pPr marL="0" indent="0">
              <a:buNone/>
            </a:pPr>
            <a:r>
              <a:rPr lang="de-DE" dirty="0">
                <a:sym typeface="Wingdings" panose="05000000000000000000" pitchFamily="2" charset="2"/>
              </a:rPr>
              <a:t> </a:t>
            </a:r>
            <a:r>
              <a:rPr lang="de-DE" dirty="0"/>
              <a:t>1. Wärmeschutzverordnung tritt in Kraft</a:t>
            </a:r>
          </a:p>
        </p:txBody>
      </p:sp>
    </p:spTree>
    <p:extLst>
      <p:ext uri="{BB962C8B-B14F-4D97-AF65-F5344CB8AC3E}">
        <p14:creationId xmlns:p14="http://schemas.microsoft.com/office/powerpoint/2010/main" val="2941926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BE14C461-6783-A20B-232F-76DE283A54FA}"/>
              </a:ext>
            </a:extLst>
          </p:cNvPr>
          <p:cNvSpPr txBox="1"/>
          <p:nvPr/>
        </p:nvSpPr>
        <p:spPr>
          <a:xfrm>
            <a:off x="578471" y="2636912"/>
            <a:ext cx="11161240" cy="1477328"/>
          </a:xfrm>
          <a:prstGeom prst="rect">
            <a:avLst/>
          </a:prstGeom>
          <a:noFill/>
        </p:spPr>
        <p:txBody>
          <a:bodyPr wrap="square" rtlCol="0">
            <a:spAutoFit/>
          </a:bodyPr>
          <a:lstStyle/>
          <a:p>
            <a:r>
              <a:rPr lang="de-DE" sz="3600" dirty="0"/>
              <a:t>Wofür nutzen wir Energie im Haus</a:t>
            </a:r>
          </a:p>
          <a:p>
            <a:r>
              <a:rPr lang="de-DE" sz="3600" dirty="0"/>
              <a:t>                              </a:t>
            </a:r>
            <a:r>
              <a:rPr lang="de-DE" sz="3600" dirty="0">
                <a:sym typeface="Wingdings" panose="05000000000000000000" pitchFamily="2" charset="2"/>
              </a:rPr>
              <a:t> </a:t>
            </a:r>
            <a:r>
              <a:rPr lang="de-DE" sz="3600" dirty="0"/>
              <a:t>Geschätztes Ranking der TOP 3 (in %) </a:t>
            </a:r>
          </a:p>
          <a:p>
            <a:endParaRPr lang="de-DE" dirty="0"/>
          </a:p>
        </p:txBody>
      </p:sp>
      <p:pic>
        <p:nvPicPr>
          <p:cNvPr id="7" name="Grafik 6" descr="Brainstorming mit einfarbiger Füllung">
            <a:extLst>
              <a:ext uri="{FF2B5EF4-FFF2-40B4-BE49-F238E27FC236}">
                <a16:creationId xmlns:a16="http://schemas.microsoft.com/office/drawing/2014/main" id="{682E18BC-22A0-CB93-0720-C9836844B7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7368" y="4936788"/>
            <a:ext cx="1512168" cy="1512168"/>
          </a:xfrm>
          <a:prstGeom prst="rect">
            <a:avLst/>
          </a:prstGeom>
        </p:spPr>
      </p:pic>
    </p:spTree>
    <p:extLst>
      <p:ext uri="{BB962C8B-B14F-4D97-AF65-F5344CB8AC3E}">
        <p14:creationId xmlns:p14="http://schemas.microsoft.com/office/powerpoint/2010/main" val="3391530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1A60113-4CCC-ED2B-1B7E-C100D3BCCC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7367" y="2642132"/>
            <a:ext cx="5664373" cy="4027227"/>
          </a:xfrm>
          <a:prstGeom prst="rect">
            <a:avLst/>
          </a:prstGeom>
        </p:spPr>
      </p:pic>
      <p:pic>
        <p:nvPicPr>
          <p:cNvPr id="3" name="Grafik 2">
            <a:extLst>
              <a:ext uri="{FF2B5EF4-FFF2-40B4-BE49-F238E27FC236}">
                <a16:creationId xmlns:a16="http://schemas.microsoft.com/office/drawing/2014/main" id="{59F1229C-0FA6-4D54-FC9C-E25A257FBA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03863" y="1950492"/>
            <a:ext cx="5888137" cy="4752527"/>
          </a:xfrm>
          <a:prstGeom prst="rect">
            <a:avLst/>
          </a:prstGeom>
        </p:spPr>
      </p:pic>
      <p:sp>
        <p:nvSpPr>
          <p:cNvPr id="4" name="Pfeil: nach rechts 3">
            <a:extLst>
              <a:ext uri="{FF2B5EF4-FFF2-40B4-BE49-F238E27FC236}">
                <a16:creationId xmlns:a16="http://schemas.microsoft.com/office/drawing/2014/main" id="{5D5148E6-B8E1-F1A0-E899-BB70A6202411}"/>
              </a:ext>
            </a:extLst>
          </p:cNvPr>
          <p:cNvSpPr/>
          <p:nvPr/>
        </p:nvSpPr>
        <p:spPr>
          <a:xfrm>
            <a:off x="5875789" y="3411720"/>
            <a:ext cx="868283" cy="3016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el 1">
            <a:extLst>
              <a:ext uri="{FF2B5EF4-FFF2-40B4-BE49-F238E27FC236}">
                <a16:creationId xmlns:a16="http://schemas.microsoft.com/office/drawing/2014/main" id="{9C80DE64-35EA-93D7-0E50-BC8DE75139C4}"/>
              </a:ext>
            </a:extLst>
          </p:cNvPr>
          <p:cNvSpPr txBox="1">
            <a:spLocks/>
          </p:cNvSpPr>
          <p:nvPr/>
        </p:nvSpPr>
        <p:spPr>
          <a:xfrm>
            <a:off x="6888088" y="819544"/>
            <a:ext cx="5106891"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Verbrauchsverteilung</a:t>
            </a:r>
          </a:p>
        </p:txBody>
      </p:sp>
    </p:spTree>
    <p:extLst>
      <p:ext uri="{BB962C8B-B14F-4D97-AF65-F5344CB8AC3E}">
        <p14:creationId xmlns:p14="http://schemas.microsoft.com/office/powerpoint/2010/main" val="4011340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3F4AD-C057-91F7-AA1D-26855A9447A9}"/>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468D6E96-5B24-B769-A3C8-D6BB889740F4}"/>
              </a:ext>
            </a:extLst>
          </p:cNvPr>
          <p:cNvSpPr txBox="1"/>
          <p:nvPr/>
        </p:nvSpPr>
        <p:spPr>
          <a:xfrm>
            <a:off x="515380" y="2914212"/>
            <a:ext cx="11161240" cy="2031325"/>
          </a:xfrm>
          <a:prstGeom prst="rect">
            <a:avLst/>
          </a:prstGeom>
          <a:noFill/>
        </p:spPr>
        <p:txBody>
          <a:bodyPr wrap="square" rtlCol="0">
            <a:spAutoFit/>
          </a:bodyPr>
          <a:lstStyle/>
          <a:p>
            <a:pPr algn="ctr"/>
            <a:r>
              <a:rPr lang="de-DE" sz="3600" dirty="0"/>
              <a:t>Wie war in den letzten Jahren die Entwicklung der Wärmeverbrauch in den Wohngebäuden?</a:t>
            </a:r>
          </a:p>
          <a:p>
            <a:endParaRPr lang="de-DE" sz="3600" dirty="0"/>
          </a:p>
          <a:p>
            <a:endParaRPr lang="de-DE" dirty="0"/>
          </a:p>
        </p:txBody>
      </p:sp>
      <p:pic>
        <p:nvPicPr>
          <p:cNvPr id="5" name="Grafik 4">
            <a:extLst>
              <a:ext uri="{FF2B5EF4-FFF2-40B4-BE49-F238E27FC236}">
                <a16:creationId xmlns:a16="http://schemas.microsoft.com/office/drawing/2014/main" id="{240D83D3-1461-442B-B563-C5A463FAB243}"/>
              </a:ext>
            </a:extLst>
          </p:cNvPr>
          <p:cNvPicPr>
            <a:picLocks noChangeAspect="1"/>
          </p:cNvPicPr>
          <p:nvPr/>
        </p:nvPicPr>
        <p:blipFill>
          <a:blip r:embed="rId2"/>
          <a:stretch>
            <a:fillRect/>
          </a:stretch>
        </p:blipFill>
        <p:spPr>
          <a:xfrm>
            <a:off x="9679632" y="980728"/>
            <a:ext cx="2365453" cy="1322947"/>
          </a:xfrm>
          <a:prstGeom prst="rect">
            <a:avLst/>
          </a:prstGeom>
        </p:spPr>
      </p:pic>
      <p:pic>
        <p:nvPicPr>
          <p:cNvPr id="2" name="Grafik 1" descr="Brainstorming mit einfarbiger Füllung">
            <a:extLst>
              <a:ext uri="{FF2B5EF4-FFF2-40B4-BE49-F238E27FC236}">
                <a16:creationId xmlns:a16="http://schemas.microsoft.com/office/drawing/2014/main" id="{9971FC3A-71A4-B2F5-B25A-8BCF364B1E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7368" y="4936788"/>
            <a:ext cx="1512168" cy="1512168"/>
          </a:xfrm>
          <a:prstGeom prst="rect">
            <a:avLst/>
          </a:prstGeom>
        </p:spPr>
      </p:pic>
    </p:spTree>
    <p:extLst>
      <p:ext uri="{BB962C8B-B14F-4D97-AF65-F5344CB8AC3E}">
        <p14:creationId xmlns:p14="http://schemas.microsoft.com/office/powerpoint/2010/main" val="479410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00A58922-7084-9C7F-87B3-29F6984EBA95}"/>
              </a:ext>
            </a:extLst>
          </p:cNvPr>
          <p:cNvPicPr>
            <a:picLocks noChangeAspect="1"/>
          </p:cNvPicPr>
          <p:nvPr/>
        </p:nvPicPr>
        <p:blipFill>
          <a:blip r:embed="rId2"/>
          <a:stretch>
            <a:fillRect/>
          </a:stretch>
        </p:blipFill>
        <p:spPr>
          <a:xfrm>
            <a:off x="191344" y="2492896"/>
            <a:ext cx="6319751" cy="3436588"/>
          </a:xfrm>
          <a:prstGeom prst="rect">
            <a:avLst/>
          </a:prstGeom>
        </p:spPr>
      </p:pic>
      <p:pic>
        <p:nvPicPr>
          <p:cNvPr id="7" name="Grafik 6">
            <a:extLst>
              <a:ext uri="{FF2B5EF4-FFF2-40B4-BE49-F238E27FC236}">
                <a16:creationId xmlns:a16="http://schemas.microsoft.com/office/drawing/2014/main" id="{85E57D93-3A8F-39FB-30F3-C0FA6CBD5C4A}"/>
              </a:ext>
            </a:extLst>
          </p:cNvPr>
          <p:cNvPicPr>
            <a:picLocks noChangeAspect="1"/>
          </p:cNvPicPr>
          <p:nvPr/>
        </p:nvPicPr>
        <p:blipFill>
          <a:blip r:embed="rId3"/>
          <a:stretch>
            <a:fillRect/>
          </a:stretch>
        </p:blipFill>
        <p:spPr>
          <a:xfrm>
            <a:off x="6888088" y="2852497"/>
            <a:ext cx="5244071" cy="3391465"/>
          </a:xfrm>
          <a:prstGeom prst="rect">
            <a:avLst/>
          </a:prstGeom>
        </p:spPr>
      </p:pic>
      <p:pic>
        <p:nvPicPr>
          <p:cNvPr id="14" name="Grafik 13">
            <a:extLst>
              <a:ext uri="{FF2B5EF4-FFF2-40B4-BE49-F238E27FC236}">
                <a16:creationId xmlns:a16="http://schemas.microsoft.com/office/drawing/2014/main" id="{284E1BF8-E732-5B41-7D70-959AFDEAC621}"/>
              </a:ext>
            </a:extLst>
          </p:cNvPr>
          <p:cNvPicPr>
            <a:picLocks noChangeAspect="1"/>
          </p:cNvPicPr>
          <p:nvPr/>
        </p:nvPicPr>
        <p:blipFill>
          <a:blip r:embed="rId4"/>
          <a:stretch>
            <a:fillRect/>
          </a:stretch>
        </p:blipFill>
        <p:spPr>
          <a:xfrm>
            <a:off x="9624392" y="980728"/>
            <a:ext cx="2365453" cy="1329043"/>
          </a:xfrm>
          <a:prstGeom prst="rect">
            <a:avLst/>
          </a:prstGeom>
        </p:spPr>
      </p:pic>
      <p:pic>
        <p:nvPicPr>
          <p:cNvPr id="2" name="Grafik 1">
            <a:extLst>
              <a:ext uri="{FF2B5EF4-FFF2-40B4-BE49-F238E27FC236}">
                <a16:creationId xmlns:a16="http://schemas.microsoft.com/office/drawing/2014/main" id="{6F512373-68C7-DF2A-EF9C-A5D653A81EB6}"/>
              </a:ext>
            </a:extLst>
          </p:cNvPr>
          <p:cNvPicPr>
            <a:picLocks noChangeAspect="1"/>
          </p:cNvPicPr>
          <p:nvPr/>
        </p:nvPicPr>
        <p:blipFill>
          <a:blip r:embed="rId5"/>
          <a:stretch>
            <a:fillRect/>
          </a:stretch>
        </p:blipFill>
        <p:spPr>
          <a:xfrm>
            <a:off x="1191165" y="6351678"/>
            <a:ext cx="4763165" cy="409632"/>
          </a:xfrm>
          <a:prstGeom prst="rect">
            <a:avLst/>
          </a:prstGeom>
        </p:spPr>
      </p:pic>
    </p:spTree>
    <p:extLst>
      <p:ext uri="{BB962C8B-B14F-4D97-AF65-F5344CB8AC3E}">
        <p14:creationId xmlns:p14="http://schemas.microsoft.com/office/powerpoint/2010/main" val="1075310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141FE-855A-DA82-85F8-4CF0E862985B}"/>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1278EF44-112E-03E2-FEF8-F06FC884F847}"/>
              </a:ext>
            </a:extLst>
          </p:cNvPr>
          <p:cNvSpPr txBox="1"/>
          <p:nvPr/>
        </p:nvSpPr>
        <p:spPr>
          <a:xfrm>
            <a:off x="695400" y="2996952"/>
            <a:ext cx="11161240" cy="923330"/>
          </a:xfrm>
          <a:prstGeom prst="rect">
            <a:avLst/>
          </a:prstGeom>
          <a:noFill/>
        </p:spPr>
        <p:txBody>
          <a:bodyPr wrap="square" rtlCol="0">
            <a:spAutoFit/>
          </a:bodyPr>
          <a:lstStyle/>
          <a:p>
            <a:pPr algn="ctr"/>
            <a:r>
              <a:rPr lang="de-DE" sz="3600" dirty="0"/>
              <a:t>Was stört denn die Behaglichkeit im Wohnzimmer?</a:t>
            </a:r>
          </a:p>
          <a:p>
            <a:endParaRPr lang="de-DE" dirty="0"/>
          </a:p>
        </p:txBody>
      </p:sp>
      <p:pic>
        <p:nvPicPr>
          <p:cNvPr id="2" name="Grafik 1" descr="Brainstorming mit einfarbiger Füllung">
            <a:extLst>
              <a:ext uri="{FF2B5EF4-FFF2-40B4-BE49-F238E27FC236}">
                <a16:creationId xmlns:a16="http://schemas.microsoft.com/office/drawing/2014/main" id="{BA0CF439-8A99-72F1-B397-727C87FDA6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7368" y="4936788"/>
            <a:ext cx="1512168" cy="1512168"/>
          </a:xfrm>
          <a:prstGeom prst="rect">
            <a:avLst/>
          </a:prstGeom>
        </p:spPr>
      </p:pic>
      <p:pic>
        <p:nvPicPr>
          <p:cNvPr id="3" name="Grafik 2">
            <a:extLst>
              <a:ext uri="{FF2B5EF4-FFF2-40B4-BE49-F238E27FC236}">
                <a16:creationId xmlns:a16="http://schemas.microsoft.com/office/drawing/2014/main" id="{596AB2C9-3410-33A1-2492-8766CD45020E}"/>
              </a:ext>
            </a:extLst>
          </p:cNvPr>
          <p:cNvPicPr>
            <a:picLocks noChangeAspect="1"/>
          </p:cNvPicPr>
          <p:nvPr/>
        </p:nvPicPr>
        <p:blipFill>
          <a:blip r:embed="rId4"/>
          <a:stretch>
            <a:fillRect/>
          </a:stretch>
        </p:blipFill>
        <p:spPr>
          <a:xfrm>
            <a:off x="8400256" y="980728"/>
            <a:ext cx="3651821" cy="1329043"/>
          </a:xfrm>
          <a:prstGeom prst="rect">
            <a:avLst/>
          </a:prstGeom>
        </p:spPr>
      </p:pic>
    </p:spTree>
    <p:extLst>
      <p:ext uri="{BB962C8B-B14F-4D97-AF65-F5344CB8AC3E}">
        <p14:creationId xmlns:p14="http://schemas.microsoft.com/office/powerpoint/2010/main" val="1412382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6849068F-8AC0-AF22-D751-28E757FC77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9376" y="1412775"/>
            <a:ext cx="7200800" cy="5113255"/>
          </a:xfrm>
          <a:prstGeom prst="rect">
            <a:avLst/>
          </a:prstGeom>
        </p:spPr>
      </p:pic>
      <p:sp>
        <p:nvSpPr>
          <p:cNvPr id="2" name="Titel 1">
            <a:extLst>
              <a:ext uri="{FF2B5EF4-FFF2-40B4-BE49-F238E27FC236}">
                <a16:creationId xmlns:a16="http://schemas.microsoft.com/office/drawing/2014/main" id="{8CDCCEE3-5D5D-FE08-CA9A-D7BD85336580}"/>
              </a:ext>
            </a:extLst>
          </p:cNvPr>
          <p:cNvSpPr txBox="1">
            <a:spLocks/>
          </p:cNvSpPr>
          <p:nvPr/>
        </p:nvSpPr>
        <p:spPr>
          <a:xfrm>
            <a:off x="7810491" y="928106"/>
            <a:ext cx="42126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Wärmeübergabe</a:t>
            </a:r>
          </a:p>
        </p:txBody>
      </p:sp>
    </p:spTree>
    <p:extLst>
      <p:ext uri="{BB962C8B-B14F-4D97-AF65-F5344CB8AC3E}">
        <p14:creationId xmlns:p14="http://schemas.microsoft.com/office/powerpoint/2010/main" val="2129051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2423592" y="1782678"/>
            <a:ext cx="6489511" cy="3021340"/>
          </a:xfrm>
          <a:prstGeom prst="rect">
            <a:avLst/>
          </a:prstGeom>
        </p:spPr>
        <p:txBody>
          <a:bodyPr wrap="square" lIns="0" tIns="0">
            <a:spAutoFit/>
          </a:bodyPr>
          <a:lstStyle/>
          <a:p>
            <a:pPr marL="342900" indent="-342900" defTabSz="457200" eaLnBrk="0" fontAlgn="base" hangingPunct="0">
              <a:spcBef>
                <a:spcPct val="0"/>
              </a:spcBef>
              <a:spcAft>
                <a:spcPct val="0"/>
              </a:spcAft>
              <a:buClr>
                <a:srgbClr val="FABB00"/>
              </a:buClr>
              <a:buFont typeface="Symbol" panose="05050102010706020507" pitchFamily="18" charset="2"/>
              <a:buChar char="-"/>
              <a:defRPr/>
            </a:pPr>
            <a:endParaRPr lang="de-DE" sz="2800" b="1" dirty="0">
              <a:solidFill>
                <a:prstClr val="black">
                  <a:lumMod val="85000"/>
                  <a:lumOff val="15000"/>
                </a:prstClr>
              </a:solidFill>
              <a:latin typeface="Arial" pitchFamily="34" charset="0"/>
              <a:ea typeface="MS PGothic" panose="020B0600070205080204" pitchFamily="34" charset="-128"/>
              <a:cs typeface="Arial" pitchFamily="34" charset="0"/>
            </a:endParaRPr>
          </a:p>
          <a:p>
            <a:pPr defTabSz="457200" eaLnBrk="0" fontAlgn="base" hangingPunct="0">
              <a:spcBef>
                <a:spcPts val="1000"/>
              </a:spcBef>
              <a:spcAft>
                <a:spcPct val="0"/>
              </a:spcAft>
              <a:buClr>
                <a:schemeClr val="accent1">
                  <a:lumMod val="60000"/>
                  <a:lumOff val="40000"/>
                </a:schemeClr>
              </a:buClr>
              <a:defRPr/>
            </a:pPr>
            <a:r>
              <a:rPr lang="de-DE" sz="2800" b="1" dirty="0">
                <a:solidFill>
                  <a:schemeClr val="tx1">
                    <a:lumMod val="75000"/>
                    <a:lumOff val="25000"/>
                  </a:schemeClr>
                </a:solidFill>
                <a:ea typeface="MS PGothic" panose="020B0600070205080204" pitchFamily="34" charset="-128"/>
                <a:cs typeface="Arial" pitchFamily="34" charset="0"/>
              </a:rPr>
              <a:t>Wann ist Entlüften sinnvoll? </a:t>
            </a:r>
          </a:p>
          <a:p>
            <a:pPr marL="285750" indent="-285750" defTabSz="457200" eaLnBrk="0" fontAlgn="base" hangingPunct="0">
              <a:spcBef>
                <a:spcPts val="1000"/>
              </a:spcBef>
              <a:spcAft>
                <a:spcPct val="0"/>
              </a:spcAft>
              <a:buClr>
                <a:schemeClr val="accent1">
                  <a:lumMod val="60000"/>
                  <a:lumOff val="40000"/>
                </a:schemeClr>
              </a:buClr>
              <a:buFont typeface="Symbol" panose="05050102010706020507" pitchFamily="18" charset="2"/>
              <a:buChar char="-"/>
              <a:defRPr/>
            </a:pPr>
            <a:r>
              <a:rPr lang="de-DE" sz="2800" dirty="0">
                <a:solidFill>
                  <a:schemeClr val="tx1">
                    <a:lumMod val="75000"/>
                    <a:lumOff val="25000"/>
                  </a:schemeClr>
                </a:solidFill>
                <a:ea typeface="MS PGothic" panose="020B0600070205080204" pitchFamily="34" charset="-128"/>
                <a:cs typeface="Arial" pitchFamily="34" charset="0"/>
              </a:rPr>
              <a:t>Heizflächen bleiben (teilweise) kalt</a:t>
            </a:r>
          </a:p>
          <a:p>
            <a:pPr marL="285750" indent="-285750" defTabSz="457200" eaLnBrk="0" fontAlgn="base" hangingPunct="0">
              <a:spcBef>
                <a:spcPts val="1000"/>
              </a:spcBef>
              <a:spcAft>
                <a:spcPct val="0"/>
              </a:spcAft>
              <a:buClr>
                <a:schemeClr val="accent1">
                  <a:lumMod val="60000"/>
                  <a:lumOff val="40000"/>
                </a:schemeClr>
              </a:buClr>
              <a:buFont typeface="Symbol" panose="05050102010706020507" pitchFamily="18" charset="2"/>
              <a:buChar char="-"/>
              <a:defRPr/>
            </a:pPr>
            <a:r>
              <a:rPr lang="de-DE" sz="2800" dirty="0">
                <a:solidFill>
                  <a:schemeClr val="tx1">
                    <a:lumMod val="75000"/>
                    <a:lumOff val="25000"/>
                  </a:schemeClr>
                </a:solidFill>
                <a:ea typeface="MS PGothic" panose="020B0600070205080204" pitchFamily="34" charset="-128"/>
                <a:cs typeface="Arial" pitchFamily="34" charset="0"/>
              </a:rPr>
              <a:t>Raum wird nicht warm</a:t>
            </a:r>
          </a:p>
          <a:p>
            <a:pPr marL="285750" indent="-285750" defTabSz="457200" eaLnBrk="0" fontAlgn="base" hangingPunct="0">
              <a:spcBef>
                <a:spcPts val="1000"/>
              </a:spcBef>
              <a:spcAft>
                <a:spcPct val="0"/>
              </a:spcAft>
              <a:buClr>
                <a:schemeClr val="accent1">
                  <a:lumMod val="60000"/>
                  <a:lumOff val="40000"/>
                </a:schemeClr>
              </a:buClr>
              <a:buFont typeface="Symbol" panose="05050102010706020507" pitchFamily="18" charset="2"/>
              <a:buChar char="-"/>
              <a:defRPr/>
            </a:pPr>
            <a:r>
              <a:rPr lang="de-DE" sz="2800" dirty="0">
                <a:solidFill>
                  <a:schemeClr val="tx1">
                    <a:lumMod val="75000"/>
                    <a:lumOff val="25000"/>
                  </a:schemeClr>
                </a:solidFill>
                <a:ea typeface="MS PGothic" panose="020B0600070205080204" pitchFamily="34" charset="-128"/>
                <a:cs typeface="Arial" pitchFamily="34" charset="0"/>
              </a:rPr>
              <a:t>Heizkörper verursacht Geräusche</a:t>
            </a:r>
            <a:endParaRPr lang="de-DE" sz="2000" dirty="0">
              <a:solidFill>
                <a:prstClr val="black">
                  <a:lumMod val="85000"/>
                  <a:lumOff val="15000"/>
                </a:prstClr>
              </a:solidFill>
              <a:latin typeface="Arial" pitchFamily="34" charset="0"/>
              <a:ea typeface="MS PGothic" panose="020B0600070205080204" pitchFamily="34" charset="-128"/>
              <a:cs typeface="Arial" pitchFamily="34" charset="0"/>
            </a:endParaRPr>
          </a:p>
          <a:p>
            <a:pPr defTabSz="457200" eaLnBrk="0" fontAlgn="base" hangingPunct="0">
              <a:spcBef>
                <a:spcPct val="0"/>
              </a:spcBef>
              <a:spcAft>
                <a:spcPct val="0"/>
              </a:spcAft>
              <a:buClr>
                <a:srgbClr val="FABB00"/>
              </a:buClr>
              <a:defRPr/>
            </a:pPr>
            <a:r>
              <a:rPr lang="de-DE" sz="2000" dirty="0">
                <a:solidFill>
                  <a:schemeClr val="tx1">
                    <a:lumMod val="75000"/>
                    <a:lumOff val="25000"/>
                  </a:schemeClr>
                </a:solidFill>
                <a:latin typeface="Arial" pitchFamily="34" charset="0"/>
                <a:ea typeface="MS PGothic" panose="020B0600070205080204" pitchFamily="34" charset="-128"/>
                <a:cs typeface="Arial" pitchFamily="34" charset="0"/>
              </a:rPr>
              <a:t> </a:t>
            </a:r>
          </a:p>
        </p:txBody>
      </p:sp>
      <p:sp>
        <p:nvSpPr>
          <p:cNvPr id="8" name="Textfeld 7">
            <a:extLst>
              <a:ext uri="{FF2B5EF4-FFF2-40B4-BE49-F238E27FC236}">
                <a16:creationId xmlns:a16="http://schemas.microsoft.com/office/drawing/2014/main" id="{FC9EAA5C-DB23-FD78-3F03-FA7EED77D097}"/>
              </a:ext>
            </a:extLst>
          </p:cNvPr>
          <p:cNvSpPr txBox="1"/>
          <p:nvPr/>
        </p:nvSpPr>
        <p:spPr>
          <a:xfrm>
            <a:off x="467428" y="4631673"/>
            <a:ext cx="6489511" cy="1641475"/>
          </a:xfrm>
          <a:prstGeom prst="rect">
            <a:avLst/>
          </a:prstGeom>
          <a:noFill/>
        </p:spPr>
        <p:txBody>
          <a:bodyPr wrap="square">
            <a:spAutoFit/>
          </a:bodyPr>
          <a:lstStyle/>
          <a:p>
            <a:pPr defTabSz="457200" eaLnBrk="0" fontAlgn="base" hangingPunct="0">
              <a:spcBef>
                <a:spcPts val="1000"/>
              </a:spcBef>
              <a:spcAft>
                <a:spcPct val="0"/>
              </a:spcAft>
              <a:buClr>
                <a:schemeClr val="accent1">
                  <a:lumMod val="60000"/>
                  <a:lumOff val="40000"/>
                </a:schemeClr>
              </a:buClr>
              <a:defRPr/>
            </a:pPr>
            <a:r>
              <a:rPr lang="de-DE" sz="2800" b="1" dirty="0">
                <a:solidFill>
                  <a:schemeClr val="tx1">
                    <a:lumMod val="75000"/>
                    <a:lumOff val="25000"/>
                  </a:schemeClr>
                </a:solidFill>
                <a:ea typeface="MS PGothic" panose="020B0600070205080204" pitchFamily="34" charset="-128"/>
                <a:cs typeface="Arial" pitchFamily="34" charset="0"/>
              </a:rPr>
              <a:t>Vorteile</a:t>
            </a:r>
          </a:p>
          <a:p>
            <a:pPr marL="457200" indent="-457200" defTabSz="457200" eaLnBrk="0" fontAlgn="base" hangingPunct="0">
              <a:spcBef>
                <a:spcPts val="1000"/>
              </a:spcBef>
              <a:spcAft>
                <a:spcPct val="0"/>
              </a:spcAft>
              <a:buClr>
                <a:schemeClr val="accent1">
                  <a:lumMod val="60000"/>
                  <a:lumOff val="40000"/>
                </a:schemeClr>
              </a:buClr>
              <a:buFont typeface="Symbol" panose="05050102010706020507" pitchFamily="18" charset="2"/>
              <a:buChar char="-"/>
              <a:defRPr/>
            </a:pPr>
            <a:r>
              <a:rPr lang="de-DE" altLang="de-DE" sz="2800" dirty="0">
                <a:solidFill>
                  <a:schemeClr val="tx1">
                    <a:lumMod val="75000"/>
                    <a:lumOff val="25000"/>
                  </a:schemeClr>
                </a:solidFill>
                <a:ea typeface="MS PGothic" panose="020B0600070205080204" pitchFamily="34" charset="-128"/>
                <a:cs typeface="Arial" pitchFamily="34" charset="0"/>
              </a:rPr>
              <a:t>kostenfrei</a:t>
            </a:r>
          </a:p>
          <a:p>
            <a:pPr marL="457200" indent="-457200" defTabSz="457200" eaLnBrk="0" fontAlgn="base" hangingPunct="0">
              <a:spcBef>
                <a:spcPts val="1000"/>
              </a:spcBef>
              <a:spcAft>
                <a:spcPct val="0"/>
              </a:spcAft>
              <a:buClr>
                <a:schemeClr val="accent1">
                  <a:lumMod val="60000"/>
                  <a:lumOff val="40000"/>
                </a:schemeClr>
              </a:buClr>
              <a:buFont typeface="Symbol" panose="05050102010706020507" pitchFamily="18" charset="2"/>
              <a:buChar char="-"/>
              <a:defRPr/>
            </a:pPr>
            <a:r>
              <a:rPr lang="de-DE" altLang="de-DE" sz="2800" dirty="0">
                <a:solidFill>
                  <a:schemeClr val="tx1">
                    <a:lumMod val="75000"/>
                    <a:lumOff val="25000"/>
                  </a:schemeClr>
                </a:solidFill>
                <a:ea typeface="MS PGothic" panose="020B0600070205080204" pitchFamily="34" charset="-128"/>
                <a:cs typeface="Arial" pitchFamily="34" charset="0"/>
              </a:rPr>
              <a:t>Einfach und schnell durchzuführen</a:t>
            </a:r>
          </a:p>
        </p:txBody>
      </p:sp>
      <p:pic>
        <p:nvPicPr>
          <p:cNvPr id="4" name="Grafik 3">
            <a:extLst>
              <a:ext uri="{FF2B5EF4-FFF2-40B4-BE49-F238E27FC236}">
                <a16:creationId xmlns:a16="http://schemas.microsoft.com/office/drawing/2014/main" id="{78A32038-D42A-0ED8-4746-D5CDBAE244FC}"/>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8522703" y="2775816"/>
            <a:ext cx="2788233" cy="3657032"/>
          </a:xfrm>
          <a:prstGeom prst="rect">
            <a:avLst/>
          </a:prstGeom>
        </p:spPr>
      </p:pic>
      <p:sp>
        <p:nvSpPr>
          <p:cNvPr id="3" name="Titel 1">
            <a:extLst>
              <a:ext uri="{FF2B5EF4-FFF2-40B4-BE49-F238E27FC236}">
                <a16:creationId xmlns:a16="http://schemas.microsoft.com/office/drawing/2014/main" id="{A696FC07-C3B1-08BC-3282-095E06C0959D}"/>
              </a:ext>
            </a:extLst>
          </p:cNvPr>
          <p:cNvSpPr txBox="1">
            <a:spLocks/>
          </p:cNvSpPr>
          <p:nvPr/>
        </p:nvSpPr>
        <p:spPr>
          <a:xfrm>
            <a:off x="7810491" y="928106"/>
            <a:ext cx="42126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Wärmeübergabe</a:t>
            </a:r>
          </a:p>
        </p:txBody>
      </p:sp>
      <p:sp>
        <p:nvSpPr>
          <p:cNvPr id="6" name="Rechteck 2">
            <a:extLst>
              <a:ext uri="{FF2B5EF4-FFF2-40B4-BE49-F238E27FC236}">
                <a16:creationId xmlns:a16="http://schemas.microsoft.com/office/drawing/2014/main" id="{CB448F5C-079F-C338-D7B8-ACB0014B5703}"/>
              </a:ext>
            </a:extLst>
          </p:cNvPr>
          <p:cNvSpPr>
            <a:spLocks noChangeArrowheads="1"/>
          </p:cNvSpPr>
          <p:nvPr/>
        </p:nvSpPr>
        <p:spPr bwMode="auto">
          <a:xfrm rot="16200000">
            <a:off x="10736166" y="5381260"/>
            <a:ext cx="138531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9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de-DE" altLang="de-DE" sz="900" b="0" i="0" u="none" strike="noStrike" kern="1200" cap="none" spc="0" normalizeH="0" baseline="0" noProof="0" dirty="0">
                <a:ln>
                  <a:noFill/>
                </a:ln>
                <a:solidFill>
                  <a:srgbClr val="40404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de-DE" altLang="de-DE" sz="900" b="0" i="0" u="none" strike="noStrike" kern="1200" cap="none" spc="0" normalizeH="0" baseline="0" noProof="0" dirty="0" err="1">
                <a:ln>
                  <a:noFill/>
                </a:ln>
                <a:solidFill>
                  <a:srgbClr val="404040"/>
                </a:solidFill>
                <a:effectLst/>
                <a:uLnTx/>
                <a:uFillTx/>
                <a:latin typeface="Arial" panose="020B0604020202020204" pitchFamily="34" charset="0"/>
                <a:ea typeface="MS PGothic" panose="020B0600070205080204" pitchFamily="34" charset="-128"/>
                <a:cs typeface="Arial" panose="020B0604020202020204" pitchFamily="34" charset="0"/>
              </a:rPr>
              <a:t>tectio</a:t>
            </a:r>
            <a:r>
              <a:rPr kumimoji="0" lang="de-DE" altLang="de-DE" sz="900" b="0" i="0" u="none" strike="noStrike" kern="1200" cap="none" spc="0" normalizeH="0" baseline="0" noProof="0" dirty="0">
                <a:ln>
                  <a:noFill/>
                </a:ln>
                <a:solidFill>
                  <a:srgbClr val="404040"/>
                </a:solidFill>
                <a:effectLst/>
                <a:uLnTx/>
                <a:uFillTx/>
                <a:latin typeface="Arial" panose="020B0604020202020204" pitchFamily="34" charset="0"/>
                <a:ea typeface="MS PGothic" panose="020B0600070205080204" pitchFamily="34" charset="-128"/>
                <a:cs typeface="Arial" panose="020B0604020202020204" pitchFamily="34" charset="0"/>
              </a:rPr>
              <a:t>, Sabine Zägel</a:t>
            </a:r>
            <a:endParaRPr kumimoji="0" lang="de-DE" altLang="de-DE" sz="900" b="0" i="0" u="none" strike="noStrike" kern="1200" cap="none" spc="0" normalizeH="0" baseline="0" noProof="0" dirty="0">
              <a:ln>
                <a:noFill/>
              </a:ln>
              <a:solidFill>
                <a:srgbClr val="404040"/>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275871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517560" y="4481384"/>
            <a:ext cx="774357" cy="49427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a:endParaRPr>
          </a:p>
        </p:txBody>
      </p:sp>
      <p:sp>
        <p:nvSpPr>
          <p:cNvPr id="6" name="Rechteck 5"/>
          <p:cNvSpPr/>
          <p:nvPr/>
        </p:nvSpPr>
        <p:spPr>
          <a:xfrm>
            <a:off x="3303376" y="4316627"/>
            <a:ext cx="774357" cy="49427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a:endParaRPr>
          </a:p>
        </p:txBody>
      </p:sp>
      <p:sp>
        <p:nvSpPr>
          <p:cNvPr id="8" name="Rechteck 7"/>
          <p:cNvSpPr/>
          <p:nvPr/>
        </p:nvSpPr>
        <p:spPr>
          <a:xfrm>
            <a:off x="2743200" y="5763228"/>
            <a:ext cx="724930" cy="37070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a:endParaRPr>
          </a:p>
        </p:txBody>
      </p:sp>
      <p:sp>
        <p:nvSpPr>
          <p:cNvPr id="3" name="Rechteck 2">
            <a:extLst>
              <a:ext uri="{FF2B5EF4-FFF2-40B4-BE49-F238E27FC236}">
                <a16:creationId xmlns:a16="http://schemas.microsoft.com/office/drawing/2014/main" id="{866A2F86-BEDA-1765-546E-733D8E5B9CBB}"/>
              </a:ext>
            </a:extLst>
          </p:cNvPr>
          <p:cNvSpPr/>
          <p:nvPr/>
        </p:nvSpPr>
        <p:spPr>
          <a:xfrm>
            <a:off x="479376" y="3266563"/>
            <a:ext cx="11884115" cy="2682016"/>
          </a:xfrm>
          <a:prstGeom prst="rect">
            <a:avLst/>
          </a:prstGeom>
        </p:spPr>
        <p:txBody>
          <a:bodyPr wrap="square">
            <a:spAutoFit/>
          </a:bodyPr>
          <a:lstStyle/>
          <a:p>
            <a:pPr marL="457200" indent="-457200" defTabSz="685800">
              <a:lnSpc>
                <a:spcPct val="107000"/>
              </a:lnSpc>
              <a:spcAft>
                <a:spcPts val="600"/>
              </a:spcAft>
              <a:buClr>
                <a:schemeClr val="accent1">
                  <a:lumMod val="60000"/>
                  <a:lumOff val="40000"/>
                </a:schemeClr>
              </a:buClr>
              <a:buFont typeface="Symbol" panose="05050102010706020507" pitchFamily="18" charset="2"/>
              <a:buChar char="-"/>
            </a:pPr>
            <a:r>
              <a:rPr lang="de-DE" sz="2800" dirty="0">
                <a:solidFill>
                  <a:prstClr val="black"/>
                </a:solidFill>
                <a:ea typeface="Calibri" panose="020F0502020204030204" pitchFamily="34" charset="0"/>
                <a:cs typeface="Arial" panose="020B0604020202020204" pitchFamily="34" charset="0"/>
              </a:rPr>
              <a:t>Keine Verkleidung</a:t>
            </a:r>
          </a:p>
          <a:p>
            <a:pPr marL="457200" indent="-457200" defTabSz="685800">
              <a:lnSpc>
                <a:spcPct val="107000"/>
              </a:lnSpc>
              <a:spcAft>
                <a:spcPts val="600"/>
              </a:spcAft>
              <a:buClr>
                <a:schemeClr val="accent1">
                  <a:lumMod val="60000"/>
                  <a:lumOff val="40000"/>
                </a:schemeClr>
              </a:buClr>
              <a:buFont typeface="Symbol" panose="05050102010706020507" pitchFamily="18" charset="2"/>
              <a:buChar char="-"/>
            </a:pPr>
            <a:r>
              <a:rPr lang="de-DE" sz="2800" dirty="0">
                <a:solidFill>
                  <a:prstClr val="black"/>
                </a:solidFill>
                <a:ea typeface="Calibri" panose="020F0502020204030204" pitchFamily="34" charset="0"/>
                <a:cs typeface="Arial" panose="020B0604020202020204" pitchFamily="34" charset="0"/>
              </a:rPr>
              <a:t>Heizkörper nicht als Ablage nutzen </a:t>
            </a:r>
          </a:p>
          <a:p>
            <a:pPr marL="457200" indent="-457200" defTabSz="685800">
              <a:lnSpc>
                <a:spcPct val="107000"/>
              </a:lnSpc>
              <a:spcAft>
                <a:spcPts val="600"/>
              </a:spcAft>
              <a:buClr>
                <a:schemeClr val="accent1">
                  <a:lumMod val="60000"/>
                  <a:lumOff val="40000"/>
                </a:schemeClr>
              </a:buClr>
              <a:buFont typeface="Symbol" panose="05050102010706020507" pitchFamily="18" charset="2"/>
              <a:buChar char="-"/>
            </a:pPr>
            <a:r>
              <a:rPr lang="de-DE" sz="2800" dirty="0">
                <a:solidFill>
                  <a:prstClr val="black"/>
                </a:solidFill>
                <a:ea typeface="Calibri" panose="020F0502020204030204" pitchFamily="34" charset="0"/>
                <a:cs typeface="Arial" panose="020B0604020202020204" pitchFamily="34" charset="0"/>
              </a:rPr>
              <a:t>keine Büromöbel oder andere Gegenstände vor die Heizflächen stellen </a:t>
            </a:r>
          </a:p>
          <a:p>
            <a:pPr marL="457200" indent="-457200" defTabSz="685800">
              <a:lnSpc>
                <a:spcPct val="107000"/>
              </a:lnSpc>
              <a:spcAft>
                <a:spcPts val="600"/>
              </a:spcAft>
              <a:buClr>
                <a:schemeClr val="accent1">
                  <a:lumMod val="60000"/>
                  <a:lumOff val="40000"/>
                </a:schemeClr>
              </a:buClr>
              <a:buFont typeface="Symbol" panose="05050102010706020507" pitchFamily="18" charset="2"/>
              <a:buChar char="-"/>
            </a:pPr>
            <a:r>
              <a:rPr lang="de-DE" sz="2800" dirty="0">
                <a:solidFill>
                  <a:prstClr val="black"/>
                </a:solidFill>
                <a:ea typeface="Calibri" panose="020F0502020204030204" pitchFamily="34" charset="0"/>
                <a:cs typeface="Arial" panose="020B0604020202020204" pitchFamily="34" charset="0"/>
              </a:rPr>
              <a:t>Vorhänge / Jalousien / größere Möbelstücke vor den Heizflächen entfernen</a:t>
            </a:r>
          </a:p>
          <a:p>
            <a:pPr defTabSz="685800">
              <a:lnSpc>
                <a:spcPct val="107000"/>
              </a:lnSpc>
              <a:spcAft>
                <a:spcPts val="600"/>
              </a:spcAft>
              <a:buClr>
                <a:schemeClr val="accent1">
                  <a:lumMod val="60000"/>
                  <a:lumOff val="40000"/>
                </a:schemeClr>
              </a:buClr>
            </a:pPr>
            <a:r>
              <a:rPr lang="de-DE" sz="2800" dirty="0">
                <a:solidFill>
                  <a:prstClr val="black"/>
                </a:solidFill>
                <a:ea typeface="Calibri" panose="020F0502020204030204" pitchFamily="34" charset="0"/>
                <a:cs typeface="Arial" panose="020B0604020202020204" pitchFamily="34" charset="0"/>
                <a:sym typeface="Wingdings" panose="05000000000000000000" pitchFamily="2" charset="2"/>
              </a:rPr>
              <a:t>  verhindern </a:t>
            </a:r>
            <a:r>
              <a:rPr lang="de-DE" sz="2800" dirty="0">
                <a:solidFill>
                  <a:prstClr val="black"/>
                </a:solidFill>
                <a:ea typeface="Calibri" panose="020F0502020204030204" pitchFamily="34" charset="0"/>
                <a:cs typeface="Arial" panose="020B0604020202020204" pitchFamily="34" charset="0"/>
              </a:rPr>
              <a:t>die Übergabe in den Raum </a:t>
            </a:r>
          </a:p>
        </p:txBody>
      </p:sp>
      <p:sp>
        <p:nvSpPr>
          <p:cNvPr id="9" name="Textfeld 8">
            <a:extLst>
              <a:ext uri="{FF2B5EF4-FFF2-40B4-BE49-F238E27FC236}">
                <a16:creationId xmlns:a16="http://schemas.microsoft.com/office/drawing/2014/main" id="{3B4046C7-71D1-358E-B82E-27DF6A1AD2CA}"/>
              </a:ext>
            </a:extLst>
          </p:cNvPr>
          <p:cNvSpPr txBox="1"/>
          <p:nvPr/>
        </p:nvSpPr>
        <p:spPr>
          <a:xfrm>
            <a:off x="911424" y="2309429"/>
            <a:ext cx="10075178" cy="523220"/>
          </a:xfrm>
          <a:prstGeom prst="rect">
            <a:avLst/>
          </a:prstGeom>
          <a:noFill/>
        </p:spPr>
        <p:txBody>
          <a:bodyPr wrap="square" rtlCol="0">
            <a:spAutoFit/>
          </a:bodyPr>
          <a:lstStyle/>
          <a:p>
            <a:r>
              <a:rPr lang="de-DE" sz="2800" b="1" dirty="0">
                <a:cs typeface="Arial" panose="020B0604020202020204" pitchFamily="34" charset="0"/>
              </a:rPr>
              <a:t>Heizflächen freihalten</a:t>
            </a:r>
            <a:endParaRPr lang="de-DE" sz="3200" b="1" dirty="0">
              <a:cs typeface="Arial" panose="020B0604020202020204" pitchFamily="34" charset="0"/>
            </a:endParaRPr>
          </a:p>
        </p:txBody>
      </p:sp>
      <p:sp>
        <p:nvSpPr>
          <p:cNvPr id="4" name="Titel 1">
            <a:extLst>
              <a:ext uri="{FF2B5EF4-FFF2-40B4-BE49-F238E27FC236}">
                <a16:creationId xmlns:a16="http://schemas.microsoft.com/office/drawing/2014/main" id="{F7824207-36D2-F3C4-04BB-C7D76661A6C5}"/>
              </a:ext>
            </a:extLst>
          </p:cNvPr>
          <p:cNvSpPr txBox="1">
            <a:spLocks/>
          </p:cNvSpPr>
          <p:nvPr/>
        </p:nvSpPr>
        <p:spPr>
          <a:xfrm>
            <a:off x="7810491" y="928106"/>
            <a:ext cx="42126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Wärmeübergabe</a:t>
            </a:r>
          </a:p>
        </p:txBody>
      </p:sp>
    </p:spTree>
    <p:extLst>
      <p:ext uri="{BB962C8B-B14F-4D97-AF65-F5344CB8AC3E}">
        <p14:creationId xmlns:p14="http://schemas.microsoft.com/office/powerpoint/2010/main" val="2191153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517560" y="4481384"/>
            <a:ext cx="774357" cy="49427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a:endParaRPr>
          </a:p>
        </p:txBody>
      </p:sp>
      <p:sp>
        <p:nvSpPr>
          <p:cNvPr id="6" name="Rechteck 5"/>
          <p:cNvSpPr/>
          <p:nvPr/>
        </p:nvSpPr>
        <p:spPr>
          <a:xfrm>
            <a:off x="3303376" y="4316627"/>
            <a:ext cx="774357" cy="49427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a:endParaRPr>
          </a:p>
        </p:txBody>
      </p:sp>
      <p:sp>
        <p:nvSpPr>
          <p:cNvPr id="8" name="Rechteck 7"/>
          <p:cNvSpPr/>
          <p:nvPr/>
        </p:nvSpPr>
        <p:spPr>
          <a:xfrm>
            <a:off x="2743200" y="5763228"/>
            <a:ext cx="724930" cy="37070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a:endParaRPr>
          </a:p>
        </p:txBody>
      </p:sp>
      <p:sp>
        <p:nvSpPr>
          <p:cNvPr id="4" name="Rechteck 3">
            <a:extLst>
              <a:ext uri="{FF2B5EF4-FFF2-40B4-BE49-F238E27FC236}">
                <a16:creationId xmlns:a16="http://schemas.microsoft.com/office/drawing/2014/main" id="{B19707A2-3A23-A7C0-0EBB-5CEB0A170695}"/>
              </a:ext>
            </a:extLst>
          </p:cNvPr>
          <p:cNvSpPr/>
          <p:nvPr/>
        </p:nvSpPr>
        <p:spPr>
          <a:xfrm>
            <a:off x="489353" y="3409360"/>
            <a:ext cx="12339779" cy="2605072"/>
          </a:xfrm>
          <a:prstGeom prst="rect">
            <a:avLst/>
          </a:prstGeom>
        </p:spPr>
        <p:txBody>
          <a:bodyPr wrap="square">
            <a:spAutoFit/>
          </a:bodyPr>
          <a:lstStyle/>
          <a:p>
            <a:pPr marL="457200" indent="-457200" defTabSz="685800">
              <a:lnSpc>
                <a:spcPct val="107000"/>
              </a:lnSpc>
              <a:spcAft>
                <a:spcPts val="600"/>
              </a:spcAft>
              <a:buClr>
                <a:schemeClr val="accent1">
                  <a:lumMod val="60000"/>
                  <a:lumOff val="40000"/>
                </a:schemeClr>
              </a:buClr>
              <a:buFont typeface="Symbol" panose="05050102010706020507" pitchFamily="18" charset="2"/>
              <a:buChar char="-"/>
            </a:pPr>
            <a:r>
              <a:rPr lang="de-DE" sz="2800" dirty="0">
                <a:ea typeface="Calibri" panose="020F0502020204030204" pitchFamily="34" charset="0"/>
                <a:cs typeface="Arial" panose="020B0604020202020204" pitchFamily="34" charset="0"/>
              </a:rPr>
              <a:t>Fensterbänke freihalten</a:t>
            </a:r>
          </a:p>
          <a:p>
            <a:pPr marL="457200" indent="-457200" defTabSz="685800">
              <a:lnSpc>
                <a:spcPct val="107000"/>
              </a:lnSpc>
              <a:spcAft>
                <a:spcPts val="600"/>
              </a:spcAft>
              <a:buClr>
                <a:schemeClr val="accent1">
                  <a:lumMod val="60000"/>
                  <a:lumOff val="40000"/>
                </a:schemeClr>
              </a:buClr>
              <a:buFont typeface="Symbol" panose="05050102010706020507" pitchFamily="18" charset="2"/>
              <a:buChar char="-"/>
            </a:pPr>
            <a:r>
              <a:rPr lang="de-DE" sz="2800" dirty="0">
                <a:cs typeface="Arial" panose="020B0604020202020204" pitchFamily="34" charset="0"/>
              </a:rPr>
              <a:t>Lüften bei hoher Raumluftfeuchte (Hygrometer!), dann Thermostat aus!</a:t>
            </a:r>
          </a:p>
          <a:p>
            <a:pPr marL="457200" indent="-457200" defTabSz="685800">
              <a:lnSpc>
                <a:spcPct val="107000"/>
              </a:lnSpc>
              <a:spcAft>
                <a:spcPts val="600"/>
              </a:spcAft>
              <a:buClr>
                <a:schemeClr val="accent1">
                  <a:lumMod val="60000"/>
                  <a:lumOff val="40000"/>
                </a:schemeClr>
              </a:buClr>
              <a:buFont typeface="Symbol" panose="05050102010706020507" pitchFamily="18" charset="2"/>
              <a:buChar char="-"/>
            </a:pPr>
            <a:r>
              <a:rPr lang="de-DE" sz="2800" dirty="0">
                <a:ea typeface="Calibri" panose="020F0502020204030204" pitchFamily="34" charset="0"/>
                <a:cs typeface="Arial" panose="020B0604020202020204" pitchFamily="34" charset="0"/>
              </a:rPr>
              <a:t>Stoßlüften / Querlüften (kurzzeitiges komplettes Öffnen der Fenster)</a:t>
            </a:r>
          </a:p>
          <a:p>
            <a:pPr marL="457200" indent="-457200" defTabSz="685800">
              <a:lnSpc>
                <a:spcPct val="107000"/>
              </a:lnSpc>
              <a:spcAft>
                <a:spcPts val="600"/>
              </a:spcAft>
              <a:buClr>
                <a:schemeClr val="accent1">
                  <a:lumMod val="60000"/>
                  <a:lumOff val="40000"/>
                </a:schemeClr>
              </a:buClr>
              <a:buFont typeface="Symbol" panose="05050102010706020507" pitchFamily="18" charset="2"/>
              <a:buChar char="-"/>
            </a:pPr>
            <a:r>
              <a:rPr lang="de-DE" sz="2800" dirty="0">
                <a:ea typeface="Calibri" panose="020F0502020204030204" pitchFamily="34" charset="0"/>
                <a:cs typeface="Arial" panose="020B0604020202020204" pitchFamily="34" charset="0"/>
              </a:rPr>
              <a:t>An kalten Tag: auf das notwendige Maß beschränken </a:t>
            </a:r>
            <a:r>
              <a:rPr lang="de-DE" sz="2800" dirty="0">
                <a:ea typeface="Calibri" panose="020F0502020204030204" pitchFamily="34" charset="0"/>
                <a:cs typeface="Arial" panose="020B0604020202020204" pitchFamily="34" charset="0"/>
                <a:sym typeface="Wingdings" panose="05000000000000000000" pitchFamily="2" charset="2"/>
              </a:rPr>
              <a:t> sonst kühlt es aus; Energieverschwendung</a:t>
            </a:r>
            <a:endParaRPr lang="de-DE" sz="1600" dirty="0">
              <a:latin typeface="Arial" panose="020B0604020202020204" pitchFamily="34" charset="0"/>
              <a:ea typeface="Calibri" panose="020F0502020204030204" pitchFamily="34" charset="0"/>
              <a:cs typeface="Arial" panose="020B0604020202020204" pitchFamily="34" charset="0"/>
            </a:endParaRPr>
          </a:p>
        </p:txBody>
      </p:sp>
      <p:sp>
        <p:nvSpPr>
          <p:cNvPr id="5" name="Rechteck 4">
            <a:extLst>
              <a:ext uri="{FF2B5EF4-FFF2-40B4-BE49-F238E27FC236}">
                <a16:creationId xmlns:a16="http://schemas.microsoft.com/office/drawing/2014/main" id="{A333CD95-E643-096F-1232-A8018B7CC41C}"/>
              </a:ext>
            </a:extLst>
          </p:cNvPr>
          <p:cNvSpPr/>
          <p:nvPr/>
        </p:nvSpPr>
        <p:spPr>
          <a:xfrm>
            <a:off x="472337" y="2451949"/>
            <a:ext cx="7418040" cy="836447"/>
          </a:xfrm>
          <a:prstGeom prst="rect">
            <a:avLst/>
          </a:prstGeom>
        </p:spPr>
        <p:txBody>
          <a:bodyPr wrap="square">
            <a:spAutoFit/>
          </a:bodyPr>
          <a:lstStyle/>
          <a:p>
            <a:pPr defTabSz="685800">
              <a:lnSpc>
                <a:spcPct val="107000"/>
              </a:lnSpc>
              <a:spcAft>
                <a:spcPts val="600"/>
              </a:spcAft>
              <a:buClr>
                <a:schemeClr val="accent1">
                  <a:lumMod val="60000"/>
                  <a:lumOff val="40000"/>
                </a:schemeClr>
              </a:buClr>
            </a:pPr>
            <a:r>
              <a:rPr lang="de-DE" sz="2800" b="1" dirty="0">
                <a:solidFill>
                  <a:schemeClr val="tx1">
                    <a:lumMod val="75000"/>
                    <a:lumOff val="25000"/>
                  </a:schemeClr>
                </a:solidFill>
                <a:ea typeface="Calibri" panose="020F0502020204030204" pitchFamily="34" charset="0"/>
                <a:cs typeface="Arial" panose="020B0604020202020204" pitchFamily="34" charset="0"/>
              </a:rPr>
              <a:t>      </a:t>
            </a:r>
            <a:r>
              <a:rPr lang="de-DE" sz="2800" b="1" dirty="0">
                <a:ea typeface="Calibri" panose="020F0502020204030204" pitchFamily="34" charset="0"/>
                <a:cs typeface="Arial" panose="020B0604020202020204" pitchFamily="34" charset="0"/>
              </a:rPr>
              <a:t>Wichtig für Lufthygiene  </a:t>
            </a:r>
            <a:r>
              <a:rPr lang="de-DE" sz="2800" dirty="0">
                <a:ea typeface="Calibri" panose="020F0502020204030204" pitchFamily="34" charset="0"/>
                <a:cs typeface="Arial" panose="020B0604020202020204" pitchFamily="34" charset="0"/>
                <a:sym typeface="Wingdings" panose="05000000000000000000" pitchFamily="2" charset="2"/>
              </a:rPr>
              <a:t>	 vor allem CO2</a:t>
            </a:r>
          </a:p>
          <a:p>
            <a:pPr marL="214313" indent="-214313" defTabSz="685800">
              <a:lnSpc>
                <a:spcPct val="107000"/>
              </a:lnSpc>
              <a:spcAft>
                <a:spcPts val="600"/>
              </a:spcAft>
              <a:buFont typeface="Wingdings" panose="05000000000000000000" pitchFamily="2" charset="2"/>
              <a:buChar char="§"/>
            </a:pPr>
            <a:endParaRPr lang="de-DE" sz="1350" dirty="0">
              <a:solidFill>
                <a:prstClr val="black"/>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endParaRPr>
          </a:p>
        </p:txBody>
      </p:sp>
      <p:sp>
        <p:nvSpPr>
          <p:cNvPr id="3" name="Titel 1">
            <a:extLst>
              <a:ext uri="{FF2B5EF4-FFF2-40B4-BE49-F238E27FC236}">
                <a16:creationId xmlns:a16="http://schemas.microsoft.com/office/drawing/2014/main" id="{79C1D74C-EE88-9C1D-2439-56BB6986E57E}"/>
              </a:ext>
            </a:extLst>
          </p:cNvPr>
          <p:cNvSpPr txBox="1">
            <a:spLocks/>
          </p:cNvSpPr>
          <p:nvPr/>
        </p:nvSpPr>
        <p:spPr>
          <a:xfrm>
            <a:off x="10078435" y="871053"/>
            <a:ext cx="166988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Lüften</a:t>
            </a:r>
          </a:p>
        </p:txBody>
      </p:sp>
    </p:spTree>
    <p:extLst>
      <p:ext uri="{BB962C8B-B14F-4D97-AF65-F5344CB8AC3E}">
        <p14:creationId xmlns:p14="http://schemas.microsoft.com/office/powerpoint/2010/main" val="199818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517560" y="4481384"/>
            <a:ext cx="774357" cy="49427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a:endParaRPr>
          </a:p>
        </p:txBody>
      </p:sp>
      <p:sp>
        <p:nvSpPr>
          <p:cNvPr id="6" name="Rechteck 5"/>
          <p:cNvSpPr/>
          <p:nvPr/>
        </p:nvSpPr>
        <p:spPr>
          <a:xfrm>
            <a:off x="3303376" y="4316627"/>
            <a:ext cx="774357" cy="49427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a:endParaRPr>
          </a:p>
        </p:txBody>
      </p:sp>
      <p:sp>
        <p:nvSpPr>
          <p:cNvPr id="8" name="Rechteck 7"/>
          <p:cNvSpPr/>
          <p:nvPr/>
        </p:nvSpPr>
        <p:spPr>
          <a:xfrm>
            <a:off x="2743200" y="5763228"/>
            <a:ext cx="724930" cy="37070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a:endParaRPr>
          </a:p>
        </p:txBody>
      </p:sp>
      <p:pic>
        <p:nvPicPr>
          <p:cNvPr id="4" name="Grafik 3">
            <a:extLst>
              <a:ext uri="{FF2B5EF4-FFF2-40B4-BE49-F238E27FC236}">
                <a16:creationId xmlns:a16="http://schemas.microsoft.com/office/drawing/2014/main" id="{4744468A-777F-5B28-C3A6-90A2D59542C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92012" y="1412776"/>
            <a:ext cx="7135208" cy="5089619"/>
          </a:xfrm>
          <a:prstGeom prst="rect">
            <a:avLst/>
          </a:prstGeom>
        </p:spPr>
      </p:pic>
      <p:sp>
        <p:nvSpPr>
          <p:cNvPr id="3" name="Titel 1">
            <a:extLst>
              <a:ext uri="{FF2B5EF4-FFF2-40B4-BE49-F238E27FC236}">
                <a16:creationId xmlns:a16="http://schemas.microsoft.com/office/drawing/2014/main" id="{0F5026AC-1BE6-8B18-3F8E-209F10E267EC}"/>
              </a:ext>
            </a:extLst>
          </p:cNvPr>
          <p:cNvSpPr txBox="1">
            <a:spLocks/>
          </p:cNvSpPr>
          <p:nvPr/>
        </p:nvSpPr>
        <p:spPr>
          <a:xfrm>
            <a:off x="10078435" y="871053"/>
            <a:ext cx="166988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Lüften</a:t>
            </a:r>
          </a:p>
        </p:txBody>
      </p:sp>
    </p:spTree>
    <p:extLst>
      <p:ext uri="{BB962C8B-B14F-4D97-AF65-F5344CB8AC3E}">
        <p14:creationId xmlns:p14="http://schemas.microsoft.com/office/powerpoint/2010/main" val="3276534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a:extLst>
              <a:ext uri="{FF2B5EF4-FFF2-40B4-BE49-F238E27FC236}">
                <a16:creationId xmlns:a16="http://schemas.microsoft.com/office/drawing/2014/main" id="{BA1F0CC5-D8D4-2C0B-A372-8FDA66F90FE3}"/>
              </a:ext>
            </a:extLst>
          </p:cNvPr>
          <p:cNvSpPr txBox="1"/>
          <p:nvPr/>
        </p:nvSpPr>
        <p:spPr>
          <a:xfrm>
            <a:off x="9192344" y="1331326"/>
            <a:ext cx="2808312" cy="707886"/>
          </a:xfrm>
          <a:prstGeom prst="rect">
            <a:avLst/>
          </a:prstGeom>
          <a:noFill/>
        </p:spPr>
        <p:txBody>
          <a:bodyPr wrap="square" rtlCol="0">
            <a:spAutoFit/>
          </a:bodyPr>
          <a:lstStyle/>
          <a:p>
            <a:r>
              <a:rPr lang="de-DE" sz="4000" dirty="0">
                <a:latin typeface="+mj-lt"/>
                <a:cs typeface="Arial" panose="020B0604020202020204" pitchFamily="34" charset="0"/>
              </a:rPr>
              <a:t>In der Küche</a:t>
            </a:r>
          </a:p>
        </p:txBody>
      </p:sp>
      <p:sp>
        <p:nvSpPr>
          <p:cNvPr id="11" name="Textplatzhalter 1">
            <a:extLst>
              <a:ext uri="{FF2B5EF4-FFF2-40B4-BE49-F238E27FC236}">
                <a16:creationId xmlns:a16="http://schemas.microsoft.com/office/drawing/2014/main" id="{7D615271-BD69-41EE-2A7B-980B745EDFB4}"/>
              </a:ext>
            </a:extLst>
          </p:cNvPr>
          <p:cNvSpPr txBox="1">
            <a:spLocks/>
          </p:cNvSpPr>
          <p:nvPr/>
        </p:nvSpPr>
        <p:spPr>
          <a:xfrm>
            <a:off x="-5844705" y="2829180"/>
            <a:ext cx="4851200" cy="4387004"/>
          </a:xfrm>
          <a:prstGeom prst="rect">
            <a:avLst/>
          </a:prstGeom>
        </p:spPr>
        <p:txBody>
          <a:bodyPr>
            <a:normAutofit/>
          </a:bodyPr>
          <a:lstStyle>
            <a:lvl1pPr marL="228600" indent="-228600" algn="l" defTabSz="914400" rtl="0" eaLnBrk="1" latinLnBrk="0" hangingPunct="1">
              <a:lnSpc>
                <a:spcPct val="90000"/>
              </a:lnSpc>
              <a:spcBef>
                <a:spcPts val="1000"/>
              </a:spcBef>
              <a:buClr>
                <a:schemeClr val="tx2">
                  <a:lumMod val="60000"/>
                  <a:lumOff val="40000"/>
                </a:schemeClr>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7000"/>
              </a:lnSpc>
              <a:spcAft>
                <a:spcPts val="800"/>
              </a:spcAft>
            </a:pPr>
            <a:endParaRPr lang="de-DE" sz="1800" dirty="0">
              <a:solidFill>
                <a:schemeClr val="tx1">
                  <a:lumMod val="75000"/>
                  <a:lumOff val="25000"/>
                </a:schemeClr>
              </a:solidFill>
              <a:cs typeface="Times New Roman" panose="02020603050405020304" pitchFamily="18" charset="0"/>
              <a:sym typeface="Wingdings" panose="05000000000000000000" pitchFamily="2" charset="2"/>
            </a:endParaRPr>
          </a:p>
          <a:p>
            <a:pPr marL="457200" indent="-457200">
              <a:lnSpc>
                <a:spcPct val="107000"/>
              </a:lnSpc>
              <a:spcAft>
                <a:spcPts val="800"/>
              </a:spcAft>
            </a:pPr>
            <a:endParaRPr lang="de-DE" sz="1800" dirty="0">
              <a:solidFill>
                <a:schemeClr val="tx1">
                  <a:lumMod val="75000"/>
                  <a:lumOff val="25000"/>
                </a:schemeClr>
              </a:solidFill>
              <a:cs typeface="Times New Roman" panose="02020603050405020304" pitchFamily="18" charset="0"/>
            </a:endParaRPr>
          </a:p>
          <a:p>
            <a:pPr marL="457200" indent="-457200">
              <a:lnSpc>
                <a:spcPct val="107000"/>
              </a:lnSpc>
              <a:spcAft>
                <a:spcPts val="800"/>
              </a:spcAft>
            </a:pPr>
            <a:endParaRPr lang="de-DE" sz="1800" dirty="0">
              <a:solidFill>
                <a:schemeClr val="tx1">
                  <a:lumMod val="75000"/>
                  <a:lumOff val="25000"/>
                </a:schemeClr>
              </a:solidFill>
              <a:cs typeface="Times New Roman" panose="02020603050405020304" pitchFamily="18" charset="0"/>
            </a:endParaRPr>
          </a:p>
        </p:txBody>
      </p:sp>
      <p:sp>
        <p:nvSpPr>
          <p:cNvPr id="2" name="Rechteck 1">
            <a:extLst>
              <a:ext uri="{FF2B5EF4-FFF2-40B4-BE49-F238E27FC236}">
                <a16:creationId xmlns:a16="http://schemas.microsoft.com/office/drawing/2014/main" id="{F3B7B09D-3900-BE58-B7F5-1FAE206FA15E}"/>
              </a:ext>
            </a:extLst>
          </p:cNvPr>
          <p:cNvSpPr/>
          <p:nvPr/>
        </p:nvSpPr>
        <p:spPr>
          <a:xfrm>
            <a:off x="3517560" y="4481384"/>
            <a:ext cx="774357" cy="49427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a:endParaRPr>
          </a:p>
        </p:txBody>
      </p:sp>
      <p:sp>
        <p:nvSpPr>
          <p:cNvPr id="3" name="Rechteck 2">
            <a:extLst>
              <a:ext uri="{FF2B5EF4-FFF2-40B4-BE49-F238E27FC236}">
                <a16:creationId xmlns:a16="http://schemas.microsoft.com/office/drawing/2014/main" id="{00DE9694-20D2-84EA-CCB3-E48D94C02BF5}"/>
              </a:ext>
            </a:extLst>
          </p:cNvPr>
          <p:cNvSpPr/>
          <p:nvPr/>
        </p:nvSpPr>
        <p:spPr>
          <a:xfrm>
            <a:off x="2743200" y="5763228"/>
            <a:ext cx="724930" cy="37070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a:endParaRPr>
          </a:p>
        </p:txBody>
      </p:sp>
      <p:sp>
        <p:nvSpPr>
          <p:cNvPr id="6" name="Rechteck 5">
            <a:extLst>
              <a:ext uri="{FF2B5EF4-FFF2-40B4-BE49-F238E27FC236}">
                <a16:creationId xmlns:a16="http://schemas.microsoft.com/office/drawing/2014/main" id="{13DEFA39-B1EB-598A-1B87-AB7C7CA7103B}"/>
              </a:ext>
            </a:extLst>
          </p:cNvPr>
          <p:cNvSpPr/>
          <p:nvPr/>
        </p:nvSpPr>
        <p:spPr>
          <a:xfrm>
            <a:off x="300436" y="2478916"/>
            <a:ext cx="9033568" cy="3606821"/>
          </a:xfrm>
          <a:prstGeom prst="rect">
            <a:avLst/>
          </a:prstGeom>
        </p:spPr>
        <p:txBody>
          <a:bodyPr wrap="square">
            <a:spAutoFit/>
          </a:bodyPr>
          <a:lstStyle/>
          <a:p>
            <a:pPr marL="457200" indent="-457200" defTabSz="685800">
              <a:lnSpc>
                <a:spcPct val="107000"/>
              </a:lnSpc>
              <a:spcAft>
                <a:spcPts val="400"/>
              </a:spcAft>
              <a:buClr>
                <a:schemeClr val="accent1">
                  <a:lumMod val="60000"/>
                  <a:lumOff val="40000"/>
                </a:schemeClr>
              </a:buClr>
              <a:buFont typeface="Symbol" panose="05050102010706020507" pitchFamily="18" charset="2"/>
              <a:buChar char="-"/>
            </a:pPr>
            <a:r>
              <a:rPr lang="de-DE" sz="2800" dirty="0">
                <a:ea typeface="Calibri" panose="020F0502020204030204" pitchFamily="34" charset="0"/>
                <a:cs typeface="Arial" panose="020B0604020202020204" pitchFamily="34" charset="0"/>
              </a:rPr>
              <a:t>Einstellungen an Kühlschränken überprüfen</a:t>
            </a:r>
          </a:p>
          <a:p>
            <a:pPr marL="457200" indent="-457200" defTabSz="685800">
              <a:lnSpc>
                <a:spcPct val="107000"/>
              </a:lnSpc>
              <a:spcAft>
                <a:spcPts val="400"/>
              </a:spcAft>
              <a:buClr>
                <a:schemeClr val="accent1">
                  <a:lumMod val="60000"/>
                  <a:lumOff val="40000"/>
                </a:schemeClr>
              </a:buClr>
              <a:buFont typeface="Symbol" panose="05050102010706020507" pitchFamily="18" charset="2"/>
              <a:buChar char="-"/>
            </a:pPr>
            <a:r>
              <a:rPr lang="de-DE" sz="2800" dirty="0">
                <a:ea typeface="Calibri" panose="020F0502020204030204" pitchFamily="34" charset="0"/>
                <a:cs typeface="Arial" panose="020B0604020202020204" pitchFamily="34" charset="0"/>
              </a:rPr>
              <a:t>Gefrierfach enteisen</a:t>
            </a:r>
          </a:p>
          <a:p>
            <a:pPr marL="457200" indent="-457200" defTabSz="685800">
              <a:lnSpc>
                <a:spcPct val="107000"/>
              </a:lnSpc>
              <a:spcAft>
                <a:spcPts val="400"/>
              </a:spcAft>
              <a:buClr>
                <a:schemeClr val="accent1">
                  <a:lumMod val="60000"/>
                  <a:lumOff val="40000"/>
                </a:schemeClr>
              </a:buClr>
              <a:buFont typeface="Symbol" panose="05050102010706020507" pitchFamily="18" charset="2"/>
              <a:buChar char="-"/>
            </a:pPr>
            <a:r>
              <a:rPr lang="de-DE" sz="2800" dirty="0">
                <a:ea typeface="Calibri" panose="020F0502020204030204" pitchFamily="34" charset="0"/>
                <a:cs typeface="Arial" panose="020B0604020202020204" pitchFamily="34" charset="0"/>
              </a:rPr>
              <a:t>Sparprogramme bei Spülmaschinen nutzen</a:t>
            </a:r>
          </a:p>
          <a:p>
            <a:pPr marL="457200" indent="-457200" defTabSz="685800">
              <a:lnSpc>
                <a:spcPct val="107000"/>
              </a:lnSpc>
              <a:spcAft>
                <a:spcPts val="400"/>
              </a:spcAft>
              <a:buClr>
                <a:schemeClr val="accent1">
                  <a:lumMod val="60000"/>
                  <a:lumOff val="40000"/>
                </a:schemeClr>
              </a:buClr>
              <a:buFont typeface="Symbol" panose="05050102010706020507" pitchFamily="18" charset="2"/>
              <a:buChar char="-"/>
            </a:pPr>
            <a:r>
              <a:rPr lang="de-DE" sz="2800" dirty="0">
                <a:ea typeface="Calibri" panose="020F0502020204030204" pitchFamily="34" charset="0"/>
                <a:cs typeface="Arial" panose="020B0604020202020204" pitchFamily="34" charset="0"/>
              </a:rPr>
              <a:t>Maschinen vollständig füllen</a:t>
            </a:r>
          </a:p>
          <a:p>
            <a:pPr marL="457200" indent="-457200" defTabSz="685800">
              <a:lnSpc>
                <a:spcPct val="107000"/>
              </a:lnSpc>
              <a:spcAft>
                <a:spcPts val="400"/>
              </a:spcAft>
              <a:buClr>
                <a:schemeClr val="accent1">
                  <a:lumMod val="60000"/>
                  <a:lumOff val="40000"/>
                </a:schemeClr>
              </a:buClr>
              <a:buFont typeface="Symbol" panose="05050102010706020507" pitchFamily="18" charset="2"/>
              <a:buChar char="-"/>
            </a:pPr>
            <a:r>
              <a:rPr lang="de-DE" sz="2800" dirty="0">
                <a:ea typeface="Calibri" panose="020F0502020204030204" pitchFamily="34" charset="0"/>
                <a:cs typeface="Arial" panose="020B0604020202020204" pitchFamily="34" charset="0"/>
              </a:rPr>
              <a:t>Wäschetrocknen </a:t>
            </a:r>
            <a:r>
              <a:rPr lang="de-DE" sz="2800" dirty="0" err="1">
                <a:ea typeface="Calibri" panose="020F0502020204030204" pitchFamily="34" charset="0"/>
                <a:cs typeface="Arial" panose="020B0604020202020204" pitchFamily="34" charset="0"/>
              </a:rPr>
              <a:t>möglist</a:t>
            </a:r>
            <a:r>
              <a:rPr lang="de-DE" sz="2800" dirty="0">
                <a:ea typeface="Calibri" panose="020F0502020204030204" pitchFamily="34" charset="0"/>
                <a:cs typeface="Arial" panose="020B0604020202020204" pitchFamily="34" charset="0"/>
              </a:rPr>
              <a:t> im Freien</a:t>
            </a:r>
          </a:p>
          <a:p>
            <a:pPr marL="457200" indent="-457200" defTabSz="685800">
              <a:lnSpc>
                <a:spcPct val="107000"/>
              </a:lnSpc>
              <a:spcAft>
                <a:spcPts val="400"/>
              </a:spcAft>
              <a:buClr>
                <a:schemeClr val="accent1">
                  <a:lumMod val="60000"/>
                  <a:lumOff val="40000"/>
                </a:schemeClr>
              </a:buClr>
              <a:buFont typeface="Symbol" panose="05050102010706020507" pitchFamily="18" charset="2"/>
              <a:buChar char="-"/>
            </a:pPr>
            <a:r>
              <a:rPr lang="de-DE" sz="2800" dirty="0">
                <a:cs typeface="Times New Roman" panose="02020603050405020304" pitchFamily="18" charset="0"/>
              </a:rPr>
              <a:t>Gerätegröße angepasst ? – Zweitgeräte?</a:t>
            </a:r>
          </a:p>
          <a:p>
            <a:pPr marL="457200" indent="-457200" defTabSz="685800">
              <a:lnSpc>
                <a:spcPct val="107000"/>
              </a:lnSpc>
              <a:spcAft>
                <a:spcPts val="600"/>
              </a:spcAft>
              <a:buClr>
                <a:schemeClr val="accent1">
                  <a:lumMod val="60000"/>
                  <a:lumOff val="40000"/>
                </a:schemeClr>
              </a:buClr>
              <a:buFont typeface="Symbol" panose="05050102010706020507" pitchFamily="18" charset="2"/>
              <a:buChar char="-"/>
            </a:pPr>
            <a:endParaRPr lang="de-DE" sz="2800" dirty="0">
              <a:solidFill>
                <a:schemeClr val="tx1">
                  <a:lumMod val="75000"/>
                  <a:lumOff val="25000"/>
                </a:schemeClr>
              </a:solidFill>
              <a:ea typeface="Calibri" panose="020F0502020204030204" pitchFamily="34" charset="0"/>
              <a:cs typeface="Arial" panose="020B0604020202020204" pitchFamily="34" charset="0"/>
            </a:endParaRPr>
          </a:p>
        </p:txBody>
      </p:sp>
      <p:sp>
        <p:nvSpPr>
          <p:cNvPr id="8" name="Textfeld 7">
            <a:extLst>
              <a:ext uri="{FF2B5EF4-FFF2-40B4-BE49-F238E27FC236}">
                <a16:creationId xmlns:a16="http://schemas.microsoft.com/office/drawing/2014/main" id="{B3EC0088-DF87-F49B-F1CD-7F0A572899A8}"/>
              </a:ext>
            </a:extLst>
          </p:cNvPr>
          <p:cNvSpPr txBox="1"/>
          <p:nvPr/>
        </p:nvSpPr>
        <p:spPr>
          <a:xfrm>
            <a:off x="302792" y="5537911"/>
            <a:ext cx="11697864" cy="954107"/>
          </a:xfrm>
          <a:prstGeom prst="rect">
            <a:avLst/>
          </a:prstGeom>
          <a:noFill/>
        </p:spPr>
        <p:txBody>
          <a:bodyPr wrap="square">
            <a:spAutoFit/>
          </a:bodyPr>
          <a:lstStyle/>
          <a:p>
            <a:pPr marL="285750" indent="-285750" defTabSz="685800">
              <a:buClr>
                <a:schemeClr val="accent1">
                  <a:lumMod val="60000"/>
                  <a:lumOff val="40000"/>
                </a:schemeClr>
              </a:buClr>
              <a:buFont typeface="Symbol" panose="05050102010706020507" pitchFamily="18" charset="2"/>
              <a:buChar char="-"/>
            </a:pPr>
            <a:r>
              <a:rPr lang="de-DE" sz="2800" dirty="0">
                <a:cs typeface="Arial" panose="020B0604020202020204" pitchFamily="34" charset="0"/>
                <a:sym typeface="Wingdings" panose="05000000000000000000" pitchFamily="2" charset="2"/>
              </a:rPr>
              <a:t>  an Kaffeeautomaten die Wärmeplatte ausschalten!!</a:t>
            </a:r>
          </a:p>
          <a:p>
            <a:pPr marL="285750" indent="-285750" defTabSz="685800">
              <a:buClr>
                <a:schemeClr val="accent1">
                  <a:lumMod val="60000"/>
                  <a:lumOff val="40000"/>
                </a:schemeClr>
              </a:buClr>
              <a:buFont typeface="Symbol" panose="05050102010706020507" pitchFamily="18" charset="2"/>
              <a:buChar char="-"/>
            </a:pPr>
            <a:r>
              <a:rPr lang="de-DE" sz="2800" dirty="0">
                <a:cs typeface="Times New Roman" panose="02020603050405020304" pitchFamily="18" charset="0"/>
              </a:rPr>
              <a:t>  Immer lüften, wenn Wasserdampf beim Kochen entsteht</a:t>
            </a:r>
            <a:endParaRPr lang="de-DE" sz="2800" dirty="0">
              <a:solidFill>
                <a:schemeClr val="tx1">
                  <a:lumMod val="75000"/>
                  <a:lumOff val="25000"/>
                </a:schemeClr>
              </a:solidFill>
              <a:cs typeface="Arial" panose="020B0604020202020204" pitchFamily="34" charset="0"/>
            </a:endParaRPr>
          </a:p>
        </p:txBody>
      </p:sp>
      <p:pic>
        <p:nvPicPr>
          <p:cNvPr id="12" name="Grafik 11">
            <a:extLst>
              <a:ext uri="{FF2B5EF4-FFF2-40B4-BE49-F238E27FC236}">
                <a16:creationId xmlns:a16="http://schemas.microsoft.com/office/drawing/2014/main" id="{2AC30FD3-2BBB-48CA-07B5-3E9CE20E639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60825" y="2640129"/>
            <a:ext cx="4274379" cy="284958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4">
            <a:extLst>
              <a:ext uri="{FF2B5EF4-FFF2-40B4-BE49-F238E27FC236}">
                <a16:creationId xmlns:a16="http://schemas.microsoft.com/office/drawing/2014/main" id="{DFFA00D3-076C-CF50-963B-D583ADA05B11}"/>
              </a:ext>
            </a:extLst>
          </p:cNvPr>
          <p:cNvSpPr txBox="1">
            <a:spLocks/>
          </p:cNvSpPr>
          <p:nvPr/>
        </p:nvSpPr>
        <p:spPr>
          <a:xfrm>
            <a:off x="695400" y="2708920"/>
            <a:ext cx="11298903" cy="4032448"/>
          </a:xfrm>
          <a:prstGeom prst="rect">
            <a:avLst/>
          </a:prstGeom>
          <a:noFill/>
        </p:spPr>
        <p:txBody>
          <a:bodyPr vert="horz" lIns="91440" tIns="45720" rIns="91440" bIns="45720" rtlCol="0">
            <a:normAutofit/>
          </a:bodyPr>
          <a:lstStyle>
            <a:lvl1pPr marL="457200" indent="-457200" algn="l" defTabSz="914400" rtl="0" eaLnBrk="1" latinLnBrk="0" hangingPunct="1">
              <a:lnSpc>
                <a:spcPct val="90000"/>
              </a:lnSpc>
              <a:spcBef>
                <a:spcPts val="1000"/>
              </a:spcBef>
              <a:buClr>
                <a:schemeClr val="tx2">
                  <a:lumMod val="60000"/>
                  <a:lumOff val="40000"/>
                </a:schemeClr>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114550" indent="-28575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Aft>
                <a:spcPts val="800"/>
              </a:spcAft>
              <a:buClr>
                <a:schemeClr val="accent1">
                  <a:lumMod val="60000"/>
                  <a:lumOff val="40000"/>
                </a:schemeClr>
              </a:buClr>
              <a:buFont typeface="Symbol" panose="05050102010706020507" pitchFamily="18" charset="2"/>
              <a:buChar char="-"/>
            </a:pPr>
            <a:r>
              <a:rPr lang="de-DE" sz="2800" dirty="0">
                <a:latin typeface="+mn-lt"/>
              </a:rPr>
              <a:t>Neue Label seit dem 1. März 2021 für einige Gruppen (aber nicht für alle!) </a:t>
            </a:r>
          </a:p>
          <a:p>
            <a:pPr>
              <a:lnSpc>
                <a:spcPct val="107000"/>
              </a:lnSpc>
              <a:spcAft>
                <a:spcPts val="800"/>
              </a:spcAft>
              <a:buClr>
                <a:schemeClr val="accent1">
                  <a:lumMod val="60000"/>
                  <a:lumOff val="40000"/>
                </a:schemeClr>
              </a:buClr>
              <a:buFont typeface="Symbol" panose="05050102010706020507" pitchFamily="18" charset="2"/>
              <a:buChar char="-"/>
            </a:pPr>
            <a:r>
              <a:rPr lang="de-DE" sz="2800" dirty="0">
                <a:latin typeface="+mn-lt"/>
              </a:rPr>
              <a:t>Kühl- und Gefriergeräte, Spülmaschinen, Waschmaschinen, Waschtrockner, elektronische Displays wie Monitore und Fernseher </a:t>
            </a:r>
          </a:p>
          <a:p>
            <a:pPr>
              <a:lnSpc>
                <a:spcPct val="107000"/>
              </a:lnSpc>
              <a:spcAft>
                <a:spcPts val="800"/>
              </a:spcAft>
              <a:buClr>
                <a:schemeClr val="accent1">
                  <a:lumMod val="60000"/>
                  <a:lumOff val="40000"/>
                </a:schemeClr>
              </a:buClr>
              <a:buFont typeface="Symbol" panose="05050102010706020507" pitchFamily="18" charset="2"/>
              <a:buChar char="-"/>
            </a:pPr>
            <a:r>
              <a:rPr lang="de-DE" sz="2800" dirty="0">
                <a:latin typeface="+mn-lt"/>
              </a:rPr>
              <a:t>Effizienzklassen A bis G + QR Code</a:t>
            </a:r>
          </a:p>
          <a:p>
            <a:pPr>
              <a:lnSpc>
                <a:spcPct val="107000"/>
              </a:lnSpc>
              <a:spcAft>
                <a:spcPts val="800"/>
              </a:spcAft>
              <a:buClr>
                <a:schemeClr val="accent1">
                  <a:lumMod val="60000"/>
                  <a:lumOff val="40000"/>
                </a:schemeClr>
              </a:buClr>
              <a:buFont typeface="Symbol" panose="05050102010706020507" pitchFamily="18" charset="2"/>
              <a:buChar char="-"/>
            </a:pPr>
            <a:r>
              <a:rPr lang="de-DE" sz="2800" dirty="0">
                <a:latin typeface="+mn-lt"/>
              </a:rPr>
              <a:t>Beide Label sind nicht direkt vergleichbar </a:t>
            </a:r>
          </a:p>
        </p:txBody>
      </p:sp>
      <p:sp>
        <p:nvSpPr>
          <p:cNvPr id="11" name="Titel 4">
            <a:extLst>
              <a:ext uri="{FF2B5EF4-FFF2-40B4-BE49-F238E27FC236}">
                <a16:creationId xmlns:a16="http://schemas.microsoft.com/office/drawing/2014/main" id="{3BB27474-03B6-6743-D099-BE11B8031808}"/>
              </a:ext>
            </a:extLst>
          </p:cNvPr>
          <p:cNvSpPr txBox="1">
            <a:spLocks/>
          </p:cNvSpPr>
          <p:nvPr/>
        </p:nvSpPr>
        <p:spPr>
          <a:xfrm>
            <a:off x="8130551" y="1196752"/>
            <a:ext cx="3863752" cy="88250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dirty="0">
                <a:cs typeface="Arial" charset="0"/>
              </a:rPr>
              <a:t>EU - Effizienzlabel</a:t>
            </a:r>
          </a:p>
        </p:txBody>
      </p:sp>
    </p:spTree>
    <p:extLst>
      <p:ext uri="{BB962C8B-B14F-4D97-AF65-F5344CB8AC3E}">
        <p14:creationId xmlns:p14="http://schemas.microsoft.com/office/powerpoint/2010/main" val="3202461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platzhalter 9"/>
          <p:cNvSpPr>
            <a:spLocks noGrp="1"/>
          </p:cNvSpPr>
          <p:nvPr>
            <p:ph type="body" sz="quarter" idx="11"/>
          </p:nvPr>
        </p:nvSpPr>
        <p:spPr>
          <a:xfrm>
            <a:off x="305163" y="2408096"/>
            <a:ext cx="11695493" cy="3625984"/>
          </a:xfrm>
        </p:spPr>
        <p:txBody>
          <a:bodyPr>
            <a:noAutofit/>
          </a:bodyPr>
          <a:lstStyle/>
          <a:p>
            <a:pPr marL="0" indent="0" fontAlgn="base">
              <a:lnSpc>
                <a:spcPct val="110000"/>
              </a:lnSpc>
              <a:spcAft>
                <a:spcPts val="800"/>
              </a:spcAft>
              <a:buClr>
                <a:schemeClr val="accent1">
                  <a:lumMod val="60000"/>
                  <a:lumOff val="40000"/>
                </a:schemeClr>
              </a:buClr>
              <a:buNone/>
              <a:defRPr/>
            </a:pPr>
            <a:r>
              <a:rPr lang="de-DE" altLang="de-DE" dirty="0"/>
              <a:t>Kurzcheck oder länger arbeiten: Immer das Gerät nutzen, welche am wenigsten Energie verbraucht. Aufsteigend:</a:t>
            </a:r>
          </a:p>
          <a:p>
            <a:pPr fontAlgn="base">
              <a:lnSpc>
                <a:spcPct val="110000"/>
              </a:lnSpc>
              <a:spcBef>
                <a:spcPts val="600"/>
              </a:spcBef>
              <a:buClr>
                <a:schemeClr val="accent1">
                  <a:lumMod val="60000"/>
                  <a:lumOff val="40000"/>
                </a:schemeClr>
              </a:buClr>
              <a:defRPr/>
            </a:pPr>
            <a:r>
              <a:rPr lang="de-DE" altLang="de-DE" dirty="0"/>
              <a:t>Smartphone</a:t>
            </a:r>
          </a:p>
          <a:p>
            <a:pPr fontAlgn="base">
              <a:lnSpc>
                <a:spcPct val="110000"/>
              </a:lnSpc>
              <a:spcBef>
                <a:spcPts val="600"/>
              </a:spcBef>
              <a:buClr>
                <a:schemeClr val="accent1">
                  <a:lumMod val="60000"/>
                  <a:lumOff val="40000"/>
                </a:schemeClr>
              </a:buClr>
              <a:defRPr/>
            </a:pPr>
            <a:r>
              <a:rPr lang="de-DE" altLang="de-DE" dirty="0"/>
              <a:t>Tablet</a:t>
            </a:r>
          </a:p>
          <a:p>
            <a:pPr fontAlgn="base">
              <a:lnSpc>
                <a:spcPct val="110000"/>
              </a:lnSpc>
              <a:spcBef>
                <a:spcPts val="600"/>
              </a:spcBef>
              <a:buClr>
                <a:schemeClr val="accent1">
                  <a:lumMod val="60000"/>
                  <a:lumOff val="40000"/>
                </a:schemeClr>
              </a:buClr>
              <a:defRPr/>
            </a:pPr>
            <a:r>
              <a:rPr lang="de-DE" altLang="de-DE" dirty="0"/>
              <a:t>Notebook/Laptop</a:t>
            </a:r>
          </a:p>
          <a:p>
            <a:pPr fontAlgn="base">
              <a:lnSpc>
                <a:spcPct val="110000"/>
              </a:lnSpc>
              <a:spcBef>
                <a:spcPts val="600"/>
              </a:spcBef>
              <a:buClr>
                <a:schemeClr val="accent1">
                  <a:lumMod val="60000"/>
                  <a:lumOff val="40000"/>
                </a:schemeClr>
              </a:buClr>
              <a:defRPr/>
            </a:pPr>
            <a:r>
              <a:rPr lang="de-DE" altLang="de-DE" dirty="0"/>
              <a:t>Desktop -PC</a:t>
            </a:r>
          </a:p>
          <a:p>
            <a:pPr fontAlgn="base">
              <a:lnSpc>
                <a:spcPct val="110000"/>
              </a:lnSpc>
              <a:spcAft>
                <a:spcPts val="800"/>
              </a:spcAft>
              <a:buClr>
                <a:schemeClr val="accent1">
                  <a:lumMod val="60000"/>
                  <a:lumOff val="40000"/>
                </a:schemeClr>
              </a:buClr>
              <a:buFont typeface="Symbol" panose="05050102010706020507" pitchFamily="18" charset="2"/>
              <a:buChar char="-"/>
              <a:defRPr/>
            </a:pPr>
            <a:r>
              <a:rPr lang="de-DE" altLang="de-DE" dirty="0"/>
              <a:t>Schaltbare Steckerleisten und Zeitschaltuhren </a:t>
            </a:r>
            <a:r>
              <a:rPr lang="de-DE" altLang="de-DE" dirty="0">
                <a:sym typeface="Wingdings" panose="05000000000000000000" pitchFamily="2" charset="2"/>
              </a:rPr>
              <a:t> Verminderung der S</a:t>
            </a:r>
            <a:r>
              <a:rPr lang="de-DE" altLang="de-DE" dirty="0"/>
              <a:t>tand-by-Verluste</a:t>
            </a:r>
            <a:endParaRPr lang="de-DE" altLang="de-DE" dirty="0">
              <a:ea typeface="Times New Roman" panose="02020603050405020304" pitchFamily="18" charset="0"/>
            </a:endParaRPr>
          </a:p>
        </p:txBody>
      </p:sp>
      <p:sp>
        <p:nvSpPr>
          <p:cNvPr id="2" name="Textfeld 1">
            <a:extLst>
              <a:ext uri="{FF2B5EF4-FFF2-40B4-BE49-F238E27FC236}">
                <a16:creationId xmlns:a16="http://schemas.microsoft.com/office/drawing/2014/main" id="{7246579B-8749-5266-5D28-187C1767D1FB}"/>
              </a:ext>
            </a:extLst>
          </p:cNvPr>
          <p:cNvSpPr txBox="1"/>
          <p:nvPr/>
        </p:nvSpPr>
        <p:spPr>
          <a:xfrm>
            <a:off x="6960096" y="1268760"/>
            <a:ext cx="5040560" cy="707886"/>
          </a:xfrm>
          <a:prstGeom prst="rect">
            <a:avLst/>
          </a:prstGeom>
          <a:noFill/>
        </p:spPr>
        <p:txBody>
          <a:bodyPr wrap="square" rtlCol="0">
            <a:spAutoFit/>
          </a:bodyPr>
          <a:lstStyle/>
          <a:p>
            <a:r>
              <a:rPr lang="de-DE" sz="4000" dirty="0">
                <a:latin typeface="+mj-lt"/>
                <a:cs typeface="Arial" panose="020B0604020202020204" pitchFamily="34" charset="0"/>
              </a:rPr>
              <a:t>Stromverbrauch senken</a:t>
            </a:r>
          </a:p>
        </p:txBody>
      </p:sp>
      <p:pic>
        <p:nvPicPr>
          <p:cNvPr id="13" name="Grafik 12">
            <a:extLst>
              <a:ext uri="{FF2B5EF4-FFF2-40B4-BE49-F238E27FC236}">
                <a16:creationId xmlns:a16="http://schemas.microsoft.com/office/drawing/2014/main" id="{84B2A8A1-FBAE-FED3-6CDA-B1B3F99A1672}"/>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tretch>
            <a:fillRect/>
          </a:stretch>
        </p:blipFill>
        <p:spPr>
          <a:xfrm rot="5400000">
            <a:off x="8261820" y="2847356"/>
            <a:ext cx="2386510" cy="3261766"/>
          </a:xfrm>
          <a:prstGeom prst="rect">
            <a:avLst/>
          </a:prstGeom>
        </p:spPr>
      </p:pic>
      <p:sp>
        <p:nvSpPr>
          <p:cNvPr id="3" name="Rechteck 2">
            <a:extLst>
              <a:ext uri="{FF2B5EF4-FFF2-40B4-BE49-F238E27FC236}">
                <a16:creationId xmlns:a16="http://schemas.microsoft.com/office/drawing/2014/main" id="{0E225088-28AD-6486-3876-A4ED5FFBCF12}"/>
              </a:ext>
            </a:extLst>
          </p:cNvPr>
          <p:cNvSpPr>
            <a:spLocks noChangeArrowheads="1"/>
          </p:cNvSpPr>
          <p:nvPr/>
        </p:nvSpPr>
        <p:spPr bwMode="auto">
          <a:xfrm rot="16200000">
            <a:off x="10619817" y="4654314"/>
            <a:ext cx="138531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9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de-DE" altLang="de-DE" sz="900" b="0" i="0" u="none" strike="noStrike" kern="1200" cap="none" spc="0" normalizeH="0" baseline="0" noProof="0" dirty="0">
                <a:ln>
                  <a:noFill/>
                </a:ln>
                <a:solidFill>
                  <a:srgbClr val="40404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de-DE" altLang="de-DE" sz="900" b="0" i="0" u="none" strike="noStrike" kern="1200" cap="none" spc="0" normalizeH="0" baseline="0" noProof="0" dirty="0" err="1">
                <a:ln>
                  <a:noFill/>
                </a:ln>
                <a:solidFill>
                  <a:srgbClr val="404040"/>
                </a:solidFill>
                <a:effectLst/>
                <a:uLnTx/>
                <a:uFillTx/>
                <a:latin typeface="Arial" panose="020B0604020202020204" pitchFamily="34" charset="0"/>
                <a:ea typeface="MS PGothic" panose="020B0600070205080204" pitchFamily="34" charset="-128"/>
                <a:cs typeface="Arial" panose="020B0604020202020204" pitchFamily="34" charset="0"/>
              </a:rPr>
              <a:t>tectio</a:t>
            </a:r>
            <a:r>
              <a:rPr kumimoji="0" lang="de-DE" altLang="de-DE" sz="900" b="0" i="0" u="none" strike="noStrike" kern="1200" cap="none" spc="0" normalizeH="0" baseline="0" noProof="0" dirty="0">
                <a:ln>
                  <a:noFill/>
                </a:ln>
                <a:solidFill>
                  <a:srgbClr val="404040"/>
                </a:solidFill>
                <a:effectLst/>
                <a:uLnTx/>
                <a:uFillTx/>
                <a:latin typeface="Arial" panose="020B0604020202020204" pitchFamily="34" charset="0"/>
                <a:ea typeface="MS PGothic" panose="020B0600070205080204" pitchFamily="34" charset="-128"/>
                <a:cs typeface="Arial" panose="020B0604020202020204" pitchFamily="34" charset="0"/>
              </a:rPr>
              <a:t>, Sabine Zägel</a:t>
            </a:r>
            <a:endParaRPr kumimoji="0" lang="de-DE" altLang="de-DE" sz="900" b="0" i="0" u="none" strike="noStrike" kern="1200" cap="none" spc="0" normalizeH="0" baseline="0" noProof="0" dirty="0">
              <a:ln>
                <a:noFill/>
              </a:ln>
              <a:solidFill>
                <a:srgbClr val="404040"/>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4127003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646990AD-0EA0-75D7-04F2-9CAC87C6584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07368" y="1501259"/>
            <a:ext cx="3341605" cy="4808026"/>
          </a:xfrm>
          <a:prstGeom prst="rect">
            <a:avLst/>
          </a:prstGeom>
        </p:spPr>
      </p:pic>
      <p:sp>
        <p:nvSpPr>
          <p:cNvPr id="6" name="Textfeld 5">
            <a:extLst>
              <a:ext uri="{FF2B5EF4-FFF2-40B4-BE49-F238E27FC236}">
                <a16:creationId xmlns:a16="http://schemas.microsoft.com/office/drawing/2014/main" id="{E9E8512F-863C-BEA9-9E92-0F3EF24AF86F}"/>
              </a:ext>
            </a:extLst>
          </p:cNvPr>
          <p:cNvSpPr txBox="1"/>
          <p:nvPr/>
        </p:nvSpPr>
        <p:spPr>
          <a:xfrm>
            <a:off x="9048328" y="1339898"/>
            <a:ext cx="3026833" cy="707886"/>
          </a:xfrm>
          <a:prstGeom prst="rect">
            <a:avLst/>
          </a:prstGeom>
          <a:noFill/>
        </p:spPr>
        <p:txBody>
          <a:bodyPr wrap="square" rtlCol="0">
            <a:spAutoFit/>
          </a:bodyPr>
          <a:lstStyle/>
          <a:p>
            <a:r>
              <a:rPr lang="de-DE" sz="4000" dirty="0">
                <a:latin typeface="+mj-lt"/>
                <a:cs typeface="Arial" panose="020B0604020202020204" pitchFamily="34" charset="0"/>
              </a:rPr>
              <a:t>Steckersolar</a:t>
            </a:r>
          </a:p>
        </p:txBody>
      </p:sp>
      <p:pic>
        <p:nvPicPr>
          <p:cNvPr id="7" name="Grafik 6">
            <a:extLst>
              <a:ext uri="{FF2B5EF4-FFF2-40B4-BE49-F238E27FC236}">
                <a16:creationId xmlns:a16="http://schemas.microsoft.com/office/drawing/2014/main" id="{6416EB9B-7833-9473-BA2A-76F563BB68C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58081" y="2261480"/>
            <a:ext cx="2824645" cy="3287583"/>
          </a:xfrm>
          <a:prstGeom prst="rect">
            <a:avLst/>
          </a:prstGeom>
        </p:spPr>
      </p:pic>
      <p:sp>
        <p:nvSpPr>
          <p:cNvPr id="9" name="Textfeld 8">
            <a:extLst>
              <a:ext uri="{FF2B5EF4-FFF2-40B4-BE49-F238E27FC236}">
                <a16:creationId xmlns:a16="http://schemas.microsoft.com/office/drawing/2014/main" id="{5CC27BBF-6F50-49D7-4D2C-4585AA5D405C}"/>
              </a:ext>
            </a:extLst>
          </p:cNvPr>
          <p:cNvSpPr txBox="1"/>
          <p:nvPr/>
        </p:nvSpPr>
        <p:spPr>
          <a:xfrm>
            <a:off x="3846737" y="5843486"/>
            <a:ext cx="8198708" cy="369332"/>
          </a:xfrm>
          <a:prstGeom prst="rect">
            <a:avLst/>
          </a:prstGeom>
          <a:noFill/>
        </p:spPr>
        <p:txBody>
          <a:bodyPr wrap="square">
            <a:spAutoFit/>
          </a:bodyPr>
          <a:lstStyle/>
          <a:p>
            <a:r>
              <a:rPr lang="de-DE" dirty="0"/>
              <a:t>https://solar.htw-berlin.de/rechner/stecker-solar-simulator/</a:t>
            </a:r>
          </a:p>
        </p:txBody>
      </p:sp>
      <p:sp>
        <p:nvSpPr>
          <p:cNvPr id="10" name="Textfeld 9">
            <a:extLst>
              <a:ext uri="{FF2B5EF4-FFF2-40B4-BE49-F238E27FC236}">
                <a16:creationId xmlns:a16="http://schemas.microsoft.com/office/drawing/2014/main" id="{9484CCE5-E7E5-7AFC-0256-A0A889E60410}"/>
              </a:ext>
            </a:extLst>
          </p:cNvPr>
          <p:cNvSpPr txBox="1"/>
          <p:nvPr/>
        </p:nvSpPr>
        <p:spPr>
          <a:xfrm>
            <a:off x="5879976" y="6278181"/>
            <a:ext cx="6654112" cy="369332"/>
          </a:xfrm>
          <a:prstGeom prst="rect">
            <a:avLst/>
          </a:prstGeom>
          <a:noFill/>
        </p:spPr>
        <p:txBody>
          <a:bodyPr wrap="square">
            <a:spAutoFit/>
          </a:bodyPr>
          <a:lstStyle/>
          <a:p>
            <a:r>
              <a:rPr lang="de-DE" dirty="0"/>
              <a:t>https://www.co2online.de/foerdermittel/liste/balkonkraftwerk/</a:t>
            </a:r>
          </a:p>
        </p:txBody>
      </p:sp>
      <p:pic>
        <p:nvPicPr>
          <p:cNvPr id="11" name="Grafik 10">
            <a:extLst>
              <a:ext uri="{FF2B5EF4-FFF2-40B4-BE49-F238E27FC236}">
                <a16:creationId xmlns:a16="http://schemas.microsoft.com/office/drawing/2014/main" id="{4A7353B2-EAFF-0A43-2C7D-2A3696250C7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818" y="2711539"/>
            <a:ext cx="4022357" cy="3220939"/>
          </a:xfrm>
          <a:prstGeom prst="rect">
            <a:avLst/>
          </a:prstGeom>
        </p:spPr>
      </p:pic>
    </p:spTree>
    <p:extLst>
      <p:ext uri="{BB962C8B-B14F-4D97-AF65-F5344CB8AC3E}">
        <p14:creationId xmlns:p14="http://schemas.microsoft.com/office/powerpoint/2010/main" val="16816014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59560-DEEA-06BE-6856-5F799348D4F4}"/>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D0976BCB-7E14-40A2-6F50-187B9A6BEF93}"/>
              </a:ext>
            </a:extLst>
          </p:cNvPr>
          <p:cNvSpPr txBox="1"/>
          <p:nvPr/>
        </p:nvSpPr>
        <p:spPr>
          <a:xfrm>
            <a:off x="7752184" y="1329212"/>
            <a:ext cx="4248472" cy="707886"/>
          </a:xfrm>
          <a:prstGeom prst="rect">
            <a:avLst/>
          </a:prstGeom>
          <a:noFill/>
        </p:spPr>
        <p:txBody>
          <a:bodyPr wrap="square" rtlCol="0">
            <a:spAutoFit/>
          </a:bodyPr>
          <a:lstStyle/>
          <a:p>
            <a:r>
              <a:rPr lang="de-DE" sz="4000" b="1" dirty="0">
                <a:latin typeface="+mj-lt"/>
                <a:cs typeface="Arial" panose="020B0604020202020204" pitchFamily="34" charset="0"/>
              </a:rPr>
              <a:t>„</a:t>
            </a:r>
            <a:r>
              <a:rPr lang="de-DE" sz="4000" dirty="0">
                <a:latin typeface="+mj-lt"/>
                <a:cs typeface="Arial" panose="020B0604020202020204" pitchFamily="34" charset="0"/>
              </a:rPr>
              <a:t>Balkonkraftwerke“</a:t>
            </a:r>
          </a:p>
        </p:txBody>
      </p:sp>
      <p:sp>
        <p:nvSpPr>
          <p:cNvPr id="5" name="Textplatzhalter 4">
            <a:extLst>
              <a:ext uri="{FF2B5EF4-FFF2-40B4-BE49-F238E27FC236}">
                <a16:creationId xmlns:a16="http://schemas.microsoft.com/office/drawing/2014/main" id="{6C05B72A-2406-56BF-07E5-E53EB1FEBD16}"/>
              </a:ext>
            </a:extLst>
          </p:cNvPr>
          <p:cNvSpPr>
            <a:spLocks noGrp="1"/>
          </p:cNvSpPr>
          <p:nvPr>
            <p:ph type="body" sz="quarter" idx="11"/>
          </p:nvPr>
        </p:nvSpPr>
        <p:spPr>
          <a:xfrm>
            <a:off x="1415512" y="2348880"/>
            <a:ext cx="10873176" cy="4320480"/>
          </a:xfrm>
        </p:spPr>
        <p:txBody>
          <a:bodyPr>
            <a:normAutofit lnSpcReduction="10000"/>
          </a:bodyPr>
          <a:lstStyle/>
          <a:p>
            <a:pPr>
              <a:buFont typeface="Symbol" panose="05050102010706020507" pitchFamily="18" charset="2"/>
              <a:buChar char="-"/>
            </a:pPr>
            <a:r>
              <a:rPr lang="de-DE" sz="3000" dirty="0"/>
              <a:t>2024 – 2025 </a:t>
            </a:r>
            <a:r>
              <a:rPr lang="de-DE" sz="3000" dirty="0">
                <a:sym typeface="Wingdings" panose="05000000000000000000" pitchFamily="2" charset="2"/>
              </a:rPr>
              <a:t> von 350.000 auf 780.000</a:t>
            </a:r>
          </a:p>
          <a:p>
            <a:pPr>
              <a:buFont typeface="Symbol" panose="05050102010706020507" pitchFamily="18" charset="2"/>
              <a:buChar char="-"/>
            </a:pPr>
            <a:r>
              <a:rPr lang="de-DE" sz="3000" dirty="0">
                <a:sym typeface="Wingdings" panose="05000000000000000000" pitchFamily="2" charset="2"/>
              </a:rPr>
              <a:t>Seit 2024  privilegierte Maßnahme, auch zusätzlich bei Dach-PV</a:t>
            </a:r>
          </a:p>
          <a:p>
            <a:pPr>
              <a:buFont typeface="Symbol" panose="05050102010706020507" pitchFamily="18" charset="2"/>
              <a:buChar char="-"/>
            </a:pPr>
            <a:r>
              <a:rPr lang="de-DE" sz="3000" dirty="0">
                <a:sym typeface="Wingdings" panose="05000000000000000000" pitchFamily="2" charset="2"/>
              </a:rPr>
              <a:t>Evtl. Zuschüsse</a:t>
            </a:r>
          </a:p>
          <a:p>
            <a:pPr>
              <a:buFont typeface="Symbol" panose="05050102010706020507" pitchFamily="18" charset="2"/>
              <a:buChar char="-"/>
            </a:pPr>
            <a:r>
              <a:rPr lang="de-DE" sz="3000" dirty="0">
                <a:sym typeface="Wingdings" panose="05000000000000000000" pitchFamily="2" charset="2"/>
              </a:rPr>
              <a:t>Hardware Leistung bis 800W Einspeisung</a:t>
            </a:r>
          </a:p>
          <a:p>
            <a:pPr>
              <a:buFont typeface="Symbol" panose="05050102010706020507" pitchFamily="18" charset="2"/>
              <a:buChar char="-"/>
            </a:pPr>
            <a:r>
              <a:rPr lang="de-DE" sz="3000" dirty="0">
                <a:sym typeface="Wingdings" panose="05000000000000000000" pitchFamily="2" charset="2"/>
              </a:rPr>
              <a:t>Module selbst bis 2 kW (Ausgleich Verschattung, Neigung etc.)</a:t>
            </a:r>
          </a:p>
          <a:p>
            <a:pPr>
              <a:buFont typeface="Symbol" panose="05050102010706020507" pitchFamily="18" charset="2"/>
              <a:buChar char="-"/>
            </a:pPr>
            <a:r>
              <a:rPr lang="de-DE" sz="3000" dirty="0">
                <a:sym typeface="Wingdings" panose="05000000000000000000" pitchFamily="2" charset="2"/>
              </a:rPr>
              <a:t>Gewicht &amp; Befestigung beachten – Windlast!</a:t>
            </a:r>
          </a:p>
          <a:p>
            <a:pPr>
              <a:buFont typeface="Symbol" panose="05050102010706020507" pitchFamily="18" charset="2"/>
              <a:buChar char="-"/>
            </a:pPr>
            <a:r>
              <a:rPr lang="de-DE" sz="3000" dirty="0">
                <a:sym typeface="Wingdings" panose="05000000000000000000" pitchFamily="2" charset="2"/>
              </a:rPr>
              <a:t>Anmeldung </a:t>
            </a:r>
            <a:r>
              <a:rPr lang="de-DE" sz="3000" dirty="0" err="1">
                <a:sym typeface="Wingdings" panose="05000000000000000000" pitchFamily="2" charset="2"/>
              </a:rPr>
              <a:t>MaStR</a:t>
            </a:r>
            <a:r>
              <a:rPr lang="de-DE" sz="3000" dirty="0">
                <a:sym typeface="Wingdings" panose="05000000000000000000" pitchFamily="2" charset="2"/>
              </a:rPr>
              <a:t> innerhalb 4 Wochen – seit 2024 vereinfachte Anmeldung  von dort wird seit 2024 Netzbetreiber informiert (muss der Inbetriebnehmer nicht mehr machen)</a:t>
            </a:r>
          </a:p>
          <a:p>
            <a:endParaRPr lang="de-DE" dirty="0">
              <a:sym typeface="Wingdings" panose="05000000000000000000" pitchFamily="2" charset="2"/>
            </a:endParaRPr>
          </a:p>
          <a:p>
            <a:endParaRPr lang="de-DE" dirty="0"/>
          </a:p>
        </p:txBody>
      </p:sp>
      <p:sp>
        <p:nvSpPr>
          <p:cNvPr id="11" name="Textfeld 10">
            <a:extLst>
              <a:ext uri="{FF2B5EF4-FFF2-40B4-BE49-F238E27FC236}">
                <a16:creationId xmlns:a16="http://schemas.microsoft.com/office/drawing/2014/main" id="{B78DC58B-8CF2-C8E5-1C02-8725E4BFD930}"/>
              </a:ext>
            </a:extLst>
          </p:cNvPr>
          <p:cNvSpPr txBox="1"/>
          <p:nvPr/>
        </p:nvSpPr>
        <p:spPr>
          <a:xfrm>
            <a:off x="4122376" y="3347700"/>
            <a:ext cx="6654112" cy="369332"/>
          </a:xfrm>
          <a:prstGeom prst="rect">
            <a:avLst/>
          </a:prstGeom>
          <a:noFill/>
        </p:spPr>
        <p:txBody>
          <a:bodyPr wrap="square">
            <a:spAutoFit/>
          </a:bodyPr>
          <a:lstStyle/>
          <a:p>
            <a:r>
              <a:rPr lang="de-DE" dirty="0">
                <a:solidFill>
                  <a:srgbClr val="3E7022"/>
                </a:solidFill>
              </a:rPr>
              <a:t>https://www.co2 online.de/foerdermittel/liste/</a:t>
            </a:r>
            <a:r>
              <a:rPr lang="de-DE" dirty="0" err="1">
                <a:solidFill>
                  <a:srgbClr val="3E7022"/>
                </a:solidFill>
              </a:rPr>
              <a:t>balkonkraftwerk</a:t>
            </a:r>
            <a:r>
              <a:rPr lang="de-DE" dirty="0">
                <a:solidFill>
                  <a:srgbClr val="3E7022"/>
                </a:solidFill>
              </a:rPr>
              <a:t>/</a:t>
            </a:r>
          </a:p>
        </p:txBody>
      </p:sp>
      <p:pic>
        <p:nvPicPr>
          <p:cNvPr id="16" name="Grafik 15">
            <a:extLst>
              <a:ext uri="{FF2B5EF4-FFF2-40B4-BE49-F238E27FC236}">
                <a16:creationId xmlns:a16="http://schemas.microsoft.com/office/drawing/2014/main" id="{B334E4D1-1133-CBC7-A487-7E743A0C610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0887" y="2641657"/>
            <a:ext cx="1154625" cy="1158566"/>
          </a:xfrm>
          <a:prstGeom prst="rect">
            <a:avLst/>
          </a:prstGeom>
        </p:spPr>
      </p:pic>
    </p:spTree>
    <p:extLst>
      <p:ext uri="{BB962C8B-B14F-4D97-AF65-F5344CB8AC3E}">
        <p14:creationId xmlns:p14="http://schemas.microsoft.com/office/powerpoint/2010/main" val="2610017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FE7C7-DFEE-6F30-4857-191F809B94D1}"/>
            </a:ext>
          </a:extLst>
        </p:cNvPr>
        <p:cNvGrpSpPr/>
        <p:nvPr/>
      </p:nvGrpSpPr>
      <p:grpSpPr>
        <a:xfrm>
          <a:off x="0" y="0"/>
          <a:ext cx="0" cy="0"/>
          <a:chOff x="0" y="0"/>
          <a:chExt cx="0" cy="0"/>
        </a:xfrm>
      </p:grpSpPr>
      <p:sp>
        <p:nvSpPr>
          <p:cNvPr id="6" name="Inhaltsplatzhalter 2">
            <a:extLst>
              <a:ext uri="{FF2B5EF4-FFF2-40B4-BE49-F238E27FC236}">
                <a16:creationId xmlns:a16="http://schemas.microsoft.com/office/drawing/2014/main" id="{43B9CA63-3362-68CC-935D-A50CFF8DAE5C}"/>
              </a:ext>
            </a:extLst>
          </p:cNvPr>
          <p:cNvSpPr>
            <a:spLocks noGrp="1"/>
          </p:cNvSpPr>
          <p:nvPr>
            <p:ph idx="1"/>
          </p:nvPr>
        </p:nvSpPr>
        <p:spPr>
          <a:xfrm>
            <a:off x="767408" y="2723340"/>
            <a:ext cx="10515600" cy="3879850"/>
          </a:xfrm>
        </p:spPr>
        <p:txBody>
          <a:bodyPr>
            <a:normAutofit/>
          </a:bodyPr>
          <a:lstStyle/>
          <a:p>
            <a:pPr marL="0" indent="0">
              <a:buNone/>
            </a:pPr>
            <a:r>
              <a:rPr lang="de-DE" sz="3600" dirty="0"/>
              <a:t>Haben Sie Erfahrungen mit Steckersolar / „Balkonkraftwerken“ in den Siedlungen?</a:t>
            </a:r>
          </a:p>
        </p:txBody>
      </p:sp>
      <p:pic>
        <p:nvPicPr>
          <p:cNvPr id="3" name="Grafik 2" descr="Brainstorming mit einfarbiger Füllung">
            <a:extLst>
              <a:ext uri="{FF2B5EF4-FFF2-40B4-BE49-F238E27FC236}">
                <a16:creationId xmlns:a16="http://schemas.microsoft.com/office/drawing/2014/main" id="{5823F908-69E4-7570-5FDA-8D60295A12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7348" y="5109821"/>
            <a:ext cx="1512168" cy="1512168"/>
          </a:xfrm>
          <a:prstGeom prst="rect">
            <a:avLst/>
          </a:prstGeom>
        </p:spPr>
      </p:pic>
    </p:spTree>
    <p:extLst>
      <p:ext uri="{BB962C8B-B14F-4D97-AF65-F5344CB8AC3E}">
        <p14:creationId xmlns:p14="http://schemas.microsoft.com/office/powerpoint/2010/main" val="7810906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AF488C70-C4A8-EA90-6288-860F586ECBDC}"/>
              </a:ext>
            </a:extLst>
          </p:cNvPr>
          <p:cNvPicPr>
            <a:picLocks noChangeAspect="1"/>
          </p:cNvPicPr>
          <p:nvPr/>
        </p:nvPicPr>
        <p:blipFill>
          <a:blip r:embed="rId2"/>
          <a:stretch>
            <a:fillRect/>
          </a:stretch>
        </p:blipFill>
        <p:spPr>
          <a:xfrm>
            <a:off x="767408" y="1439426"/>
            <a:ext cx="8424936" cy="5117068"/>
          </a:xfrm>
          <a:prstGeom prst="rect">
            <a:avLst/>
          </a:prstGeom>
        </p:spPr>
      </p:pic>
      <p:sp>
        <p:nvSpPr>
          <p:cNvPr id="5" name="Textfeld 4">
            <a:extLst>
              <a:ext uri="{FF2B5EF4-FFF2-40B4-BE49-F238E27FC236}">
                <a16:creationId xmlns:a16="http://schemas.microsoft.com/office/drawing/2014/main" id="{61F474F0-68DE-B1E1-9F66-E24F8F0795DA}"/>
              </a:ext>
            </a:extLst>
          </p:cNvPr>
          <p:cNvSpPr txBox="1"/>
          <p:nvPr/>
        </p:nvSpPr>
        <p:spPr>
          <a:xfrm>
            <a:off x="10056440" y="1268760"/>
            <a:ext cx="1728192" cy="707886"/>
          </a:xfrm>
          <a:prstGeom prst="rect">
            <a:avLst/>
          </a:prstGeom>
          <a:noFill/>
        </p:spPr>
        <p:txBody>
          <a:bodyPr wrap="square" rtlCol="0">
            <a:spAutoFit/>
          </a:bodyPr>
          <a:lstStyle/>
          <a:p>
            <a:r>
              <a:rPr lang="de-DE" sz="4000" dirty="0">
                <a:latin typeface="+mj-lt"/>
                <a:cs typeface="Arial" panose="020B0604020202020204" pitchFamily="34" charset="0"/>
              </a:rPr>
              <a:t>Fenster</a:t>
            </a:r>
          </a:p>
        </p:txBody>
      </p:sp>
      <p:pic>
        <p:nvPicPr>
          <p:cNvPr id="2" name="Grafik 1">
            <a:extLst>
              <a:ext uri="{FF2B5EF4-FFF2-40B4-BE49-F238E27FC236}">
                <a16:creationId xmlns:a16="http://schemas.microsoft.com/office/drawing/2014/main" id="{24D2C490-D9E8-C1E7-AB4E-273F66F18222}"/>
              </a:ext>
            </a:extLst>
          </p:cNvPr>
          <p:cNvPicPr>
            <a:picLocks noChangeAspect="1"/>
          </p:cNvPicPr>
          <p:nvPr/>
        </p:nvPicPr>
        <p:blipFill>
          <a:blip r:embed="rId3"/>
          <a:stretch>
            <a:fillRect/>
          </a:stretch>
        </p:blipFill>
        <p:spPr>
          <a:xfrm>
            <a:off x="7045155" y="6351678"/>
            <a:ext cx="4763165" cy="409632"/>
          </a:xfrm>
          <a:prstGeom prst="rect">
            <a:avLst/>
          </a:prstGeom>
        </p:spPr>
      </p:pic>
    </p:spTree>
    <p:extLst>
      <p:ext uri="{BB962C8B-B14F-4D97-AF65-F5344CB8AC3E}">
        <p14:creationId xmlns:p14="http://schemas.microsoft.com/office/powerpoint/2010/main" val="3724009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platzhalter 6"/>
          <p:cNvSpPr txBox="1">
            <a:spLocks/>
          </p:cNvSpPr>
          <p:nvPr/>
        </p:nvSpPr>
        <p:spPr bwMode="auto">
          <a:xfrm>
            <a:off x="721461" y="2924944"/>
            <a:ext cx="8986652" cy="162521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20" rIns="91440" bIns="45720" numCol="1" anchor="t"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eaLnBrk="1" hangingPunct="1">
              <a:spcBef>
                <a:spcPts val="1000"/>
              </a:spcBef>
              <a:spcAft>
                <a:spcPts val="0"/>
              </a:spcAft>
              <a:buClr>
                <a:schemeClr val="accent1">
                  <a:lumMod val="60000"/>
                  <a:lumOff val="40000"/>
                </a:schemeClr>
              </a:buClr>
              <a:buNone/>
              <a:defRPr/>
            </a:pPr>
            <a:r>
              <a:rPr lang="de-DE" altLang="de-DE" sz="2800" dirty="0">
                <a:ea typeface="+mn-ea"/>
                <a:cs typeface="Arial" panose="020B0604020202020204" pitchFamily="34" charset="0"/>
              </a:rPr>
              <a:t>Viele Kästen sind weder gedämmt noch abgedichtet.</a:t>
            </a:r>
          </a:p>
          <a:p>
            <a:pPr marL="0" indent="0" defTabSz="914400" eaLnBrk="1" hangingPunct="1">
              <a:spcBef>
                <a:spcPts val="1000"/>
              </a:spcBef>
              <a:spcAft>
                <a:spcPts val="1200"/>
              </a:spcAft>
              <a:buClr>
                <a:schemeClr val="accent1">
                  <a:lumMod val="60000"/>
                  <a:lumOff val="40000"/>
                </a:schemeClr>
              </a:buClr>
              <a:buNone/>
              <a:defRPr/>
            </a:pPr>
            <a:r>
              <a:rPr lang="de-DE" altLang="de-DE" sz="2800" dirty="0">
                <a:ea typeface="+mn-ea"/>
                <a:cs typeface="Arial" panose="020B0604020202020204" pitchFamily="34" charset="0"/>
                <a:sym typeface="Wingdings" panose="05000000000000000000" pitchFamily="2" charset="2"/>
              </a:rPr>
              <a:t> </a:t>
            </a:r>
            <a:r>
              <a:rPr lang="de-DE" altLang="de-DE" sz="2800" dirty="0">
                <a:ea typeface="+mn-ea"/>
                <a:cs typeface="Arial" panose="020B0604020202020204" pitchFamily="34" charset="0"/>
              </a:rPr>
              <a:t>Folge: Zugluft, kalte Flächen, Wärmeverlust</a:t>
            </a:r>
          </a:p>
          <a:p>
            <a:pPr marL="270000" indent="-270000">
              <a:spcAft>
                <a:spcPts val="1200"/>
              </a:spcAft>
              <a:buClr>
                <a:srgbClr val="F7BA07"/>
              </a:buClr>
              <a:defRPr/>
            </a:pPr>
            <a:endParaRPr lang="de-DE" altLang="de-DE" sz="2000" dirty="0">
              <a:solidFill>
                <a:srgbClr val="404040"/>
              </a:solidFill>
              <a:latin typeface="Arial" charset="0"/>
              <a:ea typeface="Arial" charset="0"/>
              <a:cs typeface="Arial" charset="0"/>
            </a:endParaRPr>
          </a:p>
          <a:p>
            <a:pPr marL="270000" indent="-270000">
              <a:spcAft>
                <a:spcPts val="1200"/>
              </a:spcAft>
              <a:buClr>
                <a:srgbClr val="F7BA07"/>
              </a:buClr>
              <a:defRPr/>
            </a:pPr>
            <a:endParaRPr lang="de-DE" altLang="de-DE" sz="2000" dirty="0">
              <a:solidFill>
                <a:srgbClr val="404040"/>
              </a:solidFill>
              <a:latin typeface="Arial" charset="0"/>
              <a:ea typeface="Arial" charset="0"/>
              <a:cs typeface="Arial" charset="0"/>
            </a:endParaRPr>
          </a:p>
          <a:p>
            <a:pPr>
              <a:buClr>
                <a:srgbClr val="F7BA07"/>
              </a:buClr>
              <a:defRPr/>
            </a:pPr>
            <a:endParaRPr lang="de-DE" altLang="de-DE" sz="2000" dirty="0">
              <a:solidFill>
                <a:srgbClr val="404040"/>
              </a:solidFill>
              <a:latin typeface="Arial" charset="0"/>
              <a:ea typeface="Arial" charset="0"/>
              <a:cs typeface="Arial" charset="0"/>
            </a:endParaRPr>
          </a:p>
        </p:txBody>
      </p:sp>
      <p:sp>
        <p:nvSpPr>
          <p:cNvPr id="3" name="Textplatzhalter 6">
            <a:extLst>
              <a:ext uri="{FF2B5EF4-FFF2-40B4-BE49-F238E27FC236}">
                <a16:creationId xmlns:a16="http://schemas.microsoft.com/office/drawing/2014/main" id="{AA8E087D-EC81-91AD-89C3-57DFAE806B58}"/>
              </a:ext>
            </a:extLst>
          </p:cNvPr>
          <p:cNvSpPr>
            <a:spLocks noGrp="1"/>
          </p:cNvSpPr>
          <p:nvPr>
            <p:ph type="body" sz="quarter" idx="13"/>
          </p:nvPr>
        </p:nvSpPr>
        <p:spPr bwMode="auto">
          <a:xfrm>
            <a:off x="2483887" y="4365104"/>
            <a:ext cx="7776864" cy="16378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t" anchorCtr="0" compatLnSpc="1">
            <a:prstTxWarp prst="textNoShape">
              <a:avLst/>
            </a:prstTxWarp>
            <a:normAutofit/>
          </a:bodyPr>
          <a:lstStyle/>
          <a:p>
            <a:pPr marL="457200" indent="-457200" fontAlgn="base">
              <a:spcBef>
                <a:spcPts val="600"/>
              </a:spcBef>
              <a:spcAft>
                <a:spcPts val="600"/>
              </a:spcAft>
              <a:buClr>
                <a:schemeClr val="accent1">
                  <a:lumMod val="60000"/>
                  <a:lumOff val="40000"/>
                </a:schemeClr>
              </a:buClr>
              <a:buFont typeface="Symbol" panose="05050102010706020507" pitchFamily="18" charset="2"/>
              <a:buChar char="-"/>
              <a:defRPr/>
            </a:pPr>
            <a:r>
              <a:rPr lang="de-DE" altLang="de-DE" sz="2800" dirty="0">
                <a:solidFill>
                  <a:schemeClr val="tx1"/>
                </a:solidFill>
                <a:latin typeface="+mn-lt"/>
              </a:rPr>
              <a:t>Nachträgliche Wärmedämmung </a:t>
            </a:r>
            <a:br>
              <a:rPr lang="de-DE" altLang="de-DE" sz="2800" dirty="0">
                <a:solidFill>
                  <a:schemeClr val="tx1"/>
                </a:solidFill>
                <a:latin typeface="+mn-lt"/>
              </a:rPr>
            </a:br>
            <a:r>
              <a:rPr lang="de-DE" altLang="de-DE" sz="2800" dirty="0">
                <a:solidFill>
                  <a:schemeClr val="tx1"/>
                </a:solidFill>
                <a:latin typeface="+mn-lt"/>
              </a:rPr>
              <a:t>aller zugänglichen Seiten</a:t>
            </a:r>
          </a:p>
          <a:p>
            <a:pPr marL="457200" indent="-457200" fontAlgn="base">
              <a:spcBef>
                <a:spcPts val="600"/>
              </a:spcBef>
              <a:spcAft>
                <a:spcPts val="600"/>
              </a:spcAft>
              <a:buClr>
                <a:schemeClr val="accent1">
                  <a:lumMod val="60000"/>
                  <a:lumOff val="40000"/>
                </a:schemeClr>
              </a:buClr>
              <a:buFont typeface="Symbol" panose="05050102010706020507" pitchFamily="18" charset="2"/>
              <a:buChar char="-"/>
              <a:defRPr/>
            </a:pPr>
            <a:r>
              <a:rPr lang="de-DE" altLang="de-DE" sz="2800" dirty="0">
                <a:solidFill>
                  <a:schemeClr val="tx1"/>
                </a:solidFill>
                <a:latin typeface="+mn-lt"/>
              </a:rPr>
              <a:t>Nachträgliche Abdichtung der Fugen</a:t>
            </a:r>
            <a:endParaRPr lang="de-DE" altLang="de-DE" sz="2000" dirty="0"/>
          </a:p>
          <a:p>
            <a:pPr marL="342900" indent="-342900">
              <a:buClr>
                <a:srgbClr val="F7BA07"/>
              </a:buClr>
              <a:buFont typeface="Arial" panose="020B0604020202020204" pitchFamily="34" charset="0"/>
              <a:buChar char="•"/>
              <a:defRPr/>
            </a:pPr>
            <a:endParaRPr lang="de-DE" altLang="de-DE" sz="2000" dirty="0"/>
          </a:p>
        </p:txBody>
      </p:sp>
      <p:sp>
        <p:nvSpPr>
          <p:cNvPr id="2" name="Textfeld 1">
            <a:extLst>
              <a:ext uri="{FF2B5EF4-FFF2-40B4-BE49-F238E27FC236}">
                <a16:creationId xmlns:a16="http://schemas.microsoft.com/office/drawing/2014/main" id="{547252D2-7F8F-C50A-C365-85A0D740EACF}"/>
              </a:ext>
            </a:extLst>
          </p:cNvPr>
          <p:cNvSpPr txBox="1"/>
          <p:nvPr/>
        </p:nvSpPr>
        <p:spPr>
          <a:xfrm>
            <a:off x="8569555" y="1287051"/>
            <a:ext cx="3384376" cy="707886"/>
          </a:xfrm>
          <a:prstGeom prst="rect">
            <a:avLst/>
          </a:prstGeom>
          <a:noFill/>
        </p:spPr>
        <p:txBody>
          <a:bodyPr wrap="square" rtlCol="0">
            <a:spAutoFit/>
          </a:bodyPr>
          <a:lstStyle/>
          <a:p>
            <a:r>
              <a:rPr lang="de-DE" sz="4000" dirty="0" err="1">
                <a:latin typeface="+mj-lt"/>
                <a:cs typeface="Arial" panose="020B0604020202020204" pitchFamily="34" charset="0"/>
              </a:rPr>
              <a:t>Rolladenkästen</a:t>
            </a:r>
            <a:endParaRPr lang="de-DE" sz="4000" dirty="0">
              <a:latin typeface="+mj-lt"/>
              <a:cs typeface="Arial" panose="020B0604020202020204" pitchFamily="34" charset="0"/>
            </a:endParaRPr>
          </a:p>
        </p:txBody>
      </p:sp>
    </p:spTree>
    <p:extLst>
      <p:ext uri="{BB962C8B-B14F-4D97-AF65-F5344CB8AC3E}">
        <p14:creationId xmlns:p14="http://schemas.microsoft.com/office/powerpoint/2010/main" val="17076869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2">
            <a:extLst>
              <a:ext uri="{FF2B5EF4-FFF2-40B4-BE49-F238E27FC236}">
                <a16:creationId xmlns:a16="http://schemas.microsoft.com/office/drawing/2014/main" id="{0A0ABC34-7982-9800-EE4A-40E48FF7DFB3}"/>
              </a:ext>
            </a:extLst>
          </p:cNvPr>
          <p:cNvSpPr txBox="1">
            <a:spLocks/>
          </p:cNvSpPr>
          <p:nvPr/>
        </p:nvSpPr>
        <p:spPr>
          <a:xfrm>
            <a:off x="71899" y="2666387"/>
            <a:ext cx="11856750" cy="336748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tx2">
                  <a:lumMod val="60000"/>
                  <a:lumOff val="40000"/>
                </a:schemeClr>
              </a:buClr>
              <a:buFont typeface="Wingdings" panose="05000000000000000000" pitchFamily="2" charset="2"/>
              <a:buNone/>
              <a:defRPr sz="24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fontAlgn="base">
              <a:lnSpc>
                <a:spcPct val="110000"/>
              </a:lnSpc>
              <a:spcBef>
                <a:spcPts val="600"/>
              </a:spcBef>
              <a:spcAft>
                <a:spcPts val="600"/>
              </a:spcAft>
              <a:buClr>
                <a:schemeClr val="accent1">
                  <a:lumMod val="60000"/>
                  <a:lumOff val="40000"/>
                </a:schemeClr>
              </a:buClr>
              <a:buFont typeface="Symbol" panose="05050102010706020507" pitchFamily="18" charset="2"/>
              <a:buChar char="-"/>
              <a:defRPr/>
            </a:pPr>
            <a:r>
              <a:rPr lang="de-DE" dirty="0">
                <a:solidFill>
                  <a:schemeClr val="tx1"/>
                </a:solidFill>
                <a:latin typeface="+mn-lt"/>
              </a:rPr>
              <a:t>Wassersparende Duschköpfe und „</a:t>
            </a:r>
            <a:r>
              <a:rPr lang="de-DE" dirty="0" err="1">
                <a:solidFill>
                  <a:schemeClr val="tx1"/>
                </a:solidFill>
                <a:latin typeface="+mn-lt"/>
              </a:rPr>
              <a:t>Perlatoren</a:t>
            </a:r>
            <a:r>
              <a:rPr lang="de-DE" dirty="0">
                <a:solidFill>
                  <a:schemeClr val="tx1"/>
                </a:solidFill>
                <a:latin typeface="+mn-lt"/>
              </a:rPr>
              <a:t>“ einsetzen </a:t>
            </a:r>
            <a:r>
              <a:rPr lang="de-DE" dirty="0">
                <a:solidFill>
                  <a:schemeClr val="tx1"/>
                </a:solidFill>
                <a:latin typeface="+mn-lt"/>
                <a:sym typeface="Wingdings" panose="05000000000000000000" pitchFamily="2" charset="2"/>
              </a:rPr>
              <a:t></a:t>
            </a:r>
            <a:r>
              <a:rPr lang="de-DE" dirty="0">
                <a:solidFill>
                  <a:schemeClr val="tx1"/>
                </a:solidFill>
                <a:latin typeface="+mn-lt"/>
              </a:rPr>
              <a:t> spart etwa 10% Warmwasser</a:t>
            </a:r>
          </a:p>
          <a:p>
            <a:pPr marL="342900" indent="-342900" fontAlgn="base">
              <a:lnSpc>
                <a:spcPct val="110000"/>
              </a:lnSpc>
              <a:spcBef>
                <a:spcPts val="600"/>
              </a:spcBef>
              <a:spcAft>
                <a:spcPts val="600"/>
              </a:spcAft>
              <a:buClr>
                <a:schemeClr val="accent1">
                  <a:lumMod val="60000"/>
                  <a:lumOff val="40000"/>
                </a:schemeClr>
              </a:buClr>
              <a:buFont typeface="Symbol" panose="05050102010706020507" pitchFamily="18" charset="2"/>
              <a:buChar char="-"/>
              <a:defRPr/>
            </a:pPr>
            <a:r>
              <a:rPr lang="de-DE" dirty="0">
                <a:solidFill>
                  <a:schemeClr val="tx1"/>
                </a:solidFill>
                <a:latin typeface="+mn-lt"/>
                <a:sym typeface="Wingdings" panose="05000000000000000000" pitchFamily="2" charset="2"/>
              </a:rPr>
              <a:t> Rechner hier: </a:t>
            </a:r>
            <a:r>
              <a:rPr lang="de-DE" sz="1800" dirty="0">
                <a:solidFill>
                  <a:schemeClr val="bg1">
                    <a:lumMod val="50000"/>
                  </a:schemeClr>
                </a:solidFill>
                <a:latin typeface="+mn-lt"/>
                <a:hlinkClick r:id="rId3"/>
              </a:rPr>
              <a:t>https://www.co2online.de/energie-sparen/wasser-sparen/wasserspartipps/sparduschkopf/</a:t>
            </a:r>
            <a:endParaRPr lang="de-DE" sz="1800" dirty="0">
              <a:solidFill>
                <a:schemeClr val="bg1">
                  <a:lumMod val="50000"/>
                </a:schemeClr>
              </a:solidFill>
              <a:latin typeface="+mn-lt"/>
            </a:endParaRPr>
          </a:p>
          <a:p>
            <a:pPr marL="342900" indent="-342900" fontAlgn="base">
              <a:lnSpc>
                <a:spcPct val="110000"/>
              </a:lnSpc>
              <a:spcBef>
                <a:spcPts val="600"/>
              </a:spcBef>
              <a:spcAft>
                <a:spcPts val="600"/>
              </a:spcAft>
              <a:buClr>
                <a:schemeClr val="accent1">
                  <a:lumMod val="60000"/>
                  <a:lumOff val="40000"/>
                </a:schemeClr>
              </a:buClr>
              <a:buFont typeface="Symbol" panose="05050102010706020507" pitchFamily="18" charset="2"/>
              <a:buChar char="-"/>
              <a:defRPr/>
            </a:pPr>
            <a:r>
              <a:rPr lang="de-DE" dirty="0">
                <a:solidFill>
                  <a:schemeClr val="tx1"/>
                </a:solidFill>
                <a:latin typeface="+mn-lt"/>
              </a:rPr>
              <a:t>Warmwassertemperatur absenken</a:t>
            </a:r>
          </a:p>
          <a:p>
            <a:pPr marL="342900" indent="-342900" fontAlgn="base">
              <a:lnSpc>
                <a:spcPct val="110000"/>
              </a:lnSpc>
              <a:spcBef>
                <a:spcPts val="600"/>
              </a:spcBef>
              <a:spcAft>
                <a:spcPts val="600"/>
              </a:spcAft>
              <a:buClr>
                <a:schemeClr val="accent1">
                  <a:lumMod val="60000"/>
                  <a:lumOff val="40000"/>
                </a:schemeClr>
              </a:buClr>
              <a:buFont typeface="Symbol" panose="05050102010706020507" pitchFamily="18" charset="2"/>
              <a:buChar char="-"/>
              <a:defRPr/>
            </a:pPr>
            <a:r>
              <a:rPr lang="de-DE" dirty="0">
                <a:solidFill>
                  <a:schemeClr val="tx1"/>
                </a:solidFill>
                <a:latin typeface="+mn-lt"/>
              </a:rPr>
              <a:t>Bereitschaftszeiten für WW reduzieren</a:t>
            </a:r>
          </a:p>
          <a:p>
            <a:pPr fontAlgn="base">
              <a:lnSpc>
                <a:spcPct val="110000"/>
              </a:lnSpc>
              <a:spcBef>
                <a:spcPts val="600"/>
              </a:spcBef>
              <a:spcAft>
                <a:spcPts val="600"/>
              </a:spcAft>
              <a:buClr>
                <a:schemeClr val="accent1">
                  <a:lumMod val="60000"/>
                  <a:lumOff val="40000"/>
                </a:schemeClr>
              </a:buClr>
              <a:defRPr/>
            </a:pPr>
            <a:r>
              <a:rPr lang="de-DE" dirty="0">
                <a:solidFill>
                  <a:schemeClr val="tx1"/>
                </a:solidFill>
                <a:latin typeface="+mn-lt"/>
              </a:rPr>
              <a:t>     (aber Hygieneanforderungen beachten)</a:t>
            </a:r>
          </a:p>
          <a:p>
            <a:pPr marL="342900" indent="-342900" fontAlgn="base">
              <a:lnSpc>
                <a:spcPct val="110000"/>
              </a:lnSpc>
              <a:spcBef>
                <a:spcPts val="600"/>
              </a:spcBef>
              <a:spcAft>
                <a:spcPts val="600"/>
              </a:spcAft>
              <a:buClr>
                <a:schemeClr val="accent1">
                  <a:lumMod val="60000"/>
                  <a:lumOff val="40000"/>
                </a:schemeClr>
              </a:buClr>
              <a:buFont typeface="Symbol" panose="05050102010706020507" pitchFamily="18" charset="2"/>
              <a:buChar char="-"/>
              <a:defRPr/>
            </a:pPr>
            <a:r>
              <a:rPr lang="de-DE" dirty="0">
                <a:solidFill>
                  <a:schemeClr val="tx1"/>
                </a:solidFill>
                <a:latin typeface="+mn-lt"/>
              </a:rPr>
              <a:t>Zirkulation, falls vorhanden,                                              zeitlich begrenzen oder abschalten</a:t>
            </a:r>
          </a:p>
          <a:p>
            <a:pPr marL="342900" indent="-342900" fontAlgn="base">
              <a:lnSpc>
                <a:spcPct val="110000"/>
              </a:lnSpc>
              <a:spcBef>
                <a:spcPts val="600"/>
              </a:spcBef>
              <a:spcAft>
                <a:spcPts val="600"/>
              </a:spcAft>
              <a:buClr>
                <a:schemeClr val="accent1">
                  <a:lumMod val="60000"/>
                  <a:lumOff val="40000"/>
                </a:schemeClr>
              </a:buClr>
              <a:buFont typeface="Symbol" panose="05050102010706020507" pitchFamily="18" charset="2"/>
              <a:buChar char="-"/>
              <a:defRPr/>
            </a:pPr>
            <a:r>
              <a:rPr lang="de-DE" dirty="0">
                <a:solidFill>
                  <a:schemeClr val="tx1"/>
                </a:solidFill>
                <a:latin typeface="+mn-lt"/>
              </a:rPr>
              <a:t>Dezentrale Bereitung?</a:t>
            </a:r>
          </a:p>
        </p:txBody>
      </p:sp>
      <p:pic>
        <p:nvPicPr>
          <p:cNvPr id="7" name="Grafik 6">
            <a:extLst>
              <a:ext uri="{FF2B5EF4-FFF2-40B4-BE49-F238E27FC236}">
                <a16:creationId xmlns:a16="http://schemas.microsoft.com/office/drawing/2014/main" id="{F09E6EE2-114E-7B34-F3A9-B747DC287E4A}"/>
              </a:ext>
            </a:extLst>
          </p:cNvPr>
          <p:cNvPicPr>
            <a:picLocks noChangeAspect="1"/>
          </p:cNvPicPr>
          <p:nvPr/>
        </p:nvPicPr>
        <p:blipFill>
          <a:blip r:embed="rId4"/>
          <a:stretch>
            <a:fillRect/>
          </a:stretch>
        </p:blipFill>
        <p:spPr>
          <a:xfrm>
            <a:off x="5948715" y="3876713"/>
            <a:ext cx="5738344" cy="2674180"/>
          </a:xfrm>
          <a:prstGeom prst="rect">
            <a:avLst/>
          </a:prstGeom>
        </p:spPr>
      </p:pic>
      <p:sp>
        <p:nvSpPr>
          <p:cNvPr id="2" name="Textfeld 1">
            <a:extLst>
              <a:ext uri="{FF2B5EF4-FFF2-40B4-BE49-F238E27FC236}">
                <a16:creationId xmlns:a16="http://schemas.microsoft.com/office/drawing/2014/main" id="{F6A25E38-B26A-BA51-A515-E114494DC90E}"/>
              </a:ext>
            </a:extLst>
          </p:cNvPr>
          <p:cNvSpPr txBox="1"/>
          <p:nvPr/>
        </p:nvSpPr>
        <p:spPr>
          <a:xfrm>
            <a:off x="8904312" y="1268760"/>
            <a:ext cx="3024337" cy="707886"/>
          </a:xfrm>
          <a:prstGeom prst="rect">
            <a:avLst/>
          </a:prstGeom>
          <a:noFill/>
        </p:spPr>
        <p:txBody>
          <a:bodyPr wrap="square" rtlCol="0">
            <a:spAutoFit/>
          </a:bodyPr>
          <a:lstStyle/>
          <a:p>
            <a:r>
              <a:rPr lang="de-DE" sz="4000" dirty="0">
                <a:latin typeface="+mj-lt"/>
                <a:cs typeface="Arial" panose="020B0604020202020204" pitchFamily="34" charset="0"/>
              </a:rPr>
              <a:t>Warmwasser</a:t>
            </a:r>
          </a:p>
        </p:txBody>
      </p:sp>
    </p:spTree>
    <p:extLst>
      <p:ext uri="{BB962C8B-B14F-4D97-AF65-F5344CB8AC3E}">
        <p14:creationId xmlns:p14="http://schemas.microsoft.com/office/powerpoint/2010/main" val="211913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197C0455-C246-249B-E505-4965457AF365}"/>
              </a:ext>
            </a:extLst>
          </p:cNvPr>
          <p:cNvPicPr>
            <a:picLocks noChangeAspect="1"/>
          </p:cNvPicPr>
          <p:nvPr/>
        </p:nvPicPr>
        <p:blipFill>
          <a:blip r:embed="rId3"/>
          <a:stretch>
            <a:fillRect/>
          </a:stretch>
        </p:blipFill>
        <p:spPr>
          <a:xfrm>
            <a:off x="767408" y="2348880"/>
            <a:ext cx="5938760" cy="4221088"/>
          </a:xfrm>
          <a:prstGeom prst="rect">
            <a:avLst/>
          </a:prstGeom>
        </p:spPr>
      </p:pic>
      <p:sp>
        <p:nvSpPr>
          <p:cNvPr id="4" name="Textfeld 3">
            <a:extLst>
              <a:ext uri="{FF2B5EF4-FFF2-40B4-BE49-F238E27FC236}">
                <a16:creationId xmlns:a16="http://schemas.microsoft.com/office/drawing/2014/main" id="{E8651D74-76E7-32F0-349D-B224A42937DF}"/>
              </a:ext>
            </a:extLst>
          </p:cNvPr>
          <p:cNvSpPr txBox="1"/>
          <p:nvPr/>
        </p:nvSpPr>
        <p:spPr>
          <a:xfrm>
            <a:off x="7296283" y="5795791"/>
            <a:ext cx="4632366" cy="769441"/>
          </a:xfrm>
          <a:prstGeom prst="rect">
            <a:avLst/>
          </a:prstGeom>
          <a:noFill/>
        </p:spPr>
        <p:txBody>
          <a:bodyPr wrap="square">
            <a:spAutoFit/>
          </a:bodyPr>
          <a:lstStyle/>
          <a:p>
            <a:r>
              <a:rPr lang="de-DE" sz="1100" dirty="0"/>
              <a:t>https://www.co2online.de/energie-sparen/wasser-sparen/wasserspartipps/mengenregler/?utm_source=regular&amp;utm_medium=email&amp;utm_campaign=co2online+news&amp;utm_content=co2&amp;utm_term=437403066792+2023-11+Newsletter+co2online+09.11.2023</a:t>
            </a:r>
          </a:p>
        </p:txBody>
      </p:sp>
      <p:sp>
        <p:nvSpPr>
          <p:cNvPr id="6" name="Textfeld 5">
            <a:extLst>
              <a:ext uri="{FF2B5EF4-FFF2-40B4-BE49-F238E27FC236}">
                <a16:creationId xmlns:a16="http://schemas.microsoft.com/office/drawing/2014/main" id="{F76BFC19-2BF5-4C0F-B68E-EE5EEC149817}"/>
              </a:ext>
            </a:extLst>
          </p:cNvPr>
          <p:cNvSpPr txBox="1"/>
          <p:nvPr/>
        </p:nvSpPr>
        <p:spPr>
          <a:xfrm>
            <a:off x="7296283" y="2708920"/>
            <a:ext cx="4751570" cy="2769989"/>
          </a:xfrm>
          <a:prstGeom prst="rect">
            <a:avLst/>
          </a:prstGeom>
          <a:noFill/>
        </p:spPr>
        <p:txBody>
          <a:bodyPr wrap="square">
            <a:spAutoFit/>
          </a:bodyPr>
          <a:lstStyle/>
          <a:p>
            <a:r>
              <a:rPr lang="de-DE" sz="2600" b="1" dirty="0"/>
              <a:t>Selber messen: </a:t>
            </a:r>
          </a:p>
          <a:p>
            <a:r>
              <a:rPr lang="de-DE" sz="2600" dirty="0"/>
              <a:t>Wieviel Sekunden für 1 Liter?</a:t>
            </a:r>
          </a:p>
          <a:p>
            <a:r>
              <a:rPr lang="de-DE" sz="2600" dirty="0"/>
              <a:t>60 (Sekunden) / gemessene Zeit in Sekunden</a:t>
            </a:r>
          </a:p>
          <a:p>
            <a:r>
              <a:rPr lang="de-DE" sz="2600" dirty="0"/>
              <a:t>= Durchfluss in Litern Wasser pro Minute </a:t>
            </a:r>
          </a:p>
          <a:p>
            <a:endParaRPr lang="de-DE" dirty="0"/>
          </a:p>
        </p:txBody>
      </p:sp>
      <p:sp>
        <p:nvSpPr>
          <p:cNvPr id="3" name="Textfeld 2">
            <a:extLst>
              <a:ext uri="{FF2B5EF4-FFF2-40B4-BE49-F238E27FC236}">
                <a16:creationId xmlns:a16="http://schemas.microsoft.com/office/drawing/2014/main" id="{116DF00F-C7EF-F457-AF1E-51CCBB54ED83}"/>
              </a:ext>
            </a:extLst>
          </p:cNvPr>
          <p:cNvSpPr txBox="1"/>
          <p:nvPr/>
        </p:nvSpPr>
        <p:spPr>
          <a:xfrm>
            <a:off x="8904312" y="1268760"/>
            <a:ext cx="3024337" cy="707886"/>
          </a:xfrm>
          <a:prstGeom prst="rect">
            <a:avLst/>
          </a:prstGeom>
          <a:noFill/>
        </p:spPr>
        <p:txBody>
          <a:bodyPr wrap="square" rtlCol="0">
            <a:spAutoFit/>
          </a:bodyPr>
          <a:lstStyle/>
          <a:p>
            <a:r>
              <a:rPr lang="de-DE" sz="4000" dirty="0">
                <a:latin typeface="+mj-lt"/>
                <a:cs typeface="Arial" panose="020B0604020202020204" pitchFamily="34" charset="0"/>
              </a:rPr>
              <a:t>Warmwasser</a:t>
            </a:r>
          </a:p>
        </p:txBody>
      </p:sp>
    </p:spTree>
    <p:extLst>
      <p:ext uri="{BB962C8B-B14F-4D97-AF65-F5344CB8AC3E}">
        <p14:creationId xmlns:p14="http://schemas.microsoft.com/office/powerpoint/2010/main" val="2330655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2">
            <a:extLst>
              <a:ext uri="{FF2B5EF4-FFF2-40B4-BE49-F238E27FC236}">
                <a16:creationId xmlns:a16="http://schemas.microsoft.com/office/drawing/2014/main" id="{49B6E012-F59B-C61E-67A7-F1CAC41A1C8D}"/>
              </a:ext>
            </a:extLst>
          </p:cNvPr>
          <p:cNvSpPr txBox="1">
            <a:spLocks/>
          </p:cNvSpPr>
          <p:nvPr/>
        </p:nvSpPr>
        <p:spPr>
          <a:xfrm>
            <a:off x="997591" y="4384782"/>
            <a:ext cx="10515600" cy="213145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tx2">
                  <a:lumMod val="60000"/>
                  <a:lumOff val="40000"/>
                </a:schemeClr>
              </a:buClr>
              <a:buFont typeface="Wingdings" panose="05000000000000000000" pitchFamily="2" charset="2"/>
              <a:buNone/>
              <a:defRPr sz="24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de-DE" sz="1600" dirty="0">
              <a:solidFill>
                <a:prstClr val="black"/>
              </a:solidFill>
              <a:ea typeface="Calibri" panose="020F0502020204030204" pitchFamily="34" charset="0"/>
            </a:endParaRPr>
          </a:p>
        </p:txBody>
      </p:sp>
      <p:sp>
        <p:nvSpPr>
          <p:cNvPr id="2" name="Textfeld 1">
            <a:extLst>
              <a:ext uri="{FF2B5EF4-FFF2-40B4-BE49-F238E27FC236}">
                <a16:creationId xmlns:a16="http://schemas.microsoft.com/office/drawing/2014/main" id="{B6B774EA-B22A-B92F-5A55-F55266344EB2}"/>
              </a:ext>
            </a:extLst>
          </p:cNvPr>
          <p:cNvSpPr txBox="1"/>
          <p:nvPr/>
        </p:nvSpPr>
        <p:spPr>
          <a:xfrm>
            <a:off x="3431704" y="908163"/>
            <a:ext cx="8714184" cy="707886"/>
          </a:xfrm>
          <a:prstGeom prst="rect">
            <a:avLst/>
          </a:prstGeom>
          <a:noFill/>
        </p:spPr>
        <p:txBody>
          <a:bodyPr wrap="square" rtlCol="0">
            <a:spAutoFit/>
          </a:bodyPr>
          <a:lstStyle/>
          <a:p>
            <a:r>
              <a:rPr lang="de-DE" sz="4000" dirty="0">
                <a:latin typeface="+mj-lt"/>
                <a:cs typeface="Arial" panose="020B0604020202020204" pitchFamily="34" charset="0"/>
              </a:rPr>
              <a:t>Oberer Abschluss des Gebäudes dämmen</a:t>
            </a:r>
          </a:p>
        </p:txBody>
      </p:sp>
      <p:sp>
        <p:nvSpPr>
          <p:cNvPr id="5" name="Textfeld 4">
            <a:extLst>
              <a:ext uri="{FF2B5EF4-FFF2-40B4-BE49-F238E27FC236}">
                <a16:creationId xmlns:a16="http://schemas.microsoft.com/office/drawing/2014/main" id="{25AAF87C-3D56-CE2A-2080-72F0E9D448BB}"/>
              </a:ext>
            </a:extLst>
          </p:cNvPr>
          <p:cNvSpPr txBox="1"/>
          <p:nvPr/>
        </p:nvSpPr>
        <p:spPr>
          <a:xfrm rot="16200000">
            <a:off x="-2652348" y="3335744"/>
            <a:ext cx="6153150" cy="261610"/>
          </a:xfrm>
          <a:prstGeom prst="rect">
            <a:avLst/>
          </a:prstGeom>
          <a:noFill/>
        </p:spPr>
        <p:txBody>
          <a:bodyPr wrap="square">
            <a:spAutoFit/>
          </a:bodyPr>
          <a:lstStyle/>
          <a:p>
            <a:r>
              <a:rPr lang="de-DE" sz="1100" dirty="0"/>
              <a:t>https://www.gesetze-im-internet.de/geg/</a:t>
            </a:r>
          </a:p>
        </p:txBody>
      </p:sp>
      <p:pic>
        <p:nvPicPr>
          <p:cNvPr id="10" name="Grafik 9">
            <a:extLst>
              <a:ext uri="{FF2B5EF4-FFF2-40B4-BE49-F238E27FC236}">
                <a16:creationId xmlns:a16="http://schemas.microsoft.com/office/drawing/2014/main" id="{F7BC174E-4281-0A13-F779-86C907B77953}"/>
              </a:ext>
            </a:extLst>
          </p:cNvPr>
          <p:cNvPicPr>
            <a:picLocks noChangeAspect="1"/>
          </p:cNvPicPr>
          <p:nvPr/>
        </p:nvPicPr>
        <p:blipFill>
          <a:blip r:embed="rId3"/>
          <a:stretch>
            <a:fillRect/>
          </a:stretch>
        </p:blipFill>
        <p:spPr>
          <a:xfrm>
            <a:off x="911424" y="1700808"/>
            <a:ext cx="5473160" cy="4886750"/>
          </a:xfrm>
          <a:prstGeom prst="rect">
            <a:avLst/>
          </a:prstGeom>
        </p:spPr>
      </p:pic>
      <p:sp>
        <p:nvSpPr>
          <p:cNvPr id="12" name="Textplatzhalter 2">
            <a:extLst>
              <a:ext uri="{FF2B5EF4-FFF2-40B4-BE49-F238E27FC236}">
                <a16:creationId xmlns:a16="http://schemas.microsoft.com/office/drawing/2014/main" id="{71A87700-F0E0-D4BA-8FC4-AC0458C5F327}"/>
              </a:ext>
            </a:extLst>
          </p:cNvPr>
          <p:cNvSpPr txBox="1">
            <a:spLocks/>
          </p:cNvSpPr>
          <p:nvPr/>
        </p:nvSpPr>
        <p:spPr>
          <a:xfrm>
            <a:off x="6888088" y="3212976"/>
            <a:ext cx="5112568" cy="3095807"/>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Clr>
                <a:schemeClr val="tx2">
                  <a:lumMod val="60000"/>
                  <a:lumOff val="40000"/>
                </a:schemeClr>
              </a:buClr>
              <a:buFont typeface="Wingdings" panose="05000000000000000000" pitchFamily="2" charset="2"/>
              <a:buNone/>
              <a:defRPr sz="24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Clr>
                <a:schemeClr val="accent1">
                  <a:lumMod val="60000"/>
                  <a:lumOff val="40000"/>
                </a:schemeClr>
              </a:buClr>
              <a:buFont typeface="Symbol" panose="05050102010706020507" pitchFamily="18" charset="2"/>
              <a:buChar char="-"/>
            </a:pPr>
            <a:r>
              <a:rPr lang="de-DE" dirty="0">
                <a:solidFill>
                  <a:schemeClr val="tx1"/>
                </a:solidFill>
                <a:latin typeface="+mn-lt"/>
                <a:ea typeface="Calibri" panose="020F0502020204030204" pitchFamily="34" charset="0"/>
              </a:rPr>
              <a:t>Entweder oberste Geschossdecke oder</a:t>
            </a:r>
          </a:p>
          <a:p>
            <a:pPr marL="342900" indent="-342900">
              <a:buClr>
                <a:schemeClr val="accent1">
                  <a:lumMod val="60000"/>
                  <a:lumOff val="40000"/>
                </a:schemeClr>
              </a:buClr>
              <a:buFont typeface="Symbol" panose="05050102010706020507" pitchFamily="18" charset="2"/>
              <a:buChar char="-"/>
            </a:pPr>
            <a:r>
              <a:rPr lang="de-DE" dirty="0">
                <a:solidFill>
                  <a:schemeClr val="tx1"/>
                </a:solidFill>
                <a:latin typeface="+mn-lt"/>
                <a:ea typeface="Calibri" panose="020F0502020204030204" pitchFamily="34" charset="0"/>
              </a:rPr>
              <a:t>Dachflächen dämmen</a:t>
            </a:r>
          </a:p>
          <a:p>
            <a:pPr marL="342900" indent="-342900">
              <a:buClr>
                <a:schemeClr val="accent1">
                  <a:lumMod val="60000"/>
                  <a:lumOff val="40000"/>
                </a:schemeClr>
              </a:buClr>
              <a:buFont typeface="Symbol" panose="05050102010706020507" pitchFamily="18" charset="2"/>
              <a:buChar char="-"/>
            </a:pPr>
            <a:r>
              <a:rPr lang="de-DE" dirty="0">
                <a:solidFill>
                  <a:schemeClr val="tx1"/>
                </a:solidFill>
                <a:latin typeface="+mn-lt"/>
                <a:ea typeface="Calibri" panose="020F0502020204030204" pitchFamily="34" charset="0"/>
              </a:rPr>
              <a:t>Auf möglichst lückenlose Dämmung achten</a:t>
            </a:r>
          </a:p>
          <a:p>
            <a:pPr marL="342900" indent="-342900">
              <a:buClr>
                <a:schemeClr val="accent1">
                  <a:lumMod val="60000"/>
                  <a:lumOff val="40000"/>
                </a:schemeClr>
              </a:buClr>
              <a:buFont typeface="Symbol" panose="05050102010706020507" pitchFamily="18" charset="2"/>
              <a:buChar char="-"/>
            </a:pPr>
            <a:r>
              <a:rPr lang="de-DE" dirty="0">
                <a:solidFill>
                  <a:schemeClr val="tx1"/>
                </a:solidFill>
                <a:latin typeface="+mn-lt"/>
                <a:ea typeface="Calibri" panose="020F0502020204030204" pitchFamily="34" charset="0"/>
              </a:rPr>
              <a:t>Ökologische Dämmung bevorzugen</a:t>
            </a:r>
          </a:p>
          <a:p>
            <a:pPr marL="342900" indent="-342900">
              <a:buClr>
                <a:schemeClr val="accent1">
                  <a:lumMod val="60000"/>
                  <a:lumOff val="40000"/>
                </a:schemeClr>
              </a:buClr>
              <a:buFont typeface="Symbol" panose="05050102010706020507" pitchFamily="18" charset="2"/>
              <a:buChar char="-"/>
            </a:pPr>
            <a:r>
              <a:rPr lang="de-DE" dirty="0">
                <a:solidFill>
                  <a:schemeClr val="tx1"/>
                </a:solidFill>
                <a:latin typeface="+mn-lt"/>
                <a:ea typeface="Calibri" panose="020F0502020204030204" pitchFamily="34" charset="0"/>
              </a:rPr>
              <a:t>Nistkästen</a:t>
            </a:r>
          </a:p>
          <a:p>
            <a:pPr marL="342900" indent="-342900">
              <a:buClr>
                <a:schemeClr val="accent1">
                  <a:lumMod val="60000"/>
                  <a:lumOff val="40000"/>
                </a:schemeClr>
              </a:buClr>
              <a:buFont typeface="Symbol" panose="05050102010706020507" pitchFamily="18" charset="2"/>
              <a:buChar char="-"/>
            </a:pPr>
            <a:r>
              <a:rPr lang="de-DE" b="1" dirty="0">
                <a:solidFill>
                  <a:schemeClr val="tx1"/>
                </a:solidFill>
                <a:latin typeface="+mn-lt"/>
                <a:ea typeface="Calibri" panose="020F0502020204030204" pitchFamily="34" charset="0"/>
              </a:rPr>
              <a:t>Bauphysik beachten!</a:t>
            </a:r>
            <a:endParaRPr lang="de-DE" b="1" spc="-1" dirty="0">
              <a:solidFill>
                <a:schemeClr val="tx1"/>
              </a:solidFill>
              <a:latin typeface="+mn-lt"/>
              <a:ea typeface="MS PGothic" panose="020B0600070205080204" pitchFamily="34" charset="-128"/>
            </a:endParaRPr>
          </a:p>
        </p:txBody>
      </p:sp>
    </p:spTree>
    <p:extLst>
      <p:ext uri="{BB962C8B-B14F-4D97-AF65-F5344CB8AC3E}">
        <p14:creationId xmlns:p14="http://schemas.microsoft.com/office/powerpoint/2010/main" val="3725012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23CD-39C7-3670-FCCF-4380A1263DB8}"/>
            </a:ext>
          </a:extLst>
        </p:cNvPr>
        <p:cNvGrpSpPr/>
        <p:nvPr/>
      </p:nvGrpSpPr>
      <p:grpSpPr>
        <a:xfrm>
          <a:off x="0" y="0"/>
          <a:ext cx="0" cy="0"/>
          <a:chOff x="0" y="0"/>
          <a:chExt cx="0" cy="0"/>
        </a:xfrm>
      </p:grpSpPr>
      <p:sp>
        <p:nvSpPr>
          <p:cNvPr id="5" name="Textplatzhalter 4">
            <a:extLst>
              <a:ext uri="{FF2B5EF4-FFF2-40B4-BE49-F238E27FC236}">
                <a16:creationId xmlns:a16="http://schemas.microsoft.com/office/drawing/2014/main" id="{6AFEBF99-6171-5349-8E24-E909769564DC}"/>
              </a:ext>
            </a:extLst>
          </p:cNvPr>
          <p:cNvSpPr>
            <a:spLocks noGrp="1"/>
          </p:cNvSpPr>
          <p:nvPr>
            <p:ph type="body" sz="quarter" idx="11"/>
          </p:nvPr>
        </p:nvSpPr>
        <p:spPr/>
        <p:txBody>
          <a:bodyPr/>
          <a:lstStyle/>
          <a:p>
            <a:endParaRPr lang="de-DE" dirty="0">
              <a:sym typeface="Wingdings" panose="05000000000000000000" pitchFamily="2" charset="2"/>
            </a:endParaRPr>
          </a:p>
          <a:p>
            <a:endParaRPr lang="de-DE" dirty="0"/>
          </a:p>
        </p:txBody>
      </p:sp>
      <p:pic>
        <p:nvPicPr>
          <p:cNvPr id="8" name="Grafik 7">
            <a:extLst>
              <a:ext uri="{FF2B5EF4-FFF2-40B4-BE49-F238E27FC236}">
                <a16:creationId xmlns:a16="http://schemas.microsoft.com/office/drawing/2014/main" id="{23954998-E197-3D59-84CD-318CEB26DDDE}"/>
              </a:ext>
            </a:extLst>
          </p:cNvPr>
          <p:cNvPicPr>
            <a:picLocks noChangeAspect="1"/>
          </p:cNvPicPr>
          <p:nvPr/>
        </p:nvPicPr>
        <p:blipFill>
          <a:blip r:embed="rId3"/>
          <a:stretch>
            <a:fillRect/>
          </a:stretch>
        </p:blipFill>
        <p:spPr>
          <a:xfrm>
            <a:off x="988359" y="2710526"/>
            <a:ext cx="5115033" cy="3512945"/>
          </a:xfrm>
          <a:prstGeom prst="rect">
            <a:avLst/>
          </a:prstGeom>
        </p:spPr>
      </p:pic>
      <p:pic>
        <p:nvPicPr>
          <p:cNvPr id="11" name="Grafik 10">
            <a:extLst>
              <a:ext uri="{FF2B5EF4-FFF2-40B4-BE49-F238E27FC236}">
                <a16:creationId xmlns:a16="http://schemas.microsoft.com/office/drawing/2014/main" id="{B3EA5D9B-17D1-AD72-74FF-1DB51DBACEC2}"/>
              </a:ext>
            </a:extLst>
          </p:cNvPr>
          <p:cNvPicPr>
            <a:picLocks noChangeAspect="1"/>
          </p:cNvPicPr>
          <p:nvPr/>
        </p:nvPicPr>
        <p:blipFill>
          <a:blip r:embed="rId4"/>
          <a:stretch>
            <a:fillRect/>
          </a:stretch>
        </p:blipFill>
        <p:spPr>
          <a:xfrm>
            <a:off x="6725016" y="2845207"/>
            <a:ext cx="4939145" cy="3349292"/>
          </a:xfrm>
          <a:prstGeom prst="rect">
            <a:avLst/>
          </a:prstGeom>
        </p:spPr>
      </p:pic>
      <p:sp>
        <p:nvSpPr>
          <p:cNvPr id="2" name="Textfeld 1">
            <a:extLst>
              <a:ext uri="{FF2B5EF4-FFF2-40B4-BE49-F238E27FC236}">
                <a16:creationId xmlns:a16="http://schemas.microsoft.com/office/drawing/2014/main" id="{231A9F68-7ED5-111E-D5B6-B192B95EAC59}"/>
              </a:ext>
            </a:extLst>
          </p:cNvPr>
          <p:cNvSpPr txBox="1"/>
          <p:nvPr/>
        </p:nvSpPr>
        <p:spPr>
          <a:xfrm>
            <a:off x="7464152" y="1268760"/>
            <a:ext cx="4464496" cy="707886"/>
          </a:xfrm>
          <a:prstGeom prst="rect">
            <a:avLst/>
          </a:prstGeom>
          <a:noFill/>
        </p:spPr>
        <p:txBody>
          <a:bodyPr wrap="square" rtlCol="0">
            <a:spAutoFit/>
          </a:bodyPr>
          <a:lstStyle/>
          <a:p>
            <a:r>
              <a:rPr lang="de-DE" sz="4000" dirty="0">
                <a:latin typeface="+mj-lt"/>
                <a:cs typeface="Arial" panose="020B0604020202020204" pitchFamily="34" charset="0"/>
              </a:rPr>
              <a:t>Solarenergie nutzen</a:t>
            </a:r>
          </a:p>
        </p:txBody>
      </p:sp>
      <p:pic>
        <p:nvPicPr>
          <p:cNvPr id="3" name="Grafik 2">
            <a:extLst>
              <a:ext uri="{FF2B5EF4-FFF2-40B4-BE49-F238E27FC236}">
                <a16:creationId xmlns:a16="http://schemas.microsoft.com/office/drawing/2014/main" id="{E1AB6915-FC04-522E-DDD2-5922CC84C05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96000" y="1210595"/>
            <a:ext cx="1154625" cy="1158566"/>
          </a:xfrm>
          <a:prstGeom prst="rect">
            <a:avLst/>
          </a:prstGeom>
        </p:spPr>
      </p:pic>
      <p:pic>
        <p:nvPicPr>
          <p:cNvPr id="4" name="Grafik 3">
            <a:extLst>
              <a:ext uri="{FF2B5EF4-FFF2-40B4-BE49-F238E27FC236}">
                <a16:creationId xmlns:a16="http://schemas.microsoft.com/office/drawing/2014/main" id="{04579164-862C-250B-A96E-74907234B986}"/>
              </a:ext>
            </a:extLst>
          </p:cNvPr>
          <p:cNvPicPr>
            <a:picLocks noChangeAspect="1"/>
          </p:cNvPicPr>
          <p:nvPr/>
        </p:nvPicPr>
        <p:blipFill>
          <a:blip r:embed="rId6"/>
          <a:stretch>
            <a:fillRect/>
          </a:stretch>
        </p:blipFill>
        <p:spPr>
          <a:xfrm>
            <a:off x="6919624" y="6240274"/>
            <a:ext cx="4763165" cy="409632"/>
          </a:xfrm>
          <a:prstGeom prst="rect">
            <a:avLst/>
          </a:prstGeom>
        </p:spPr>
      </p:pic>
    </p:spTree>
    <p:extLst>
      <p:ext uri="{BB962C8B-B14F-4D97-AF65-F5344CB8AC3E}">
        <p14:creationId xmlns:p14="http://schemas.microsoft.com/office/powerpoint/2010/main" val="594466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FDFC0669-EA32-08BA-CD52-D9758827CD7D}"/>
              </a:ext>
            </a:extLst>
          </p:cNvPr>
          <p:cNvSpPr>
            <a:spLocks noGrp="1"/>
          </p:cNvSpPr>
          <p:nvPr>
            <p:ph type="pic" sz="quarter" idx="10"/>
          </p:nvPr>
        </p:nvSpPr>
        <p:spPr>
          <a:xfrm>
            <a:off x="5918415" y="2714939"/>
            <a:ext cx="6514203" cy="1800000"/>
          </a:xfrm>
        </p:spPr>
        <p:txBody>
          <a:bodyPr/>
          <a:lstStyle/>
          <a:p>
            <a:pPr marL="0" indent="0">
              <a:buNone/>
            </a:pPr>
            <a:r>
              <a:rPr lang="de-DE" dirty="0"/>
              <a:t>Weniger Fläche – höherer Ertrag – geringerer Preis</a:t>
            </a:r>
          </a:p>
        </p:txBody>
      </p:sp>
      <p:pic>
        <p:nvPicPr>
          <p:cNvPr id="7" name="Grafik 6">
            <a:extLst>
              <a:ext uri="{FF2B5EF4-FFF2-40B4-BE49-F238E27FC236}">
                <a16:creationId xmlns:a16="http://schemas.microsoft.com/office/drawing/2014/main" id="{E24C1C06-57C3-4C8D-B063-E4AA2D19A63D}"/>
              </a:ext>
            </a:extLst>
          </p:cNvPr>
          <p:cNvPicPr>
            <a:picLocks noChangeAspect="1"/>
          </p:cNvPicPr>
          <p:nvPr/>
        </p:nvPicPr>
        <p:blipFill>
          <a:blip r:embed="rId2"/>
          <a:stretch>
            <a:fillRect/>
          </a:stretch>
        </p:blipFill>
        <p:spPr>
          <a:xfrm>
            <a:off x="457368" y="1622703"/>
            <a:ext cx="5201376" cy="2857899"/>
          </a:xfrm>
          <a:prstGeom prst="rect">
            <a:avLst/>
          </a:prstGeom>
        </p:spPr>
      </p:pic>
      <p:pic>
        <p:nvPicPr>
          <p:cNvPr id="9" name="Grafik 8">
            <a:extLst>
              <a:ext uri="{FF2B5EF4-FFF2-40B4-BE49-F238E27FC236}">
                <a16:creationId xmlns:a16="http://schemas.microsoft.com/office/drawing/2014/main" id="{DB0E072B-4F87-378F-4FA2-2C1789A3E590}"/>
              </a:ext>
            </a:extLst>
          </p:cNvPr>
          <p:cNvPicPr>
            <a:picLocks noChangeAspect="1"/>
          </p:cNvPicPr>
          <p:nvPr/>
        </p:nvPicPr>
        <p:blipFill>
          <a:blip r:embed="rId3"/>
          <a:stretch>
            <a:fillRect/>
          </a:stretch>
        </p:blipFill>
        <p:spPr>
          <a:xfrm>
            <a:off x="476421" y="3923461"/>
            <a:ext cx="5182323" cy="2848373"/>
          </a:xfrm>
          <a:prstGeom prst="rect">
            <a:avLst/>
          </a:prstGeom>
        </p:spPr>
      </p:pic>
      <p:pic>
        <p:nvPicPr>
          <p:cNvPr id="6" name="Grafik 5">
            <a:extLst>
              <a:ext uri="{FF2B5EF4-FFF2-40B4-BE49-F238E27FC236}">
                <a16:creationId xmlns:a16="http://schemas.microsoft.com/office/drawing/2014/main" id="{721FA0FB-9732-BDC1-80DC-A4AA9600724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96000" y="1210595"/>
            <a:ext cx="1154625" cy="1158566"/>
          </a:xfrm>
          <a:prstGeom prst="rect">
            <a:avLst/>
          </a:prstGeom>
        </p:spPr>
      </p:pic>
      <p:sp>
        <p:nvSpPr>
          <p:cNvPr id="8" name="Textfeld 7">
            <a:extLst>
              <a:ext uri="{FF2B5EF4-FFF2-40B4-BE49-F238E27FC236}">
                <a16:creationId xmlns:a16="http://schemas.microsoft.com/office/drawing/2014/main" id="{A7D0B760-15A5-01CA-AEE8-0A0478191120}"/>
              </a:ext>
            </a:extLst>
          </p:cNvPr>
          <p:cNvSpPr txBox="1"/>
          <p:nvPr/>
        </p:nvSpPr>
        <p:spPr>
          <a:xfrm>
            <a:off x="8350256" y="1268760"/>
            <a:ext cx="3384376" cy="707886"/>
          </a:xfrm>
          <a:prstGeom prst="rect">
            <a:avLst/>
          </a:prstGeom>
          <a:noFill/>
        </p:spPr>
        <p:txBody>
          <a:bodyPr wrap="square" rtlCol="0">
            <a:spAutoFit/>
          </a:bodyPr>
          <a:lstStyle/>
          <a:p>
            <a:r>
              <a:rPr lang="de-DE" sz="4000" dirty="0">
                <a:latin typeface="+mj-lt"/>
                <a:cs typeface="Arial" panose="020B0604020202020204" pitchFamily="34" charset="0"/>
              </a:rPr>
              <a:t>PV Entwicklung</a:t>
            </a:r>
          </a:p>
        </p:txBody>
      </p:sp>
      <p:pic>
        <p:nvPicPr>
          <p:cNvPr id="12" name="Grafik 11">
            <a:extLst>
              <a:ext uri="{FF2B5EF4-FFF2-40B4-BE49-F238E27FC236}">
                <a16:creationId xmlns:a16="http://schemas.microsoft.com/office/drawing/2014/main" id="{3302E874-5330-3CBA-52E8-6E829DFA87E8}"/>
              </a:ext>
            </a:extLst>
          </p:cNvPr>
          <p:cNvPicPr>
            <a:picLocks noChangeAspect="1"/>
          </p:cNvPicPr>
          <p:nvPr/>
        </p:nvPicPr>
        <p:blipFill>
          <a:blip r:embed="rId5"/>
          <a:stretch>
            <a:fillRect/>
          </a:stretch>
        </p:blipFill>
        <p:spPr>
          <a:xfrm>
            <a:off x="6442005" y="3575027"/>
            <a:ext cx="5182323" cy="3196807"/>
          </a:xfrm>
          <a:prstGeom prst="rect">
            <a:avLst/>
          </a:prstGeom>
        </p:spPr>
      </p:pic>
      <p:pic>
        <p:nvPicPr>
          <p:cNvPr id="2" name="Grafik 1">
            <a:extLst>
              <a:ext uri="{FF2B5EF4-FFF2-40B4-BE49-F238E27FC236}">
                <a16:creationId xmlns:a16="http://schemas.microsoft.com/office/drawing/2014/main" id="{51C30022-E1D1-00FD-3DBC-9396C44279C7}"/>
              </a:ext>
            </a:extLst>
          </p:cNvPr>
          <p:cNvPicPr>
            <a:picLocks noChangeAspect="1"/>
          </p:cNvPicPr>
          <p:nvPr/>
        </p:nvPicPr>
        <p:blipFill>
          <a:blip r:embed="rId6"/>
          <a:stretch>
            <a:fillRect/>
          </a:stretch>
        </p:blipFill>
        <p:spPr>
          <a:xfrm rot="16200000">
            <a:off x="-1927532" y="4353600"/>
            <a:ext cx="4370650" cy="375876"/>
          </a:xfrm>
          <a:prstGeom prst="rect">
            <a:avLst/>
          </a:prstGeom>
        </p:spPr>
      </p:pic>
    </p:spTree>
    <p:extLst>
      <p:ext uri="{BB962C8B-B14F-4D97-AF65-F5344CB8AC3E}">
        <p14:creationId xmlns:p14="http://schemas.microsoft.com/office/powerpoint/2010/main" val="362734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34B18867-8100-1495-99C2-F593ADF09823}"/>
              </a:ext>
            </a:extLst>
          </p:cNvPr>
          <p:cNvPicPr>
            <a:picLocks noChangeAspect="1"/>
          </p:cNvPicPr>
          <p:nvPr/>
        </p:nvPicPr>
        <p:blipFill>
          <a:blip r:embed="rId2"/>
          <a:stretch>
            <a:fillRect/>
          </a:stretch>
        </p:blipFill>
        <p:spPr>
          <a:xfrm>
            <a:off x="479376" y="1412776"/>
            <a:ext cx="7295773" cy="5225883"/>
          </a:xfrm>
          <a:prstGeom prst="rect">
            <a:avLst/>
          </a:prstGeom>
        </p:spPr>
      </p:pic>
      <p:pic>
        <p:nvPicPr>
          <p:cNvPr id="13" name="Grafik 12">
            <a:extLst>
              <a:ext uri="{FF2B5EF4-FFF2-40B4-BE49-F238E27FC236}">
                <a16:creationId xmlns:a16="http://schemas.microsoft.com/office/drawing/2014/main" id="{A41C044C-DB4B-FA30-17E9-56854CA14A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99746" y="2852936"/>
            <a:ext cx="4622689" cy="1326120"/>
          </a:xfrm>
          <a:prstGeom prst="rect">
            <a:avLst/>
          </a:prstGeom>
        </p:spPr>
      </p:pic>
      <p:sp>
        <p:nvSpPr>
          <p:cNvPr id="15" name="Textfeld 14">
            <a:extLst>
              <a:ext uri="{FF2B5EF4-FFF2-40B4-BE49-F238E27FC236}">
                <a16:creationId xmlns:a16="http://schemas.microsoft.com/office/drawing/2014/main" id="{CF4E19BE-3D64-7336-C114-99E9D83CE928}"/>
              </a:ext>
            </a:extLst>
          </p:cNvPr>
          <p:cNvSpPr txBox="1"/>
          <p:nvPr/>
        </p:nvSpPr>
        <p:spPr>
          <a:xfrm>
            <a:off x="7818010" y="4581128"/>
            <a:ext cx="4223792" cy="1938992"/>
          </a:xfrm>
          <a:prstGeom prst="rect">
            <a:avLst/>
          </a:prstGeom>
          <a:noFill/>
          <a:ln w="19050">
            <a:solidFill>
              <a:srgbClr val="D4DE58"/>
            </a:solidFill>
          </a:ln>
        </p:spPr>
        <p:txBody>
          <a:bodyPr wrap="square">
            <a:spAutoFit/>
          </a:bodyPr>
          <a:lstStyle/>
          <a:p>
            <a:r>
              <a:rPr lang="de-DE" sz="2400" b="1" dirty="0"/>
              <a:t>Rechner der HTW</a:t>
            </a:r>
          </a:p>
          <a:p>
            <a:endParaRPr lang="de-DE" sz="2400" dirty="0"/>
          </a:p>
          <a:p>
            <a:r>
              <a:rPr lang="de-DE" sz="2400" dirty="0"/>
              <a:t>https://solar.htw-berlin.de/rechner/unabhaengigkeitsrechner</a:t>
            </a:r>
            <a:r>
              <a:rPr lang="de-DE" sz="1100" dirty="0"/>
              <a:t>/</a:t>
            </a:r>
          </a:p>
        </p:txBody>
      </p:sp>
      <p:sp>
        <p:nvSpPr>
          <p:cNvPr id="3" name="Textfeld 2">
            <a:extLst>
              <a:ext uri="{FF2B5EF4-FFF2-40B4-BE49-F238E27FC236}">
                <a16:creationId xmlns:a16="http://schemas.microsoft.com/office/drawing/2014/main" id="{5BEC3B81-C8AF-DA6A-58BA-36EE22195F8A}"/>
              </a:ext>
            </a:extLst>
          </p:cNvPr>
          <p:cNvSpPr txBox="1"/>
          <p:nvPr/>
        </p:nvSpPr>
        <p:spPr>
          <a:xfrm>
            <a:off x="8184232" y="1005714"/>
            <a:ext cx="3766424" cy="1323439"/>
          </a:xfrm>
          <a:prstGeom prst="rect">
            <a:avLst/>
          </a:prstGeom>
          <a:noFill/>
        </p:spPr>
        <p:txBody>
          <a:bodyPr wrap="square" rtlCol="0">
            <a:spAutoFit/>
          </a:bodyPr>
          <a:lstStyle/>
          <a:p>
            <a:r>
              <a:rPr lang="de-DE" sz="4000" dirty="0">
                <a:latin typeface="+mj-lt"/>
                <a:cs typeface="Arial" panose="020B0604020202020204" pitchFamily="34" charset="0"/>
              </a:rPr>
              <a:t>PV Wirtschaftlichkeit</a:t>
            </a:r>
          </a:p>
        </p:txBody>
      </p:sp>
    </p:spTree>
    <p:extLst>
      <p:ext uri="{BB962C8B-B14F-4D97-AF65-F5344CB8AC3E}">
        <p14:creationId xmlns:p14="http://schemas.microsoft.com/office/powerpoint/2010/main" val="10436449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76FDA532-0E57-55FF-E05A-A1776B5529E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9376" y="4541644"/>
            <a:ext cx="5472608" cy="1917477"/>
          </a:xfrm>
          <a:prstGeom prst="rect">
            <a:avLst/>
          </a:prstGeom>
        </p:spPr>
      </p:pic>
      <p:sp>
        <p:nvSpPr>
          <p:cNvPr id="6" name="Textfeld 5">
            <a:extLst>
              <a:ext uri="{FF2B5EF4-FFF2-40B4-BE49-F238E27FC236}">
                <a16:creationId xmlns:a16="http://schemas.microsoft.com/office/drawing/2014/main" id="{02FA7050-E95C-2782-7135-A579D9D48BC3}"/>
              </a:ext>
            </a:extLst>
          </p:cNvPr>
          <p:cNvSpPr txBox="1"/>
          <p:nvPr/>
        </p:nvSpPr>
        <p:spPr>
          <a:xfrm>
            <a:off x="8712086" y="1185453"/>
            <a:ext cx="3240360" cy="707886"/>
          </a:xfrm>
          <a:prstGeom prst="rect">
            <a:avLst/>
          </a:prstGeom>
          <a:noFill/>
        </p:spPr>
        <p:txBody>
          <a:bodyPr wrap="square" rtlCol="0">
            <a:spAutoFit/>
          </a:bodyPr>
          <a:lstStyle/>
          <a:p>
            <a:r>
              <a:rPr lang="de-DE" sz="4000" dirty="0">
                <a:latin typeface="+mj-lt"/>
                <a:cs typeface="Arial" panose="020B0604020202020204" pitchFamily="34" charset="0"/>
              </a:rPr>
              <a:t>Stromspeicher</a:t>
            </a:r>
          </a:p>
        </p:txBody>
      </p:sp>
      <p:sp>
        <p:nvSpPr>
          <p:cNvPr id="10" name="Textfeld 9">
            <a:extLst>
              <a:ext uri="{FF2B5EF4-FFF2-40B4-BE49-F238E27FC236}">
                <a16:creationId xmlns:a16="http://schemas.microsoft.com/office/drawing/2014/main" id="{240F9D51-A680-12CE-AD3A-20F5FFB1F7F6}"/>
              </a:ext>
            </a:extLst>
          </p:cNvPr>
          <p:cNvSpPr txBox="1"/>
          <p:nvPr/>
        </p:nvSpPr>
        <p:spPr>
          <a:xfrm>
            <a:off x="6729792" y="4577052"/>
            <a:ext cx="4223792" cy="1846659"/>
          </a:xfrm>
          <a:prstGeom prst="rect">
            <a:avLst/>
          </a:prstGeom>
          <a:noFill/>
          <a:ln w="19050">
            <a:solidFill>
              <a:srgbClr val="D4DE58"/>
            </a:solidFill>
          </a:ln>
        </p:spPr>
        <p:txBody>
          <a:bodyPr wrap="square">
            <a:spAutoFit/>
          </a:bodyPr>
          <a:lstStyle/>
          <a:p>
            <a:r>
              <a:rPr lang="de-DE" sz="2400" b="1" dirty="0"/>
              <a:t>Rechner der HTW Berlin</a:t>
            </a:r>
          </a:p>
          <a:p>
            <a:endParaRPr lang="de-DE" sz="1600" dirty="0"/>
          </a:p>
          <a:p>
            <a:r>
              <a:rPr lang="de-DE" sz="2400" dirty="0"/>
              <a:t>https://solar.htw-berlin.de/studien/stromspeicher-inspektion-2024/</a:t>
            </a:r>
          </a:p>
        </p:txBody>
      </p:sp>
      <p:pic>
        <p:nvPicPr>
          <p:cNvPr id="12" name="Grafik 11">
            <a:extLst>
              <a:ext uri="{FF2B5EF4-FFF2-40B4-BE49-F238E27FC236}">
                <a16:creationId xmlns:a16="http://schemas.microsoft.com/office/drawing/2014/main" id="{9C720B0A-7F52-B776-B44E-A0870240265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96000" y="1210595"/>
            <a:ext cx="1154625" cy="1158566"/>
          </a:xfrm>
          <a:prstGeom prst="rect">
            <a:avLst/>
          </a:prstGeom>
        </p:spPr>
      </p:pic>
      <p:sp>
        <p:nvSpPr>
          <p:cNvPr id="2" name="Bildplatzhalter 2">
            <a:extLst>
              <a:ext uri="{FF2B5EF4-FFF2-40B4-BE49-F238E27FC236}">
                <a16:creationId xmlns:a16="http://schemas.microsoft.com/office/drawing/2014/main" id="{B3D3A0B8-FB21-E6AF-2991-E3B2FE0E7414}"/>
              </a:ext>
            </a:extLst>
          </p:cNvPr>
          <p:cNvSpPr>
            <a:spLocks noGrp="1"/>
          </p:cNvSpPr>
          <p:nvPr>
            <p:ph type="pic" sz="quarter" idx="10"/>
          </p:nvPr>
        </p:nvSpPr>
        <p:spPr>
          <a:xfrm>
            <a:off x="551384" y="2924944"/>
            <a:ext cx="10402200" cy="1800000"/>
          </a:xfrm>
        </p:spPr>
        <p:txBody>
          <a:bodyPr/>
          <a:lstStyle/>
          <a:p>
            <a:pPr>
              <a:buClr>
                <a:srgbClr val="D4DE58"/>
              </a:buClr>
              <a:buFont typeface="Symbol" panose="05050102010706020507" pitchFamily="18" charset="2"/>
              <a:buChar char="-"/>
            </a:pPr>
            <a:r>
              <a:rPr lang="de-DE" dirty="0"/>
              <a:t> Stromspeicherpreise fallen seit Jahren</a:t>
            </a:r>
          </a:p>
          <a:p>
            <a:pPr>
              <a:buClr>
                <a:srgbClr val="D4DE58"/>
              </a:buClr>
              <a:buFont typeface="Symbol" panose="05050102010706020507" pitchFamily="18" charset="2"/>
              <a:buChar char="-"/>
            </a:pPr>
            <a:r>
              <a:rPr lang="de-DE" dirty="0"/>
              <a:t> Sinnhaftigkeit erst checken</a:t>
            </a:r>
          </a:p>
        </p:txBody>
      </p:sp>
    </p:spTree>
    <p:extLst>
      <p:ext uri="{BB962C8B-B14F-4D97-AF65-F5344CB8AC3E}">
        <p14:creationId xmlns:p14="http://schemas.microsoft.com/office/powerpoint/2010/main" val="38114274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p:cNvSpPr/>
          <p:nvPr/>
        </p:nvSpPr>
        <p:spPr>
          <a:xfrm>
            <a:off x="1919658" y="6063576"/>
            <a:ext cx="998241" cy="230832"/>
          </a:xfrm>
          <a:prstGeom prst="rect">
            <a:avLst/>
          </a:prstGeom>
        </p:spPr>
        <p:txBody>
          <a:bodyPr wrap="square" lIns="0" rIns="76883">
            <a:spAutoFit/>
          </a:bodyPr>
          <a:lstStyle>
            <a:defPPr>
              <a:defRPr lang="de-DE"/>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a:defRPr/>
            </a:pPr>
            <a:r>
              <a:rPr lang="de-DE" sz="900" dirty="0">
                <a:solidFill>
                  <a:srgbClr val="4B4B4D"/>
                </a:solidFill>
                <a:latin typeface="Arial" panose="020B0604020202020204" pitchFamily="34" charset="0"/>
                <a:ea typeface="Arial" charset="0"/>
                <a:cs typeface="Arial" panose="020B0604020202020204" pitchFamily="34" charset="0"/>
              </a:rPr>
              <a:t>Quelle: UBA</a:t>
            </a:r>
            <a:endParaRPr lang="de-DE" sz="900" dirty="0">
              <a:solidFill>
                <a:srgbClr val="4B4B4D"/>
              </a:solidFill>
              <a:latin typeface="Arial" panose="020B0604020202020204" pitchFamily="34" charset="0"/>
              <a:cs typeface="Arial" panose="020B0604020202020204" pitchFamily="34" charset="0"/>
            </a:endParaRPr>
          </a:p>
        </p:txBody>
      </p:sp>
      <p:sp>
        <p:nvSpPr>
          <p:cNvPr id="3" name="Textfeld 2"/>
          <p:cNvSpPr txBox="1"/>
          <p:nvPr/>
        </p:nvSpPr>
        <p:spPr>
          <a:xfrm>
            <a:off x="1892359" y="2420888"/>
            <a:ext cx="7444001" cy="3693319"/>
          </a:xfrm>
          <a:prstGeom prst="rect">
            <a:avLst/>
          </a:prstGeom>
          <a:noFill/>
        </p:spPr>
        <p:txBody>
          <a:bodyPr wrap="square" lIns="0" tIns="0" rIns="0" bIns="0" rtlCol="0">
            <a:spAutoFit/>
          </a:bodyPr>
          <a:lstStyle/>
          <a:p>
            <a:pPr>
              <a:defRPr/>
            </a:pPr>
            <a:r>
              <a:rPr lang="de-DE" sz="1600" dirty="0">
                <a:solidFill>
                  <a:srgbClr val="4B4B4D"/>
                </a:solidFill>
                <a:latin typeface="Arial" panose="020B0604020202020204" pitchFamily="34" charset="0"/>
                <a:cs typeface="Arial" panose="020B0604020202020204" pitchFamily="34" charset="0"/>
              </a:rPr>
              <a:t>CO</a:t>
            </a:r>
            <a:r>
              <a:rPr lang="de-DE" sz="1600" baseline="-25000" dirty="0">
                <a:solidFill>
                  <a:srgbClr val="4B4B4D"/>
                </a:solidFill>
                <a:latin typeface="Arial" panose="020B0604020202020204" pitchFamily="34" charset="0"/>
                <a:cs typeface="Arial" panose="020B0604020202020204" pitchFamily="34" charset="0"/>
              </a:rPr>
              <a:t>2</a:t>
            </a:r>
            <a:r>
              <a:rPr lang="de-DE" sz="1600" dirty="0">
                <a:solidFill>
                  <a:srgbClr val="4B4B4D"/>
                </a:solidFill>
                <a:latin typeface="Arial" panose="020B0604020202020204" pitchFamily="34" charset="0"/>
                <a:cs typeface="Arial" panose="020B0604020202020204" pitchFamily="34" charset="0"/>
              </a:rPr>
              <a:t>-Emissionen in Tonnen für …</a:t>
            </a:r>
          </a:p>
          <a:p>
            <a:pPr>
              <a:defRPr/>
            </a:pPr>
            <a:endParaRPr lang="de-DE" sz="1600" dirty="0">
              <a:solidFill>
                <a:srgbClr val="4B4B4D"/>
              </a:solidFill>
              <a:latin typeface="Arial" panose="020B0604020202020204" pitchFamily="34" charset="0"/>
              <a:cs typeface="Arial" panose="020B0604020202020204" pitchFamily="34" charset="0"/>
            </a:endParaRPr>
          </a:p>
          <a:p>
            <a:pPr>
              <a:defRPr/>
            </a:pPr>
            <a:endParaRPr lang="de-DE" sz="1600" dirty="0">
              <a:solidFill>
                <a:srgbClr val="4B4B4D"/>
              </a:solidFill>
              <a:latin typeface="Arial" panose="020B0604020202020204" pitchFamily="34" charset="0"/>
              <a:cs typeface="Arial" panose="020B0604020202020204" pitchFamily="34" charset="0"/>
            </a:endParaRPr>
          </a:p>
          <a:p>
            <a:pPr>
              <a:defRPr/>
            </a:pPr>
            <a:r>
              <a:rPr lang="de-DE" sz="1600" dirty="0">
                <a:solidFill>
                  <a:srgbClr val="4B4B4D"/>
                </a:solidFill>
                <a:latin typeface="Arial" panose="020B0604020202020204" pitchFamily="34" charset="0"/>
                <a:cs typeface="Arial" panose="020B0604020202020204" pitchFamily="34" charset="0"/>
              </a:rPr>
              <a:t>Wohnen &amp; Strom</a:t>
            </a:r>
          </a:p>
          <a:p>
            <a:pPr>
              <a:defRPr/>
            </a:pPr>
            <a:endParaRPr lang="de-DE" sz="1600" dirty="0">
              <a:solidFill>
                <a:srgbClr val="4B4B4D"/>
              </a:solidFill>
              <a:latin typeface="Arial" panose="020B0604020202020204" pitchFamily="34" charset="0"/>
              <a:cs typeface="Arial" panose="020B0604020202020204" pitchFamily="34" charset="0"/>
            </a:endParaRPr>
          </a:p>
          <a:p>
            <a:pPr>
              <a:defRPr/>
            </a:pPr>
            <a:r>
              <a:rPr lang="de-DE" sz="1600" b="1" dirty="0">
                <a:solidFill>
                  <a:srgbClr val="4B4B4D"/>
                </a:solidFill>
                <a:latin typeface="Arial" panose="020B0604020202020204" pitchFamily="34" charset="0"/>
                <a:cs typeface="Arial" panose="020B0604020202020204" pitchFamily="34" charset="0"/>
              </a:rPr>
              <a:t>Mobilität</a:t>
            </a:r>
          </a:p>
          <a:p>
            <a:pPr>
              <a:defRPr/>
            </a:pPr>
            <a:endParaRPr lang="de-DE" sz="1600" dirty="0">
              <a:solidFill>
                <a:srgbClr val="4B4B4D"/>
              </a:solidFill>
              <a:latin typeface="Arial" panose="020B0604020202020204" pitchFamily="34" charset="0"/>
              <a:cs typeface="Arial" panose="020B0604020202020204" pitchFamily="34" charset="0"/>
            </a:endParaRPr>
          </a:p>
          <a:p>
            <a:pPr>
              <a:defRPr/>
            </a:pPr>
            <a:r>
              <a:rPr lang="de-DE" sz="1600" dirty="0">
                <a:solidFill>
                  <a:srgbClr val="4B4B4D"/>
                </a:solidFill>
                <a:latin typeface="Arial" panose="020B0604020202020204" pitchFamily="34" charset="0"/>
                <a:cs typeface="Arial" panose="020B0604020202020204" pitchFamily="34" charset="0"/>
              </a:rPr>
              <a:t>Ernährung</a:t>
            </a:r>
          </a:p>
          <a:p>
            <a:pPr>
              <a:defRPr/>
            </a:pPr>
            <a:endParaRPr lang="de-DE" sz="1600" dirty="0">
              <a:solidFill>
                <a:srgbClr val="4B4B4D"/>
              </a:solidFill>
              <a:latin typeface="Arial" panose="020B0604020202020204" pitchFamily="34" charset="0"/>
              <a:cs typeface="Arial" panose="020B0604020202020204" pitchFamily="34" charset="0"/>
            </a:endParaRPr>
          </a:p>
          <a:p>
            <a:pPr>
              <a:defRPr/>
            </a:pPr>
            <a:r>
              <a:rPr lang="de-DE" sz="1600" dirty="0">
                <a:solidFill>
                  <a:srgbClr val="4B4B4D"/>
                </a:solidFill>
                <a:latin typeface="Arial" panose="020B0604020202020204" pitchFamily="34" charset="0"/>
                <a:cs typeface="Arial" panose="020B0604020202020204" pitchFamily="34" charset="0"/>
              </a:rPr>
              <a:t>Sonstiger Konsum</a:t>
            </a:r>
          </a:p>
          <a:p>
            <a:pPr>
              <a:defRPr/>
            </a:pPr>
            <a:endParaRPr lang="de-DE" sz="1600" dirty="0">
              <a:solidFill>
                <a:srgbClr val="4B4B4D"/>
              </a:solidFill>
              <a:latin typeface="Arial" panose="020B0604020202020204" pitchFamily="34" charset="0"/>
              <a:cs typeface="Arial" panose="020B0604020202020204" pitchFamily="34" charset="0"/>
            </a:endParaRPr>
          </a:p>
          <a:p>
            <a:pPr>
              <a:defRPr/>
            </a:pPr>
            <a:r>
              <a:rPr lang="de-DE" sz="1600" dirty="0">
                <a:solidFill>
                  <a:srgbClr val="4B4B4D"/>
                </a:solidFill>
                <a:latin typeface="Arial" panose="020B0604020202020204" pitchFamily="34" charset="0"/>
                <a:cs typeface="Arial" panose="020B0604020202020204" pitchFamily="34" charset="0"/>
              </a:rPr>
              <a:t>Öffentliche Emissionen</a:t>
            </a:r>
          </a:p>
          <a:p>
            <a:pPr>
              <a:defRPr/>
            </a:pPr>
            <a:endParaRPr lang="de-DE" sz="1600" dirty="0">
              <a:solidFill>
                <a:srgbClr val="4B4B4D"/>
              </a:solidFill>
              <a:latin typeface="Arial" panose="020B0604020202020204" pitchFamily="34" charset="0"/>
              <a:cs typeface="Arial" panose="020B0604020202020204" pitchFamily="34" charset="0"/>
            </a:endParaRPr>
          </a:p>
          <a:p>
            <a:pPr>
              <a:defRPr/>
            </a:pPr>
            <a:endParaRPr lang="de-DE" sz="1600" dirty="0">
              <a:solidFill>
                <a:srgbClr val="4B4B4D"/>
              </a:solidFill>
              <a:latin typeface="Arial" panose="020B0604020202020204" pitchFamily="34" charset="0"/>
              <a:cs typeface="Arial" panose="020B0604020202020204" pitchFamily="34" charset="0"/>
            </a:endParaRPr>
          </a:p>
          <a:p>
            <a:pPr>
              <a:defRPr/>
            </a:pPr>
            <a:endParaRPr lang="de-DE" sz="1600" dirty="0">
              <a:solidFill>
                <a:srgbClr val="4B4B4D"/>
              </a:solidFill>
              <a:latin typeface="Arial" panose="020B0604020202020204" pitchFamily="34" charset="0"/>
              <a:cs typeface="Arial" panose="020B0604020202020204" pitchFamily="34" charset="0"/>
            </a:endParaRPr>
          </a:p>
        </p:txBody>
      </p:sp>
      <p:cxnSp>
        <p:nvCxnSpPr>
          <p:cNvPr id="14" name="Gewinkelter Verbinder 13"/>
          <p:cNvCxnSpPr>
            <a:cxnSpLocks/>
          </p:cNvCxnSpPr>
          <p:nvPr/>
        </p:nvCxnSpPr>
        <p:spPr>
          <a:xfrm>
            <a:off x="3523334" y="3289215"/>
            <a:ext cx="2270631" cy="24733"/>
          </a:xfrm>
          <a:prstGeom prst="bentConnector3">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Gewinkelter Verbinder 17"/>
          <p:cNvCxnSpPr>
            <a:cxnSpLocks/>
          </p:cNvCxnSpPr>
          <p:nvPr/>
        </p:nvCxnSpPr>
        <p:spPr>
          <a:xfrm>
            <a:off x="2828242" y="3761284"/>
            <a:ext cx="4165551" cy="7921"/>
          </a:xfrm>
          <a:prstGeom prst="bentConnector3">
            <a:avLst>
              <a:gd name="adj1" fmla="val 50000"/>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0" name="Gewinkelter Verbinder 19"/>
          <p:cNvCxnSpPr>
            <a:cxnSpLocks/>
          </p:cNvCxnSpPr>
          <p:nvPr/>
        </p:nvCxnSpPr>
        <p:spPr>
          <a:xfrm>
            <a:off x="2887344" y="4267547"/>
            <a:ext cx="2928545" cy="118781"/>
          </a:xfrm>
          <a:prstGeom prst="bentConnector3">
            <a:avLst>
              <a:gd name="adj1" fmla="val 50000"/>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7" name="Gewinkelter Verbinder 26"/>
          <p:cNvCxnSpPr>
            <a:cxnSpLocks/>
          </p:cNvCxnSpPr>
          <p:nvPr/>
        </p:nvCxnSpPr>
        <p:spPr>
          <a:xfrm>
            <a:off x="3603248" y="4755732"/>
            <a:ext cx="2182831" cy="444289"/>
          </a:xfrm>
          <a:prstGeom prst="bentConnector3">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 name="Gewinkelter Verbinder 29"/>
          <p:cNvCxnSpPr>
            <a:cxnSpLocks/>
          </p:cNvCxnSpPr>
          <p:nvPr/>
        </p:nvCxnSpPr>
        <p:spPr>
          <a:xfrm>
            <a:off x="4002836" y="5260156"/>
            <a:ext cx="1702976" cy="596929"/>
          </a:xfrm>
          <a:prstGeom prst="bentConnector3">
            <a:avLst>
              <a:gd name="adj1" fmla="val 50000"/>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1" name="Diagramm 10"/>
          <p:cNvGraphicFramePr/>
          <p:nvPr>
            <p:extLst>
              <p:ext uri="{D42A27DB-BD31-4B8C-83A1-F6EECF244321}">
                <p14:modId xmlns:p14="http://schemas.microsoft.com/office/powerpoint/2010/main" val="563796220"/>
              </p:ext>
            </p:extLst>
          </p:nvPr>
        </p:nvGraphicFramePr>
        <p:xfrm>
          <a:off x="4266007" y="2098378"/>
          <a:ext cx="4089035" cy="4511468"/>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feld 12"/>
          <p:cNvSpPr txBox="1"/>
          <p:nvPr/>
        </p:nvSpPr>
        <p:spPr>
          <a:xfrm>
            <a:off x="7763039" y="3723424"/>
            <a:ext cx="4059536" cy="1292662"/>
          </a:xfrm>
          <a:prstGeom prst="rect">
            <a:avLst/>
          </a:prstGeom>
          <a:noFill/>
        </p:spPr>
        <p:txBody>
          <a:bodyPr wrap="square" lIns="0" tIns="0" rIns="0" bIns="0" rtlCol="0">
            <a:spAutoFit/>
          </a:bodyPr>
          <a:lstStyle/>
          <a:p>
            <a:pPr>
              <a:defRPr/>
            </a:pPr>
            <a:r>
              <a:rPr lang="de-DE" sz="2800" dirty="0">
                <a:solidFill>
                  <a:srgbClr val="4B4B4D"/>
                </a:solidFill>
                <a:cs typeface="Arial" panose="020B0604020202020204" pitchFamily="34" charset="0"/>
              </a:rPr>
              <a:t>Deutscher Durchschnitt</a:t>
            </a:r>
          </a:p>
          <a:p>
            <a:pPr>
              <a:defRPr/>
            </a:pPr>
            <a:r>
              <a:rPr lang="de-DE" sz="2800" dirty="0">
                <a:solidFill>
                  <a:srgbClr val="4B4B4D"/>
                </a:solidFill>
                <a:cs typeface="Arial" panose="020B0604020202020204" pitchFamily="34" charset="0"/>
              </a:rPr>
              <a:t>pro Kopf und Jahr: </a:t>
            </a:r>
          </a:p>
          <a:p>
            <a:pPr>
              <a:defRPr/>
            </a:pPr>
            <a:r>
              <a:rPr lang="de-DE" sz="2800" dirty="0">
                <a:solidFill>
                  <a:srgbClr val="4B4B4D"/>
                </a:solidFill>
                <a:cs typeface="Arial" panose="020B0604020202020204" pitchFamily="34" charset="0"/>
              </a:rPr>
              <a:t>10,78 t</a:t>
            </a:r>
          </a:p>
        </p:txBody>
      </p:sp>
      <p:sp>
        <p:nvSpPr>
          <p:cNvPr id="2" name="Textfeld 1">
            <a:extLst>
              <a:ext uri="{FF2B5EF4-FFF2-40B4-BE49-F238E27FC236}">
                <a16:creationId xmlns:a16="http://schemas.microsoft.com/office/drawing/2014/main" id="{F64605FE-332A-3296-6C80-9B5BE976413D}"/>
              </a:ext>
            </a:extLst>
          </p:cNvPr>
          <p:cNvSpPr txBox="1"/>
          <p:nvPr/>
        </p:nvSpPr>
        <p:spPr>
          <a:xfrm>
            <a:off x="8688288" y="1228947"/>
            <a:ext cx="3963619" cy="707886"/>
          </a:xfrm>
          <a:prstGeom prst="rect">
            <a:avLst/>
          </a:prstGeom>
          <a:noFill/>
        </p:spPr>
        <p:txBody>
          <a:bodyPr wrap="square" rtlCol="0">
            <a:spAutoFit/>
          </a:bodyPr>
          <a:lstStyle/>
          <a:p>
            <a:r>
              <a:rPr lang="de-DE" sz="4000" dirty="0">
                <a:latin typeface="+mj-lt"/>
                <a:cs typeface="Arial" panose="020B0604020202020204" pitchFamily="34" charset="0"/>
              </a:rPr>
              <a:t>Und sonst so?</a:t>
            </a:r>
          </a:p>
        </p:txBody>
      </p:sp>
    </p:spTree>
    <p:extLst>
      <p:ext uri="{BB962C8B-B14F-4D97-AF65-F5344CB8AC3E}">
        <p14:creationId xmlns:p14="http://schemas.microsoft.com/office/powerpoint/2010/main" val="3217035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255C9-131F-4A5A-E409-1792D4A2D6E0}"/>
            </a:ext>
          </a:extLst>
        </p:cNvPr>
        <p:cNvGrpSpPr/>
        <p:nvPr/>
      </p:nvGrpSpPr>
      <p:grpSpPr>
        <a:xfrm>
          <a:off x="0" y="0"/>
          <a:ext cx="0" cy="0"/>
          <a:chOff x="0" y="0"/>
          <a:chExt cx="0" cy="0"/>
        </a:xfrm>
      </p:grpSpPr>
      <p:sp>
        <p:nvSpPr>
          <p:cNvPr id="6" name="Titel 1">
            <a:extLst>
              <a:ext uri="{FF2B5EF4-FFF2-40B4-BE49-F238E27FC236}">
                <a16:creationId xmlns:a16="http://schemas.microsoft.com/office/drawing/2014/main" id="{C63B43D0-AE0F-B6E0-BB1B-FC20550FE6D9}"/>
              </a:ext>
            </a:extLst>
          </p:cNvPr>
          <p:cNvSpPr>
            <a:spLocks noGrp="1"/>
          </p:cNvSpPr>
          <p:nvPr>
            <p:ph type="title"/>
          </p:nvPr>
        </p:nvSpPr>
        <p:spPr>
          <a:xfrm>
            <a:off x="9480376" y="836712"/>
            <a:ext cx="3961656" cy="1325563"/>
          </a:xfrm>
        </p:spPr>
        <p:txBody>
          <a:bodyPr/>
          <a:lstStyle/>
          <a:p>
            <a:r>
              <a:rPr lang="de-DE" dirty="0"/>
              <a:t>Rückblick</a:t>
            </a:r>
          </a:p>
        </p:txBody>
      </p:sp>
      <p:pic>
        <p:nvPicPr>
          <p:cNvPr id="3" name="Grafik 2">
            <a:extLst>
              <a:ext uri="{FF2B5EF4-FFF2-40B4-BE49-F238E27FC236}">
                <a16:creationId xmlns:a16="http://schemas.microsoft.com/office/drawing/2014/main" id="{D48D05E9-44AC-6500-97A4-1AB15C5C0819}"/>
              </a:ext>
            </a:extLst>
          </p:cNvPr>
          <p:cNvPicPr>
            <a:picLocks noChangeAspect="1"/>
          </p:cNvPicPr>
          <p:nvPr/>
        </p:nvPicPr>
        <p:blipFill>
          <a:blip r:embed="rId2"/>
          <a:stretch>
            <a:fillRect/>
          </a:stretch>
        </p:blipFill>
        <p:spPr>
          <a:xfrm>
            <a:off x="839416" y="1412776"/>
            <a:ext cx="8470546" cy="47568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4873226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B15C4668-5275-FB3B-7BCB-CF613EBA4612}"/>
              </a:ext>
            </a:extLst>
          </p:cNvPr>
          <p:cNvSpPr txBox="1"/>
          <p:nvPr/>
        </p:nvSpPr>
        <p:spPr>
          <a:xfrm>
            <a:off x="81818" y="2636911"/>
            <a:ext cx="10262654" cy="2031325"/>
          </a:xfrm>
          <a:prstGeom prst="rect">
            <a:avLst/>
          </a:prstGeom>
          <a:noFill/>
        </p:spPr>
        <p:txBody>
          <a:bodyPr wrap="square" rtlCol="0">
            <a:spAutoFit/>
          </a:bodyPr>
          <a:lstStyle/>
          <a:p>
            <a:pPr algn="ctr"/>
            <a:r>
              <a:rPr lang="de-DE" sz="3600" dirty="0"/>
              <a:t>Sommer in der Stadt…</a:t>
            </a:r>
          </a:p>
          <a:p>
            <a:pPr algn="ctr"/>
            <a:endParaRPr lang="de-DE" sz="3600" dirty="0"/>
          </a:p>
          <a:p>
            <a:pPr algn="ctr"/>
            <a:r>
              <a:rPr lang="de-DE" sz="3600" dirty="0"/>
              <a:t>    Impulse aus den letzten Vorträgen?</a:t>
            </a:r>
          </a:p>
          <a:p>
            <a:endParaRPr lang="de-DE" dirty="0"/>
          </a:p>
        </p:txBody>
      </p:sp>
      <p:pic>
        <p:nvPicPr>
          <p:cNvPr id="8" name="Grafik 7" descr="Brainstorming mit einfarbiger Füllung">
            <a:extLst>
              <a:ext uri="{FF2B5EF4-FFF2-40B4-BE49-F238E27FC236}">
                <a16:creationId xmlns:a16="http://schemas.microsoft.com/office/drawing/2014/main" id="{1BDBD1B4-F843-70FC-3481-EFBE8CCEF29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7348" y="5109821"/>
            <a:ext cx="1512168" cy="1512168"/>
          </a:xfrm>
          <a:prstGeom prst="rect">
            <a:avLst/>
          </a:prstGeom>
        </p:spPr>
      </p:pic>
    </p:spTree>
    <p:extLst>
      <p:ext uri="{BB962C8B-B14F-4D97-AF65-F5344CB8AC3E}">
        <p14:creationId xmlns:p14="http://schemas.microsoft.com/office/powerpoint/2010/main" val="33705040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3B366-D8B7-4B70-7DAF-BBA41E128B9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3E182E-44AD-A26B-F95E-85B7810DC1D1}"/>
              </a:ext>
            </a:extLst>
          </p:cNvPr>
          <p:cNvSpPr>
            <a:spLocks noGrp="1"/>
          </p:cNvSpPr>
          <p:nvPr>
            <p:ph type="title"/>
          </p:nvPr>
        </p:nvSpPr>
        <p:spPr>
          <a:xfrm>
            <a:off x="7344870" y="1124744"/>
            <a:ext cx="4537720" cy="1069992"/>
          </a:xfrm>
        </p:spPr>
        <p:txBody>
          <a:bodyPr/>
          <a:lstStyle/>
          <a:p>
            <a:r>
              <a:rPr lang="de-DE" dirty="0"/>
              <a:t>Gefahr durch Hitze</a:t>
            </a:r>
          </a:p>
        </p:txBody>
      </p:sp>
      <p:sp>
        <p:nvSpPr>
          <p:cNvPr id="3" name="Inhaltsplatzhalter 2">
            <a:extLst>
              <a:ext uri="{FF2B5EF4-FFF2-40B4-BE49-F238E27FC236}">
                <a16:creationId xmlns:a16="http://schemas.microsoft.com/office/drawing/2014/main" id="{A5B0D2EF-EB85-6AB5-E70B-3408967E4FC5}"/>
              </a:ext>
            </a:extLst>
          </p:cNvPr>
          <p:cNvSpPr>
            <a:spLocks noGrp="1"/>
          </p:cNvSpPr>
          <p:nvPr>
            <p:ph idx="1"/>
          </p:nvPr>
        </p:nvSpPr>
        <p:spPr>
          <a:xfrm>
            <a:off x="587374" y="2852937"/>
            <a:ext cx="11485289" cy="3888432"/>
          </a:xfrm>
        </p:spPr>
        <p:txBody>
          <a:bodyPr>
            <a:normAutofit fontScale="92500"/>
          </a:bodyPr>
          <a:lstStyle/>
          <a:p>
            <a:pPr marL="0" indent="0">
              <a:buNone/>
            </a:pPr>
            <a:r>
              <a:rPr lang="de-DE" dirty="0">
                <a:effectLst/>
              </a:rPr>
              <a:t>Im europäischen Kontext ist die </a:t>
            </a:r>
            <a:r>
              <a:rPr lang="de-DE" b="1" dirty="0">
                <a:effectLst/>
              </a:rPr>
              <a:t>hitzebedingte Mortalität </a:t>
            </a:r>
            <a:r>
              <a:rPr lang="de-DE" dirty="0">
                <a:effectLst/>
              </a:rPr>
              <a:t>gemessen an der jeweiligen Bevölkerungsgröße in mediterranen oder südosteuropäischen Ländern wie Italien, Spanien, (Süd)Frankreich, Griechenland, Portugal, bestimmten Regionen Kroatiens, Bulgariens und Rumäniens am höchsten, siehe hierzu u.a. eine Übersichtsstudie für den Sommer 2022 (siehe </a:t>
            </a:r>
            <a:r>
              <a:rPr lang="de-DE" dirty="0">
                <a:effectLst/>
                <a:hlinkClick r:id="rId3" tooltip="Externer Link Nature Medicine 2023 (Öffnet neues Fenster)"/>
              </a:rPr>
              <a:t>hier</a:t>
            </a:r>
            <a:r>
              <a:rPr lang="de-DE" dirty="0">
                <a:effectLst/>
              </a:rPr>
              <a:t>). Betrachtet man die absoluten Zahlen, </a:t>
            </a:r>
            <a:r>
              <a:rPr lang="de-DE" b="1" dirty="0">
                <a:solidFill>
                  <a:srgbClr val="FF0000"/>
                </a:solidFill>
                <a:effectLst/>
              </a:rPr>
              <a:t>gehört Deutschland </a:t>
            </a:r>
            <a:r>
              <a:rPr lang="de-DE" dirty="0">
                <a:solidFill>
                  <a:srgbClr val="FF0000"/>
                </a:solidFill>
                <a:effectLst/>
              </a:rPr>
              <a:t>nach Italien und Spanien </a:t>
            </a:r>
            <a:r>
              <a:rPr lang="de-DE" b="1" dirty="0">
                <a:solidFill>
                  <a:srgbClr val="FF0000"/>
                </a:solidFill>
                <a:effectLst/>
              </a:rPr>
              <a:t>zu den drei Ländern mit den höchsten Anzahlen von hitzebedingten Todesfällen in der Europäischen Union.</a:t>
            </a:r>
            <a:r>
              <a:rPr lang="de-DE" dirty="0">
                <a:effectLst/>
              </a:rPr>
              <a:t> Hitzebedingte Mortalität ist daher auch in Deutschland ein relevantes Public-Health-Thema. </a:t>
            </a:r>
          </a:p>
          <a:p>
            <a:pPr marL="0" indent="0">
              <a:buNone/>
            </a:pPr>
            <a:r>
              <a:rPr lang="de-DE" dirty="0">
                <a:effectLst/>
              </a:rPr>
              <a:t>Stand: 20.09.2023, RKI</a:t>
            </a:r>
            <a:r>
              <a:rPr lang="de-DE" sz="3500" dirty="0">
                <a:effectLst/>
              </a:rPr>
              <a:t>, </a:t>
            </a:r>
            <a:r>
              <a:rPr lang="de-DE" sz="1500" dirty="0"/>
              <a:t>https://www.rki.de/SharedDocs/FAQ/Klimawandel-und-Gesundheit/FAQ-Klimawandel.html?nn=13282292</a:t>
            </a:r>
            <a:endParaRPr lang="de-DE" dirty="0"/>
          </a:p>
          <a:p>
            <a:pPr marL="0" indent="0">
              <a:buNone/>
            </a:pPr>
            <a:endParaRPr lang="de-DE" dirty="0">
              <a:effectLst/>
            </a:endParaRPr>
          </a:p>
          <a:p>
            <a:endParaRPr lang="de-DE" dirty="0"/>
          </a:p>
        </p:txBody>
      </p:sp>
    </p:spTree>
    <p:extLst>
      <p:ext uri="{BB962C8B-B14F-4D97-AF65-F5344CB8AC3E}">
        <p14:creationId xmlns:p14="http://schemas.microsoft.com/office/powerpoint/2010/main" val="37996441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08FD5-ECE3-60C9-A5BB-FF09DFB70F6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E3C73DC-2B5C-4E25-4DF9-1D16FB3FAF70}"/>
              </a:ext>
            </a:extLst>
          </p:cNvPr>
          <p:cNvSpPr>
            <a:spLocks noGrp="1"/>
          </p:cNvSpPr>
          <p:nvPr>
            <p:ph type="title"/>
          </p:nvPr>
        </p:nvSpPr>
        <p:spPr>
          <a:xfrm>
            <a:off x="8040216" y="1124744"/>
            <a:ext cx="4537720" cy="1069992"/>
          </a:xfrm>
        </p:spPr>
        <p:txBody>
          <a:bodyPr>
            <a:normAutofit/>
          </a:bodyPr>
          <a:lstStyle/>
          <a:p>
            <a:r>
              <a:rPr lang="de-DE" dirty="0"/>
              <a:t>Schutz vor Hitze</a:t>
            </a:r>
          </a:p>
        </p:txBody>
      </p:sp>
      <p:sp>
        <p:nvSpPr>
          <p:cNvPr id="6" name="Inhaltsplatzhalter 2">
            <a:extLst>
              <a:ext uri="{FF2B5EF4-FFF2-40B4-BE49-F238E27FC236}">
                <a16:creationId xmlns:a16="http://schemas.microsoft.com/office/drawing/2014/main" id="{CC5262D9-99FE-C24E-6F59-FFBA7B5009FD}"/>
              </a:ext>
            </a:extLst>
          </p:cNvPr>
          <p:cNvSpPr>
            <a:spLocks noGrp="1"/>
          </p:cNvSpPr>
          <p:nvPr>
            <p:ph idx="1"/>
          </p:nvPr>
        </p:nvSpPr>
        <p:spPr>
          <a:xfrm>
            <a:off x="767408" y="2723340"/>
            <a:ext cx="10515600" cy="3879850"/>
          </a:xfrm>
        </p:spPr>
        <p:txBody>
          <a:bodyPr/>
          <a:lstStyle/>
          <a:p>
            <a:r>
              <a:rPr lang="de-DE" dirty="0"/>
              <a:t>Was tun bei Hitze (rund ums Haus)</a:t>
            </a:r>
          </a:p>
          <a:p>
            <a:endParaRPr lang="de-DE" dirty="0"/>
          </a:p>
          <a:p>
            <a:endParaRPr lang="de-DE" dirty="0"/>
          </a:p>
          <a:p>
            <a:r>
              <a:rPr lang="de-DE" dirty="0"/>
              <a:t>Was tun zum präventiven Hitzeschutz?</a:t>
            </a:r>
          </a:p>
        </p:txBody>
      </p:sp>
      <p:pic>
        <p:nvPicPr>
          <p:cNvPr id="3" name="Grafik 2" descr="Brainstorming mit einfarbiger Füllung">
            <a:extLst>
              <a:ext uri="{FF2B5EF4-FFF2-40B4-BE49-F238E27FC236}">
                <a16:creationId xmlns:a16="http://schemas.microsoft.com/office/drawing/2014/main" id="{F85CF3CB-4082-0150-7FE7-3252AE6C8A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7348" y="5109821"/>
            <a:ext cx="1512168" cy="1512168"/>
          </a:xfrm>
          <a:prstGeom prst="rect">
            <a:avLst/>
          </a:prstGeom>
        </p:spPr>
      </p:pic>
    </p:spTree>
    <p:extLst>
      <p:ext uri="{BB962C8B-B14F-4D97-AF65-F5344CB8AC3E}">
        <p14:creationId xmlns:p14="http://schemas.microsoft.com/office/powerpoint/2010/main" val="41882980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1C16CDA0-685B-6A18-9E4F-6171A64DA27C}"/>
              </a:ext>
            </a:extLst>
          </p:cNvPr>
          <p:cNvPicPr>
            <a:picLocks noGrp="1" noChangeAspect="1"/>
          </p:cNvPicPr>
          <p:nvPr>
            <p:ph idx="1"/>
          </p:nvPr>
        </p:nvPicPr>
        <p:blipFill>
          <a:blip r:embed="rId2"/>
          <a:stretch>
            <a:fillRect/>
          </a:stretch>
        </p:blipFill>
        <p:spPr>
          <a:xfrm>
            <a:off x="288159" y="1484784"/>
            <a:ext cx="6328118" cy="3122289"/>
          </a:xfrm>
        </p:spPr>
      </p:pic>
      <p:sp>
        <p:nvSpPr>
          <p:cNvPr id="8" name="Textfeld 7">
            <a:extLst>
              <a:ext uri="{FF2B5EF4-FFF2-40B4-BE49-F238E27FC236}">
                <a16:creationId xmlns:a16="http://schemas.microsoft.com/office/drawing/2014/main" id="{E35B8F91-EEAE-D68D-4D21-FCBFF4B5946F}"/>
              </a:ext>
            </a:extLst>
          </p:cNvPr>
          <p:cNvSpPr txBox="1"/>
          <p:nvPr/>
        </p:nvSpPr>
        <p:spPr>
          <a:xfrm>
            <a:off x="6943586" y="2607295"/>
            <a:ext cx="5401816" cy="461665"/>
          </a:xfrm>
          <a:prstGeom prst="rect">
            <a:avLst/>
          </a:prstGeom>
          <a:noFill/>
        </p:spPr>
        <p:txBody>
          <a:bodyPr wrap="square">
            <a:spAutoFit/>
          </a:bodyPr>
          <a:lstStyle/>
          <a:p>
            <a:r>
              <a:rPr lang="de-DE" sz="2400" dirty="0"/>
              <a:t>https://www.kompetenzzentrum-nk.de/</a:t>
            </a:r>
          </a:p>
        </p:txBody>
      </p:sp>
      <p:pic>
        <p:nvPicPr>
          <p:cNvPr id="10" name="Grafik 9">
            <a:extLst>
              <a:ext uri="{FF2B5EF4-FFF2-40B4-BE49-F238E27FC236}">
                <a16:creationId xmlns:a16="http://schemas.microsoft.com/office/drawing/2014/main" id="{A1F0B2A8-9C8D-8D98-C31D-174EE5C294B3}"/>
              </a:ext>
            </a:extLst>
          </p:cNvPr>
          <p:cNvPicPr>
            <a:picLocks noChangeAspect="1"/>
          </p:cNvPicPr>
          <p:nvPr/>
        </p:nvPicPr>
        <p:blipFill>
          <a:blip r:embed="rId3"/>
          <a:stretch>
            <a:fillRect/>
          </a:stretch>
        </p:blipFill>
        <p:spPr>
          <a:xfrm>
            <a:off x="6616277" y="3306700"/>
            <a:ext cx="5590133" cy="2387198"/>
          </a:xfrm>
          <a:prstGeom prst="rect">
            <a:avLst/>
          </a:prstGeom>
        </p:spPr>
      </p:pic>
      <p:sp>
        <p:nvSpPr>
          <p:cNvPr id="11" name="Textfeld 10">
            <a:extLst>
              <a:ext uri="{FF2B5EF4-FFF2-40B4-BE49-F238E27FC236}">
                <a16:creationId xmlns:a16="http://schemas.microsoft.com/office/drawing/2014/main" id="{7D79A16E-6BF0-E811-0645-488A126958E8}"/>
              </a:ext>
            </a:extLst>
          </p:cNvPr>
          <p:cNvSpPr txBox="1"/>
          <p:nvPr/>
        </p:nvSpPr>
        <p:spPr>
          <a:xfrm>
            <a:off x="7104112" y="5780847"/>
            <a:ext cx="4233327" cy="830997"/>
          </a:xfrm>
          <a:prstGeom prst="rect">
            <a:avLst/>
          </a:prstGeom>
          <a:noFill/>
        </p:spPr>
        <p:txBody>
          <a:bodyPr wrap="square">
            <a:spAutoFit/>
          </a:bodyPr>
          <a:lstStyle/>
          <a:p>
            <a:r>
              <a:rPr lang="de-DE" sz="2400" dirty="0"/>
              <a:t>Quelle: Screenshot </a:t>
            </a:r>
            <a:r>
              <a:rPr lang="de-DE" sz="2400" dirty="0" err="1"/>
              <a:t>Erklärfilm</a:t>
            </a:r>
            <a:r>
              <a:rPr lang="de-DE" sz="2400" dirty="0"/>
              <a:t>: https://youtu.be/LjqQbu2MRqs</a:t>
            </a:r>
          </a:p>
        </p:txBody>
      </p:sp>
      <p:pic>
        <p:nvPicPr>
          <p:cNvPr id="13" name="Grafik 12">
            <a:extLst>
              <a:ext uri="{FF2B5EF4-FFF2-40B4-BE49-F238E27FC236}">
                <a16:creationId xmlns:a16="http://schemas.microsoft.com/office/drawing/2014/main" id="{E710C185-C25E-73E8-B68E-B5D5A82FAC9D}"/>
              </a:ext>
            </a:extLst>
          </p:cNvPr>
          <p:cNvPicPr>
            <a:picLocks noChangeAspect="1"/>
          </p:cNvPicPr>
          <p:nvPr/>
        </p:nvPicPr>
        <p:blipFill>
          <a:blip r:embed="rId4"/>
          <a:stretch>
            <a:fillRect/>
          </a:stretch>
        </p:blipFill>
        <p:spPr>
          <a:xfrm>
            <a:off x="3906892" y="4167042"/>
            <a:ext cx="2204253" cy="2412347"/>
          </a:xfrm>
          <a:prstGeom prst="rect">
            <a:avLst/>
          </a:prstGeom>
        </p:spPr>
      </p:pic>
      <p:sp>
        <p:nvSpPr>
          <p:cNvPr id="15" name="Textfeld 14">
            <a:extLst>
              <a:ext uri="{FF2B5EF4-FFF2-40B4-BE49-F238E27FC236}">
                <a16:creationId xmlns:a16="http://schemas.microsoft.com/office/drawing/2014/main" id="{82C7A549-D063-982E-B03D-209B95250B5D}"/>
              </a:ext>
            </a:extLst>
          </p:cNvPr>
          <p:cNvSpPr txBox="1"/>
          <p:nvPr/>
        </p:nvSpPr>
        <p:spPr>
          <a:xfrm>
            <a:off x="407368" y="5819488"/>
            <a:ext cx="3633874" cy="646331"/>
          </a:xfrm>
          <a:prstGeom prst="rect">
            <a:avLst/>
          </a:prstGeom>
          <a:noFill/>
        </p:spPr>
        <p:txBody>
          <a:bodyPr wrap="square">
            <a:spAutoFit/>
          </a:bodyPr>
          <a:lstStyle/>
          <a:p>
            <a:r>
              <a:rPr lang="de-DE" dirty="0"/>
              <a:t>https://www.kompetenzzentrum-nk.de/</a:t>
            </a:r>
            <a:r>
              <a:rPr lang="de-DE" dirty="0">
                <a:solidFill>
                  <a:srgbClr val="FF0000"/>
                </a:solidFill>
              </a:rPr>
              <a:t>veranstaltungen/</a:t>
            </a:r>
          </a:p>
        </p:txBody>
      </p:sp>
      <p:sp>
        <p:nvSpPr>
          <p:cNvPr id="18" name="Titel 1">
            <a:extLst>
              <a:ext uri="{FF2B5EF4-FFF2-40B4-BE49-F238E27FC236}">
                <a16:creationId xmlns:a16="http://schemas.microsoft.com/office/drawing/2014/main" id="{3844F5FE-E0F4-7404-38E0-E00B6DE1DF1A}"/>
              </a:ext>
            </a:extLst>
          </p:cNvPr>
          <p:cNvSpPr>
            <a:spLocks noGrp="1"/>
          </p:cNvSpPr>
          <p:nvPr>
            <p:ph type="title"/>
          </p:nvPr>
        </p:nvSpPr>
        <p:spPr>
          <a:xfrm>
            <a:off x="6729233" y="1095325"/>
            <a:ext cx="5056615" cy="1325563"/>
          </a:xfrm>
        </p:spPr>
        <p:txBody>
          <a:bodyPr/>
          <a:lstStyle/>
          <a:p>
            <a:r>
              <a:rPr lang="de-DE" dirty="0"/>
              <a:t>Grünes hilft für Vieles</a:t>
            </a:r>
          </a:p>
        </p:txBody>
      </p:sp>
    </p:spTree>
    <p:extLst>
      <p:ext uri="{BB962C8B-B14F-4D97-AF65-F5344CB8AC3E}">
        <p14:creationId xmlns:p14="http://schemas.microsoft.com/office/powerpoint/2010/main" val="27254353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4D040-0938-79BA-D0E4-BEB47F9C6FE5}"/>
              </a:ext>
            </a:extLst>
          </p:cNvPr>
          <p:cNvSpPr>
            <a:spLocks noGrp="1"/>
          </p:cNvSpPr>
          <p:nvPr>
            <p:ph type="title"/>
          </p:nvPr>
        </p:nvSpPr>
        <p:spPr>
          <a:xfrm>
            <a:off x="6960096" y="966799"/>
            <a:ext cx="4969768" cy="1325563"/>
          </a:xfrm>
        </p:spPr>
        <p:txBody>
          <a:bodyPr/>
          <a:lstStyle/>
          <a:p>
            <a:r>
              <a:rPr lang="de-DE" dirty="0"/>
              <a:t>Bauen &amp; Hitzeschutz</a:t>
            </a:r>
          </a:p>
        </p:txBody>
      </p:sp>
      <p:sp>
        <p:nvSpPr>
          <p:cNvPr id="3" name="Inhaltsplatzhalter 2">
            <a:extLst>
              <a:ext uri="{FF2B5EF4-FFF2-40B4-BE49-F238E27FC236}">
                <a16:creationId xmlns:a16="http://schemas.microsoft.com/office/drawing/2014/main" id="{AFC69EED-0897-FCDD-DDC0-A5A6D89B7546}"/>
              </a:ext>
            </a:extLst>
          </p:cNvPr>
          <p:cNvSpPr>
            <a:spLocks noGrp="1"/>
          </p:cNvSpPr>
          <p:nvPr>
            <p:ph idx="1"/>
          </p:nvPr>
        </p:nvSpPr>
        <p:spPr>
          <a:xfrm>
            <a:off x="350640" y="1916832"/>
            <a:ext cx="11856640" cy="3879800"/>
          </a:xfrm>
        </p:spPr>
        <p:txBody>
          <a:bodyPr>
            <a:normAutofit fontScale="25000" lnSpcReduction="20000"/>
          </a:bodyPr>
          <a:lstStyle/>
          <a:p>
            <a:endParaRPr lang="de-DE" sz="11200" dirty="0"/>
          </a:p>
          <a:p>
            <a:pPr marL="0" indent="0">
              <a:buNone/>
            </a:pPr>
            <a:r>
              <a:rPr lang="de-DE" sz="11200" b="1" dirty="0"/>
              <a:t>Grundrisse und Raumaufteilung</a:t>
            </a:r>
          </a:p>
          <a:p>
            <a:pPr>
              <a:buFont typeface="Wingdings" panose="05000000000000000000" pitchFamily="2" charset="2"/>
              <a:buChar char="à"/>
            </a:pPr>
            <a:r>
              <a:rPr lang="de-DE" sz="11200" dirty="0">
                <a:sym typeface="Wingdings" panose="05000000000000000000" pitchFamily="2" charset="2"/>
              </a:rPr>
              <a:t>Einfache Grundrisse</a:t>
            </a:r>
          </a:p>
          <a:p>
            <a:pPr>
              <a:buFont typeface="Wingdings" panose="05000000000000000000" pitchFamily="2" charset="2"/>
              <a:buChar char="à"/>
            </a:pPr>
            <a:r>
              <a:rPr lang="de-DE" sz="11200" dirty="0">
                <a:sym typeface="Wingdings" panose="05000000000000000000" pitchFamily="2" charset="2"/>
              </a:rPr>
              <a:t>Schlafräume im Osten und Norden</a:t>
            </a:r>
          </a:p>
          <a:p>
            <a:pPr>
              <a:buFont typeface="Wingdings" panose="05000000000000000000" pitchFamily="2" charset="2"/>
              <a:buChar char="à"/>
            </a:pPr>
            <a:endParaRPr lang="de-DE" sz="11200" dirty="0">
              <a:sym typeface="Wingdings" panose="05000000000000000000" pitchFamily="2" charset="2"/>
            </a:endParaRPr>
          </a:p>
          <a:p>
            <a:pPr marL="0" indent="0">
              <a:buNone/>
            </a:pPr>
            <a:r>
              <a:rPr lang="de-DE" sz="11200" b="1" dirty="0"/>
              <a:t>Wärmedämmung</a:t>
            </a:r>
          </a:p>
          <a:p>
            <a:pPr>
              <a:buFont typeface="Wingdings" panose="05000000000000000000" pitchFamily="2" charset="2"/>
              <a:buChar char="à"/>
            </a:pPr>
            <a:r>
              <a:rPr lang="de-DE" sz="11200" dirty="0">
                <a:sym typeface="Wingdings" panose="05000000000000000000" pitchFamily="2" charset="2"/>
              </a:rPr>
              <a:t>Wärmedämmung bewusst aussuchen, Hitzeschutzeigenschaften und  Speichereigenschaften beachten</a:t>
            </a:r>
            <a:endParaRPr lang="de-DE" sz="11200" dirty="0"/>
          </a:p>
          <a:p>
            <a:pPr marL="0" indent="0">
              <a:buNone/>
            </a:pPr>
            <a:endParaRPr lang="de-DE" sz="4400" b="1" dirty="0"/>
          </a:p>
          <a:p>
            <a:pPr marL="0" indent="0">
              <a:buNone/>
            </a:pPr>
            <a:r>
              <a:rPr lang="de-DE" sz="11200" b="1" dirty="0"/>
              <a:t>Verglasung</a:t>
            </a:r>
          </a:p>
          <a:p>
            <a:pPr>
              <a:buFont typeface="Wingdings" panose="05000000000000000000" pitchFamily="2" charset="2"/>
              <a:buChar char="à"/>
            </a:pPr>
            <a:r>
              <a:rPr lang="de-DE" sz="11200" dirty="0"/>
              <a:t>Fenster, Türen oder Wintergärten </a:t>
            </a:r>
            <a:r>
              <a:rPr lang="de-DE" sz="11200" dirty="0">
                <a:sym typeface="Wingdings" panose="05000000000000000000" pitchFamily="2" charset="2"/>
              </a:rPr>
              <a:t> </a:t>
            </a:r>
            <a:r>
              <a:rPr lang="de-DE" sz="11200" dirty="0"/>
              <a:t>direkte Sonneinstrahlung? </a:t>
            </a:r>
          </a:p>
          <a:p>
            <a:pPr>
              <a:buFont typeface="Wingdings" panose="05000000000000000000" pitchFamily="2" charset="2"/>
              <a:buChar char="à"/>
            </a:pPr>
            <a:r>
              <a:rPr lang="de-DE" sz="11200" dirty="0"/>
              <a:t>Glasauswahl</a:t>
            </a:r>
          </a:p>
          <a:p>
            <a:endParaRPr lang="de-DE" dirty="0"/>
          </a:p>
        </p:txBody>
      </p:sp>
    </p:spTree>
    <p:extLst>
      <p:ext uri="{BB962C8B-B14F-4D97-AF65-F5344CB8AC3E}">
        <p14:creationId xmlns:p14="http://schemas.microsoft.com/office/powerpoint/2010/main" val="34685557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E3427-336A-270B-1843-C7DC7601D38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10865CE-8A0C-B70D-3B5C-DB5401C4FCFC}"/>
              </a:ext>
            </a:extLst>
          </p:cNvPr>
          <p:cNvSpPr>
            <a:spLocks noGrp="1"/>
          </p:cNvSpPr>
          <p:nvPr>
            <p:ph type="title"/>
          </p:nvPr>
        </p:nvSpPr>
        <p:spPr>
          <a:xfrm>
            <a:off x="8040216" y="1124744"/>
            <a:ext cx="4537720" cy="1069992"/>
          </a:xfrm>
        </p:spPr>
        <p:txBody>
          <a:bodyPr>
            <a:normAutofit/>
          </a:bodyPr>
          <a:lstStyle/>
          <a:p>
            <a:r>
              <a:rPr lang="de-DE" dirty="0"/>
              <a:t>Materialauswahl</a:t>
            </a:r>
          </a:p>
        </p:txBody>
      </p:sp>
      <p:sp>
        <p:nvSpPr>
          <p:cNvPr id="6" name="Inhaltsplatzhalter 2">
            <a:extLst>
              <a:ext uri="{FF2B5EF4-FFF2-40B4-BE49-F238E27FC236}">
                <a16:creationId xmlns:a16="http://schemas.microsoft.com/office/drawing/2014/main" id="{EE27E04A-6F5D-EDF4-635C-800366641723}"/>
              </a:ext>
            </a:extLst>
          </p:cNvPr>
          <p:cNvSpPr>
            <a:spLocks noGrp="1"/>
          </p:cNvSpPr>
          <p:nvPr>
            <p:ph idx="1"/>
          </p:nvPr>
        </p:nvSpPr>
        <p:spPr>
          <a:xfrm>
            <a:off x="767408" y="2723340"/>
            <a:ext cx="10515600" cy="3879850"/>
          </a:xfrm>
        </p:spPr>
        <p:txBody>
          <a:bodyPr>
            <a:normAutofit/>
          </a:bodyPr>
          <a:lstStyle/>
          <a:p>
            <a:pPr marL="0" indent="0">
              <a:buNone/>
            </a:pPr>
            <a:r>
              <a:rPr lang="de-DE" sz="3600" dirty="0"/>
              <a:t>Welche Dämmstoffe für Dach, Wand etc. kann man einsetzen?</a:t>
            </a:r>
          </a:p>
        </p:txBody>
      </p:sp>
      <p:pic>
        <p:nvPicPr>
          <p:cNvPr id="3" name="Grafik 2" descr="Brainstorming mit einfarbiger Füllung">
            <a:extLst>
              <a:ext uri="{FF2B5EF4-FFF2-40B4-BE49-F238E27FC236}">
                <a16:creationId xmlns:a16="http://schemas.microsoft.com/office/drawing/2014/main" id="{8ED5048D-A46E-FFF5-4428-C1BDA95441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7348" y="5109821"/>
            <a:ext cx="1512168" cy="1512168"/>
          </a:xfrm>
          <a:prstGeom prst="rect">
            <a:avLst/>
          </a:prstGeom>
        </p:spPr>
      </p:pic>
    </p:spTree>
    <p:extLst>
      <p:ext uri="{BB962C8B-B14F-4D97-AF65-F5344CB8AC3E}">
        <p14:creationId xmlns:p14="http://schemas.microsoft.com/office/powerpoint/2010/main" val="8116120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017DF4B9-CD1B-8ADE-7250-FE3463DE8AA1}"/>
              </a:ext>
            </a:extLst>
          </p:cNvPr>
          <p:cNvPicPr>
            <a:picLocks noGrp="1" noChangeAspect="1"/>
          </p:cNvPicPr>
          <p:nvPr>
            <p:ph idx="1"/>
          </p:nvPr>
        </p:nvPicPr>
        <p:blipFill>
          <a:blip r:embed="rId2"/>
          <a:stretch>
            <a:fillRect/>
          </a:stretch>
        </p:blipFill>
        <p:spPr>
          <a:xfrm>
            <a:off x="551385" y="2564904"/>
            <a:ext cx="1778284" cy="2520280"/>
          </a:xfrm>
        </p:spPr>
      </p:pic>
      <p:sp>
        <p:nvSpPr>
          <p:cNvPr id="6" name="Titel 1">
            <a:extLst>
              <a:ext uri="{FF2B5EF4-FFF2-40B4-BE49-F238E27FC236}">
                <a16:creationId xmlns:a16="http://schemas.microsoft.com/office/drawing/2014/main" id="{AEF9729B-A20C-71F0-9A6A-E67CF66B8E7B}"/>
              </a:ext>
            </a:extLst>
          </p:cNvPr>
          <p:cNvSpPr txBox="1">
            <a:spLocks/>
          </p:cNvSpPr>
          <p:nvPr/>
        </p:nvSpPr>
        <p:spPr>
          <a:xfrm>
            <a:off x="8040216" y="1124744"/>
            <a:ext cx="4537720" cy="10699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a:t>Materialauswahl</a:t>
            </a:r>
            <a:endParaRPr lang="de-DE" dirty="0"/>
          </a:p>
        </p:txBody>
      </p:sp>
      <p:sp>
        <p:nvSpPr>
          <p:cNvPr id="8" name="Textfeld 7">
            <a:extLst>
              <a:ext uri="{FF2B5EF4-FFF2-40B4-BE49-F238E27FC236}">
                <a16:creationId xmlns:a16="http://schemas.microsoft.com/office/drawing/2014/main" id="{DC609BFF-9A5D-F7F7-7B57-D48922E049DA}"/>
              </a:ext>
            </a:extLst>
          </p:cNvPr>
          <p:cNvSpPr txBox="1"/>
          <p:nvPr/>
        </p:nvSpPr>
        <p:spPr>
          <a:xfrm rot="16200000">
            <a:off x="-1746375" y="4360858"/>
            <a:ext cx="4180023" cy="415498"/>
          </a:xfrm>
          <a:prstGeom prst="rect">
            <a:avLst/>
          </a:prstGeom>
          <a:noFill/>
        </p:spPr>
        <p:txBody>
          <a:bodyPr wrap="square">
            <a:spAutoFit/>
          </a:bodyPr>
          <a:lstStyle/>
          <a:p>
            <a:r>
              <a:rPr lang="de-DE" sz="1050" dirty="0"/>
              <a:t>https://mediathek.fnr.de/marktubersicht-dammstoffe-aus-nachwachsenden-rohstoffen.html</a:t>
            </a:r>
          </a:p>
        </p:txBody>
      </p:sp>
      <p:pic>
        <p:nvPicPr>
          <p:cNvPr id="10" name="Grafik 9">
            <a:extLst>
              <a:ext uri="{FF2B5EF4-FFF2-40B4-BE49-F238E27FC236}">
                <a16:creationId xmlns:a16="http://schemas.microsoft.com/office/drawing/2014/main" id="{757A3DC5-04FB-8FF8-FB72-1750BB491D25}"/>
              </a:ext>
            </a:extLst>
          </p:cNvPr>
          <p:cNvPicPr>
            <a:picLocks noChangeAspect="1"/>
          </p:cNvPicPr>
          <p:nvPr/>
        </p:nvPicPr>
        <p:blipFill>
          <a:blip r:embed="rId3"/>
          <a:stretch>
            <a:fillRect/>
          </a:stretch>
        </p:blipFill>
        <p:spPr>
          <a:xfrm>
            <a:off x="7545531" y="2909778"/>
            <a:ext cx="4595346" cy="3506974"/>
          </a:xfrm>
          <a:prstGeom prst="rect">
            <a:avLst/>
          </a:prstGeom>
        </p:spPr>
      </p:pic>
      <p:pic>
        <p:nvPicPr>
          <p:cNvPr id="14" name="Grafik 13">
            <a:extLst>
              <a:ext uri="{FF2B5EF4-FFF2-40B4-BE49-F238E27FC236}">
                <a16:creationId xmlns:a16="http://schemas.microsoft.com/office/drawing/2014/main" id="{DF6BC5C1-4834-A2B2-30B8-F347678CA7AA}"/>
              </a:ext>
            </a:extLst>
          </p:cNvPr>
          <p:cNvPicPr>
            <a:picLocks noChangeAspect="1"/>
          </p:cNvPicPr>
          <p:nvPr/>
        </p:nvPicPr>
        <p:blipFill>
          <a:blip r:embed="rId4"/>
          <a:stretch>
            <a:fillRect/>
          </a:stretch>
        </p:blipFill>
        <p:spPr>
          <a:xfrm>
            <a:off x="2329669" y="2564904"/>
            <a:ext cx="5095749" cy="4007406"/>
          </a:xfrm>
          <a:prstGeom prst="rect">
            <a:avLst/>
          </a:prstGeom>
        </p:spPr>
      </p:pic>
    </p:spTree>
    <p:extLst>
      <p:ext uri="{BB962C8B-B14F-4D97-AF65-F5344CB8AC3E}">
        <p14:creationId xmlns:p14="http://schemas.microsoft.com/office/powerpoint/2010/main" val="12864503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C36915-CBE2-CB8A-C010-24207FD68419}"/>
              </a:ext>
            </a:extLst>
          </p:cNvPr>
          <p:cNvSpPr>
            <a:spLocks noGrp="1"/>
          </p:cNvSpPr>
          <p:nvPr>
            <p:ph type="title"/>
          </p:nvPr>
        </p:nvSpPr>
        <p:spPr>
          <a:xfrm>
            <a:off x="7176120" y="1023317"/>
            <a:ext cx="4753744" cy="1325563"/>
          </a:xfrm>
        </p:spPr>
        <p:txBody>
          <a:bodyPr>
            <a:normAutofit/>
          </a:bodyPr>
          <a:lstStyle/>
          <a:p>
            <a:r>
              <a:rPr lang="de-DE" dirty="0"/>
              <a:t>Technische Kühlung</a:t>
            </a:r>
          </a:p>
        </p:txBody>
      </p:sp>
      <p:sp>
        <p:nvSpPr>
          <p:cNvPr id="7" name="Textfeld 6">
            <a:extLst>
              <a:ext uri="{FF2B5EF4-FFF2-40B4-BE49-F238E27FC236}">
                <a16:creationId xmlns:a16="http://schemas.microsoft.com/office/drawing/2014/main" id="{8AD4D6B5-B773-9453-3008-580C8E31FDA8}"/>
              </a:ext>
            </a:extLst>
          </p:cNvPr>
          <p:cNvSpPr txBox="1"/>
          <p:nvPr/>
        </p:nvSpPr>
        <p:spPr>
          <a:xfrm>
            <a:off x="840532" y="3612967"/>
            <a:ext cx="10854084" cy="1384995"/>
          </a:xfrm>
          <a:prstGeom prst="rect">
            <a:avLst/>
          </a:prstGeom>
          <a:noFill/>
        </p:spPr>
        <p:txBody>
          <a:bodyPr wrap="square">
            <a:spAutoFit/>
          </a:bodyPr>
          <a:lstStyle/>
          <a:p>
            <a:r>
              <a:rPr lang="de-DE" sz="2800" dirty="0"/>
              <a:t>„Nach konservativen Schätzungen wird in </a:t>
            </a:r>
            <a:r>
              <a:rPr lang="de-DE" sz="2800" b="1" dirty="0"/>
              <a:t>6 Prozent </a:t>
            </a:r>
            <a:r>
              <a:rPr lang="de-DE" sz="2800" dirty="0"/>
              <a:t>der Haushalte in Deutschland heute zumindest ein Teil der Wohnfläche gekühlt, </a:t>
            </a:r>
            <a:r>
              <a:rPr lang="de-DE" sz="2800" b="1" dirty="0"/>
              <a:t>bis 2030 wird ein Anstieg auf knapp 8 % erwartet“</a:t>
            </a:r>
          </a:p>
        </p:txBody>
      </p:sp>
      <p:sp>
        <p:nvSpPr>
          <p:cNvPr id="9" name="Textfeld 8">
            <a:extLst>
              <a:ext uri="{FF2B5EF4-FFF2-40B4-BE49-F238E27FC236}">
                <a16:creationId xmlns:a16="http://schemas.microsoft.com/office/drawing/2014/main" id="{0F35F87E-ABD3-46B9-9725-55285596D51A}"/>
              </a:ext>
            </a:extLst>
          </p:cNvPr>
          <p:cNvSpPr txBox="1"/>
          <p:nvPr/>
        </p:nvSpPr>
        <p:spPr>
          <a:xfrm>
            <a:off x="822524" y="6031216"/>
            <a:ext cx="9793088" cy="461665"/>
          </a:xfrm>
          <a:prstGeom prst="rect">
            <a:avLst/>
          </a:prstGeom>
          <a:noFill/>
        </p:spPr>
        <p:txBody>
          <a:bodyPr wrap="square">
            <a:spAutoFit/>
          </a:bodyPr>
          <a:lstStyle/>
          <a:p>
            <a:r>
              <a:rPr lang="de-DE" sz="1200" dirty="0"/>
              <a:t>https://www.umweltbundesamt.de/themen/klima-energie/fluorierte-treibhausgase-fckw/natuerliche-kaeltemittel-in-stationaeren-anlagen/anwendungen/gebaeudeklimatisierung#umweltbelastungen</a:t>
            </a:r>
          </a:p>
        </p:txBody>
      </p:sp>
    </p:spTree>
    <p:extLst>
      <p:ext uri="{BB962C8B-B14F-4D97-AF65-F5344CB8AC3E}">
        <p14:creationId xmlns:p14="http://schemas.microsoft.com/office/powerpoint/2010/main" val="1784440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2">
            <a:extLst>
              <a:ext uri="{FF2B5EF4-FFF2-40B4-BE49-F238E27FC236}">
                <a16:creationId xmlns:a16="http://schemas.microsoft.com/office/drawing/2014/main" id="{49B6E012-F59B-C61E-67A7-F1CAC41A1C8D}"/>
              </a:ext>
            </a:extLst>
          </p:cNvPr>
          <p:cNvSpPr txBox="1">
            <a:spLocks/>
          </p:cNvSpPr>
          <p:nvPr/>
        </p:nvSpPr>
        <p:spPr>
          <a:xfrm>
            <a:off x="997591" y="4384782"/>
            <a:ext cx="10515600" cy="213145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tx2">
                  <a:lumMod val="60000"/>
                  <a:lumOff val="40000"/>
                </a:schemeClr>
              </a:buClr>
              <a:buFont typeface="Wingdings" panose="05000000000000000000" pitchFamily="2" charset="2"/>
              <a:buNone/>
              <a:defRPr sz="24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de-DE" sz="1600" dirty="0">
              <a:solidFill>
                <a:prstClr val="black"/>
              </a:solidFill>
              <a:ea typeface="Calibri" panose="020F0502020204030204" pitchFamily="34" charset="0"/>
            </a:endParaRPr>
          </a:p>
        </p:txBody>
      </p:sp>
      <p:sp>
        <p:nvSpPr>
          <p:cNvPr id="12" name="Textplatzhalter 2">
            <a:extLst>
              <a:ext uri="{FF2B5EF4-FFF2-40B4-BE49-F238E27FC236}">
                <a16:creationId xmlns:a16="http://schemas.microsoft.com/office/drawing/2014/main" id="{0A0ABC34-7982-9800-EE4A-40E48FF7DFB3}"/>
              </a:ext>
            </a:extLst>
          </p:cNvPr>
          <p:cNvSpPr txBox="1">
            <a:spLocks/>
          </p:cNvSpPr>
          <p:nvPr/>
        </p:nvSpPr>
        <p:spPr>
          <a:xfrm>
            <a:off x="7247820" y="3140968"/>
            <a:ext cx="4887513" cy="273630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tx2">
                  <a:lumMod val="60000"/>
                  <a:lumOff val="40000"/>
                </a:schemeClr>
              </a:buClr>
              <a:buFont typeface="Wingdings" panose="05000000000000000000" pitchFamily="2" charset="2"/>
              <a:buNone/>
              <a:defRPr sz="24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Clr>
                <a:schemeClr val="accent1">
                  <a:lumMod val="60000"/>
                  <a:lumOff val="40000"/>
                </a:schemeClr>
              </a:buClr>
              <a:buFont typeface="Symbol" panose="05050102010706020507" pitchFamily="18" charset="2"/>
              <a:buChar char="-"/>
            </a:pPr>
            <a:r>
              <a:rPr lang="de-DE" sz="2800" dirty="0">
                <a:solidFill>
                  <a:schemeClr val="tx1"/>
                </a:solidFill>
                <a:latin typeface="+mn-lt"/>
                <a:ea typeface="Calibri" panose="020F0502020204030204" pitchFamily="34" charset="0"/>
              </a:rPr>
              <a:t>Wärmeverluste durch Heizungsrohre in unbeheizten Räumen minimieren </a:t>
            </a:r>
          </a:p>
          <a:p>
            <a:pPr marL="342900" indent="-342900">
              <a:buClr>
                <a:schemeClr val="accent1">
                  <a:lumMod val="60000"/>
                  <a:lumOff val="40000"/>
                </a:schemeClr>
              </a:buClr>
              <a:buFont typeface="Symbol" panose="05050102010706020507" pitchFamily="18" charset="2"/>
              <a:buChar char="-"/>
            </a:pPr>
            <a:r>
              <a:rPr lang="de-DE" sz="2800" dirty="0">
                <a:solidFill>
                  <a:schemeClr val="tx1"/>
                </a:solidFill>
                <a:latin typeface="+mn-lt"/>
                <a:ea typeface="Calibri" panose="020F0502020204030204" pitchFamily="34" charset="0"/>
              </a:rPr>
              <a:t>lückenlose Dämmung </a:t>
            </a:r>
            <a:endParaRPr lang="de-DE" sz="900" b="1" dirty="0">
              <a:solidFill>
                <a:schemeClr val="tx1"/>
              </a:solidFill>
              <a:latin typeface="+mn-lt"/>
              <a:ea typeface="Calibri" panose="020F0502020204030204" pitchFamily="34" charset="0"/>
            </a:endParaRPr>
          </a:p>
        </p:txBody>
      </p:sp>
      <p:sp>
        <p:nvSpPr>
          <p:cNvPr id="3" name="Titel 1">
            <a:extLst>
              <a:ext uri="{FF2B5EF4-FFF2-40B4-BE49-F238E27FC236}">
                <a16:creationId xmlns:a16="http://schemas.microsoft.com/office/drawing/2014/main" id="{C4833BE5-AE9C-A3F0-3FD2-E28914004E20}"/>
              </a:ext>
            </a:extLst>
          </p:cNvPr>
          <p:cNvSpPr txBox="1">
            <a:spLocks/>
          </p:cNvSpPr>
          <p:nvPr/>
        </p:nvSpPr>
        <p:spPr>
          <a:xfrm>
            <a:off x="6744072" y="1196752"/>
            <a:ext cx="5544616" cy="144016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Heizleitungen dämmen</a:t>
            </a:r>
            <a:br>
              <a:rPr lang="de-DE" dirty="0"/>
            </a:br>
            <a:endParaRPr lang="de-DE" dirty="0"/>
          </a:p>
        </p:txBody>
      </p:sp>
      <p:pic>
        <p:nvPicPr>
          <p:cNvPr id="20" name="Grafik 19">
            <a:extLst>
              <a:ext uri="{FF2B5EF4-FFF2-40B4-BE49-F238E27FC236}">
                <a16:creationId xmlns:a16="http://schemas.microsoft.com/office/drawing/2014/main" id="{1166A319-CEA6-81D7-C67B-B617B3A5C377}"/>
              </a:ext>
            </a:extLst>
          </p:cNvPr>
          <p:cNvPicPr>
            <a:picLocks noChangeAspect="1"/>
          </p:cNvPicPr>
          <p:nvPr/>
        </p:nvPicPr>
        <p:blipFill>
          <a:blip r:embed="rId3"/>
          <a:stretch>
            <a:fillRect/>
          </a:stretch>
        </p:blipFill>
        <p:spPr>
          <a:xfrm>
            <a:off x="375449" y="1796969"/>
            <a:ext cx="6637513" cy="4719272"/>
          </a:xfrm>
          <a:prstGeom prst="rect">
            <a:avLst/>
          </a:prstGeom>
        </p:spPr>
      </p:pic>
    </p:spTree>
    <p:extLst>
      <p:ext uri="{BB962C8B-B14F-4D97-AF65-F5344CB8AC3E}">
        <p14:creationId xmlns:p14="http://schemas.microsoft.com/office/powerpoint/2010/main" val="876526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2">
            <a:extLst>
              <a:ext uri="{FF2B5EF4-FFF2-40B4-BE49-F238E27FC236}">
                <a16:creationId xmlns:a16="http://schemas.microsoft.com/office/drawing/2014/main" id="{49B6E012-F59B-C61E-67A7-F1CAC41A1C8D}"/>
              </a:ext>
            </a:extLst>
          </p:cNvPr>
          <p:cNvSpPr txBox="1">
            <a:spLocks/>
          </p:cNvSpPr>
          <p:nvPr/>
        </p:nvSpPr>
        <p:spPr>
          <a:xfrm>
            <a:off x="997591" y="4384782"/>
            <a:ext cx="10515600" cy="213145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tx2">
                  <a:lumMod val="60000"/>
                  <a:lumOff val="40000"/>
                </a:schemeClr>
              </a:buClr>
              <a:buFont typeface="Wingdings" panose="05000000000000000000" pitchFamily="2" charset="2"/>
              <a:buNone/>
              <a:defRPr sz="24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de-DE" sz="1600" dirty="0">
              <a:solidFill>
                <a:prstClr val="black"/>
              </a:solidFill>
              <a:ea typeface="Calibri" panose="020F0502020204030204" pitchFamily="34" charset="0"/>
            </a:endParaRPr>
          </a:p>
        </p:txBody>
      </p:sp>
      <p:sp>
        <p:nvSpPr>
          <p:cNvPr id="7" name="Titel 1">
            <a:extLst>
              <a:ext uri="{FF2B5EF4-FFF2-40B4-BE49-F238E27FC236}">
                <a16:creationId xmlns:a16="http://schemas.microsoft.com/office/drawing/2014/main" id="{576CD96E-9223-97FC-54A0-0BE2730E5C96}"/>
              </a:ext>
            </a:extLst>
          </p:cNvPr>
          <p:cNvSpPr txBox="1">
            <a:spLocks/>
          </p:cNvSpPr>
          <p:nvPr/>
        </p:nvSpPr>
        <p:spPr>
          <a:xfrm>
            <a:off x="7392144" y="1232429"/>
            <a:ext cx="4464496" cy="1008112"/>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Kellerdecke dämmen</a:t>
            </a:r>
            <a:br>
              <a:rPr lang="de-DE" dirty="0"/>
            </a:br>
            <a:endParaRPr lang="de-DE" dirty="0"/>
          </a:p>
        </p:txBody>
      </p:sp>
      <p:sp>
        <p:nvSpPr>
          <p:cNvPr id="9" name="Textfeld 8">
            <a:extLst>
              <a:ext uri="{FF2B5EF4-FFF2-40B4-BE49-F238E27FC236}">
                <a16:creationId xmlns:a16="http://schemas.microsoft.com/office/drawing/2014/main" id="{E016E9A4-B5AA-4254-1433-9F4E5F4EF9FC}"/>
              </a:ext>
            </a:extLst>
          </p:cNvPr>
          <p:cNvSpPr txBox="1"/>
          <p:nvPr/>
        </p:nvSpPr>
        <p:spPr>
          <a:xfrm>
            <a:off x="2351584" y="2456450"/>
            <a:ext cx="8496944" cy="3539430"/>
          </a:xfrm>
          <a:prstGeom prst="rect">
            <a:avLst/>
          </a:prstGeom>
          <a:noFill/>
        </p:spPr>
        <p:txBody>
          <a:bodyPr wrap="square">
            <a:spAutoFit/>
          </a:bodyPr>
          <a:lstStyle/>
          <a:p>
            <a:pPr marL="457200" indent="-457200">
              <a:buClr>
                <a:srgbClr val="D4DE58"/>
              </a:buClr>
              <a:buFont typeface="Symbol" panose="05050102010706020507" pitchFamily="18" charset="2"/>
              <a:buChar char="-"/>
            </a:pPr>
            <a:endParaRPr lang="de-DE" sz="2800" dirty="0"/>
          </a:p>
          <a:p>
            <a:pPr marL="457200" indent="-457200">
              <a:buClr>
                <a:srgbClr val="D4DE58"/>
              </a:buClr>
              <a:buFont typeface="Symbol" panose="05050102010706020507" pitchFamily="18" charset="2"/>
              <a:buChar char="-"/>
            </a:pPr>
            <a:r>
              <a:rPr lang="de-DE" sz="2800" dirty="0"/>
              <a:t>Wärmeverluste verkleinern</a:t>
            </a:r>
          </a:p>
          <a:p>
            <a:pPr marL="457200" indent="-457200">
              <a:buClr>
                <a:srgbClr val="D4DE58"/>
              </a:buClr>
              <a:buFont typeface="Symbol" panose="05050102010706020507" pitchFamily="18" charset="2"/>
              <a:buChar char="-"/>
            </a:pPr>
            <a:endParaRPr lang="de-DE" sz="2800" dirty="0"/>
          </a:p>
          <a:p>
            <a:pPr marL="457200" indent="-457200">
              <a:buClr>
                <a:srgbClr val="D4DE58"/>
              </a:buClr>
              <a:buFont typeface="Symbol" panose="05050102010706020507" pitchFamily="18" charset="2"/>
              <a:buChar char="-"/>
            </a:pPr>
            <a:r>
              <a:rPr lang="de-DE" sz="2800" dirty="0"/>
              <a:t>lückenlose Dämmung ohne Fugen</a:t>
            </a:r>
          </a:p>
          <a:p>
            <a:pPr marL="457200" indent="-457200">
              <a:buClr>
                <a:srgbClr val="D4DE58"/>
              </a:buClr>
              <a:buFont typeface="Symbol" panose="05050102010706020507" pitchFamily="18" charset="2"/>
              <a:buChar char="-"/>
            </a:pPr>
            <a:endParaRPr lang="de-DE" sz="2800" dirty="0"/>
          </a:p>
          <a:p>
            <a:pPr marL="457200" indent="-457200">
              <a:buClr>
                <a:srgbClr val="D4DE58"/>
              </a:buClr>
              <a:buFont typeface="Symbol" panose="05050102010706020507" pitchFamily="18" charset="2"/>
              <a:buChar char="-"/>
            </a:pPr>
            <a:r>
              <a:rPr lang="de-DE" sz="2800" dirty="0"/>
              <a:t>Rohre dicht an der Decke evtl. mit in Dämmung</a:t>
            </a:r>
          </a:p>
          <a:p>
            <a:pPr>
              <a:buClr>
                <a:srgbClr val="D4DE58"/>
              </a:buClr>
            </a:pPr>
            <a:r>
              <a:rPr lang="de-DE" sz="2800" dirty="0"/>
              <a:t> </a:t>
            </a:r>
          </a:p>
          <a:p>
            <a:pPr marL="457200" indent="-457200">
              <a:buClr>
                <a:srgbClr val="D4DE58"/>
              </a:buClr>
              <a:buFont typeface="Symbol" panose="05050102010706020507" pitchFamily="18" charset="2"/>
              <a:buChar char="-"/>
            </a:pPr>
            <a:r>
              <a:rPr lang="de-DE" sz="2800" dirty="0"/>
              <a:t>Achtung bei geringer Raumhöhe</a:t>
            </a:r>
          </a:p>
        </p:txBody>
      </p:sp>
    </p:spTree>
    <p:extLst>
      <p:ext uri="{BB962C8B-B14F-4D97-AF65-F5344CB8AC3E}">
        <p14:creationId xmlns:p14="http://schemas.microsoft.com/office/powerpoint/2010/main" val="22819706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D7F56-18A9-8449-DD42-3FD62393D052}"/>
            </a:ext>
          </a:extLst>
        </p:cNvPr>
        <p:cNvGrpSpPr/>
        <p:nvPr/>
      </p:nvGrpSpPr>
      <p:grpSpPr>
        <a:xfrm>
          <a:off x="0" y="0"/>
          <a:ext cx="0" cy="0"/>
          <a:chOff x="0" y="0"/>
          <a:chExt cx="0" cy="0"/>
        </a:xfrm>
      </p:grpSpPr>
      <p:sp>
        <p:nvSpPr>
          <p:cNvPr id="6" name="Inhaltsplatzhalter 2">
            <a:extLst>
              <a:ext uri="{FF2B5EF4-FFF2-40B4-BE49-F238E27FC236}">
                <a16:creationId xmlns:a16="http://schemas.microsoft.com/office/drawing/2014/main" id="{D3F0E10A-5EC3-4D3A-8CB6-890DE36BC529}"/>
              </a:ext>
            </a:extLst>
          </p:cNvPr>
          <p:cNvSpPr>
            <a:spLocks noGrp="1"/>
          </p:cNvSpPr>
          <p:nvPr>
            <p:ph idx="1"/>
          </p:nvPr>
        </p:nvSpPr>
        <p:spPr>
          <a:xfrm>
            <a:off x="767408" y="2723340"/>
            <a:ext cx="10515600" cy="3879850"/>
          </a:xfrm>
        </p:spPr>
        <p:txBody>
          <a:bodyPr>
            <a:normAutofit/>
          </a:bodyPr>
          <a:lstStyle/>
          <a:p>
            <a:pPr marL="0" indent="0">
              <a:buNone/>
            </a:pPr>
            <a:r>
              <a:rPr lang="de-DE" sz="4000" dirty="0"/>
              <a:t>Welche Fragen haben Sie, wenn Sie an Ihre Heizung denken?</a:t>
            </a:r>
          </a:p>
        </p:txBody>
      </p:sp>
      <p:pic>
        <p:nvPicPr>
          <p:cNvPr id="3" name="Grafik 2" descr="Brainstorming mit einfarbiger Füllung">
            <a:extLst>
              <a:ext uri="{FF2B5EF4-FFF2-40B4-BE49-F238E27FC236}">
                <a16:creationId xmlns:a16="http://schemas.microsoft.com/office/drawing/2014/main" id="{14D1A904-505B-5A0C-71F2-DAA4A47035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7348" y="5109821"/>
            <a:ext cx="1512168" cy="1512168"/>
          </a:xfrm>
          <a:prstGeom prst="rect">
            <a:avLst/>
          </a:prstGeom>
        </p:spPr>
      </p:pic>
    </p:spTree>
    <p:extLst>
      <p:ext uri="{BB962C8B-B14F-4D97-AF65-F5344CB8AC3E}">
        <p14:creationId xmlns:p14="http://schemas.microsoft.com/office/powerpoint/2010/main" val="35913283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8ED6A3-0D9D-BCD6-B0D3-0392518A58C1}"/>
              </a:ext>
            </a:extLst>
          </p:cNvPr>
          <p:cNvSpPr txBox="1">
            <a:spLocks/>
          </p:cNvSpPr>
          <p:nvPr/>
        </p:nvSpPr>
        <p:spPr>
          <a:xfrm>
            <a:off x="6096000" y="1182402"/>
            <a:ext cx="6120680" cy="1008112"/>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Heizungsanlage optimieren</a:t>
            </a:r>
          </a:p>
        </p:txBody>
      </p:sp>
      <p:sp>
        <p:nvSpPr>
          <p:cNvPr id="8" name="Textfeld 7">
            <a:extLst>
              <a:ext uri="{FF2B5EF4-FFF2-40B4-BE49-F238E27FC236}">
                <a16:creationId xmlns:a16="http://schemas.microsoft.com/office/drawing/2014/main" id="{ADDF1ABC-B140-6BFD-311D-713E6EB82E11}"/>
              </a:ext>
            </a:extLst>
          </p:cNvPr>
          <p:cNvSpPr txBox="1"/>
          <p:nvPr/>
        </p:nvSpPr>
        <p:spPr>
          <a:xfrm>
            <a:off x="335360" y="2374551"/>
            <a:ext cx="11881320" cy="4585871"/>
          </a:xfrm>
          <a:prstGeom prst="rect">
            <a:avLst/>
          </a:prstGeom>
          <a:noFill/>
        </p:spPr>
        <p:txBody>
          <a:bodyPr wrap="square">
            <a:spAutoFit/>
          </a:bodyPr>
          <a:lstStyle/>
          <a:p>
            <a:r>
              <a:rPr lang="de-DE" sz="3200" dirty="0"/>
              <a:t>Hydraulischer Abgleich</a:t>
            </a:r>
          </a:p>
          <a:p>
            <a:r>
              <a:rPr lang="de-DE" sz="2400" dirty="0"/>
              <a:t>Wasser sucht sich den Weg des geringsten Widerstands; wenn nicht abgeglichen:</a:t>
            </a:r>
          </a:p>
          <a:p>
            <a:pPr marL="285750" indent="-285750">
              <a:buClr>
                <a:srgbClr val="D4DE58"/>
              </a:buClr>
              <a:buFont typeface="Symbol" panose="05050102010706020507" pitchFamily="18" charset="2"/>
              <a:buChar char="-"/>
            </a:pPr>
            <a:r>
              <a:rPr lang="de-DE" sz="2400" dirty="0"/>
              <a:t>Oben: zu geringer Durchfluss: Es wird nicht warm</a:t>
            </a:r>
          </a:p>
          <a:p>
            <a:pPr marL="285750" indent="-285750">
              <a:buClr>
                <a:srgbClr val="D4DE58"/>
              </a:buClr>
              <a:buFont typeface="Symbol" panose="05050102010706020507" pitchFamily="18" charset="2"/>
              <a:buChar char="-"/>
            </a:pPr>
            <a:r>
              <a:rPr lang="de-DE" sz="2400" dirty="0"/>
              <a:t>Unten: zu viel Durchfluss: zu warm, oft Geräusche in Heizkörpern </a:t>
            </a:r>
            <a:r>
              <a:rPr lang="de-DE" dirty="0"/>
              <a:t>	</a:t>
            </a:r>
            <a:endParaRPr lang="de-DE" sz="2000" dirty="0"/>
          </a:p>
          <a:p>
            <a:endParaRPr lang="de-DE" sz="2400" b="1" dirty="0"/>
          </a:p>
          <a:p>
            <a:r>
              <a:rPr lang="de-DE" sz="2400" dirty="0"/>
              <a:t>Ausgleichsmaßnahmen bedeuten ineffizienten Betrieb</a:t>
            </a:r>
          </a:p>
          <a:p>
            <a:pPr marL="285750" indent="-285750">
              <a:buClr>
                <a:srgbClr val="D4DE58"/>
              </a:buClr>
              <a:buFont typeface="Symbol" panose="05050102010706020507" pitchFamily="18" charset="2"/>
              <a:buChar char="-"/>
            </a:pPr>
            <a:r>
              <a:rPr lang="de-DE" sz="2400" dirty="0"/>
              <a:t>(Überschuss-) Wärme hinauslüften</a:t>
            </a:r>
          </a:p>
          <a:p>
            <a:pPr marL="285750" indent="-285750">
              <a:buClr>
                <a:srgbClr val="D4DE58"/>
              </a:buClr>
              <a:buFont typeface="Symbol" panose="05050102010706020507" pitchFamily="18" charset="2"/>
              <a:buChar char="-"/>
            </a:pPr>
            <a:r>
              <a:rPr lang="de-DE" sz="2400" dirty="0"/>
              <a:t>Dauerentlüften</a:t>
            </a:r>
          </a:p>
          <a:p>
            <a:pPr marL="285750" indent="-285750">
              <a:buClr>
                <a:srgbClr val="D4DE58"/>
              </a:buClr>
              <a:buFont typeface="Symbol" panose="05050102010706020507" pitchFamily="18" charset="2"/>
              <a:buChar char="-"/>
            </a:pPr>
            <a:r>
              <a:rPr lang="de-DE" sz="2400" dirty="0"/>
              <a:t>Anlagendruck erhöhen</a:t>
            </a:r>
          </a:p>
          <a:p>
            <a:pPr marL="285750" indent="-285750">
              <a:buClr>
                <a:srgbClr val="D4DE58"/>
              </a:buClr>
              <a:buFont typeface="Symbol" panose="05050102010706020507" pitchFamily="18" charset="2"/>
              <a:buChar char="-"/>
            </a:pPr>
            <a:r>
              <a:rPr lang="de-DE" sz="2400" dirty="0"/>
              <a:t>Zusatzheizungen</a:t>
            </a:r>
          </a:p>
          <a:p>
            <a:pPr>
              <a:buClr>
                <a:srgbClr val="D4DE58"/>
              </a:buClr>
            </a:pPr>
            <a:r>
              <a:rPr lang="de-DE" sz="2400" dirty="0"/>
              <a:t>						</a:t>
            </a:r>
            <a:r>
              <a:rPr lang="de-DE" sz="2400" b="1" dirty="0"/>
              <a:t>	</a:t>
            </a:r>
            <a:r>
              <a:rPr lang="de-DE" sz="2400" b="1" dirty="0">
                <a:sym typeface="Wingdings" panose="05000000000000000000" pitchFamily="2" charset="2"/>
              </a:rPr>
              <a:t> </a:t>
            </a:r>
            <a:r>
              <a:rPr lang="de-DE" sz="2400" b="1" dirty="0"/>
              <a:t>daher einregeln lassen!</a:t>
            </a:r>
          </a:p>
          <a:p>
            <a:pPr marL="285750" indent="-285750">
              <a:buFont typeface="Symbol" panose="05050102010706020507" pitchFamily="18" charset="2"/>
              <a:buChar char="-"/>
            </a:pPr>
            <a:endParaRPr lang="de-DE" sz="2000" dirty="0"/>
          </a:p>
        </p:txBody>
      </p:sp>
    </p:spTree>
    <p:extLst>
      <p:ext uri="{BB962C8B-B14F-4D97-AF65-F5344CB8AC3E}">
        <p14:creationId xmlns:p14="http://schemas.microsoft.com/office/powerpoint/2010/main" val="26534134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C8DE2322-11FA-C582-46E4-FA06040371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9376" y="1196752"/>
            <a:ext cx="7560840" cy="5371905"/>
          </a:xfrm>
          <a:prstGeom prst="rect">
            <a:avLst/>
          </a:prstGeom>
        </p:spPr>
      </p:pic>
      <p:sp>
        <p:nvSpPr>
          <p:cNvPr id="2" name="Titel 1">
            <a:extLst>
              <a:ext uri="{FF2B5EF4-FFF2-40B4-BE49-F238E27FC236}">
                <a16:creationId xmlns:a16="http://schemas.microsoft.com/office/drawing/2014/main" id="{690C6F80-1ECC-1967-CA1E-F6BD8038DA31}"/>
              </a:ext>
            </a:extLst>
          </p:cNvPr>
          <p:cNvSpPr txBox="1">
            <a:spLocks/>
          </p:cNvSpPr>
          <p:nvPr/>
        </p:nvSpPr>
        <p:spPr>
          <a:xfrm>
            <a:off x="8472264" y="1196752"/>
            <a:ext cx="6120680" cy="1008112"/>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Heizungsanlage</a:t>
            </a:r>
          </a:p>
          <a:p>
            <a:r>
              <a:rPr lang="de-DE" dirty="0"/>
              <a:t>optimieren</a:t>
            </a:r>
          </a:p>
        </p:txBody>
      </p:sp>
    </p:spTree>
    <p:extLst>
      <p:ext uri="{BB962C8B-B14F-4D97-AF65-F5344CB8AC3E}">
        <p14:creationId xmlns:p14="http://schemas.microsoft.com/office/powerpoint/2010/main" val="15747531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C8726905-E003-2D66-41EC-7A2B87FAE636}"/>
              </a:ext>
            </a:extLst>
          </p:cNvPr>
          <p:cNvSpPr>
            <a:spLocks noGrp="1"/>
          </p:cNvSpPr>
          <p:nvPr>
            <p:ph idx="1"/>
          </p:nvPr>
        </p:nvSpPr>
        <p:spPr>
          <a:xfrm>
            <a:off x="1991544" y="6381328"/>
            <a:ext cx="9649072" cy="326735"/>
          </a:xfrm>
        </p:spPr>
        <p:txBody>
          <a:bodyPr>
            <a:normAutofit fontScale="77500" lnSpcReduction="20000"/>
          </a:bodyPr>
          <a:lstStyle/>
          <a:p>
            <a:pPr marL="0" indent="0">
              <a:buNone/>
            </a:pPr>
            <a:r>
              <a:rPr lang="de-DE" sz="2100" dirty="0">
                <a:hlinkClick r:id="rId2"/>
              </a:rPr>
              <a:t>https://www.energiewechsel.de/KAENEF/Navigation/DE/Service/FAQ/Waermeplanung/faq-waermeplanung.html</a:t>
            </a:r>
            <a:endParaRPr lang="de-DE" sz="2100" dirty="0"/>
          </a:p>
          <a:p>
            <a:endParaRPr lang="de-DE" dirty="0"/>
          </a:p>
          <a:p>
            <a:endParaRPr lang="de-DE" dirty="0"/>
          </a:p>
        </p:txBody>
      </p:sp>
      <p:sp>
        <p:nvSpPr>
          <p:cNvPr id="6" name="Textfeld 5">
            <a:extLst>
              <a:ext uri="{FF2B5EF4-FFF2-40B4-BE49-F238E27FC236}">
                <a16:creationId xmlns:a16="http://schemas.microsoft.com/office/drawing/2014/main" id="{85107587-65FC-5FDB-18C5-37D5CB11D716}"/>
              </a:ext>
            </a:extLst>
          </p:cNvPr>
          <p:cNvSpPr txBox="1"/>
          <p:nvPr/>
        </p:nvSpPr>
        <p:spPr>
          <a:xfrm>
            <a:off x="681558" y="2564904"/>
            <a:ext cx="10828884" cy="3724096"/>
          </a:xfrm>
          <a:prstGeom prst="rect">
            <a:avLst/>
          </a:prstGeom>
          <a:noFill/>
        </p:spPr>
        <p:txBody>
          <a:bodyPr wrap="square">
            <a:spAutoFit/>
          </a:bodyPr>
          <a:lstStyle/>
          <a:p>
            <a:r>
              <a:rPr lang="de-DE" sz="2000" b="1" dirty="0"/>
              <a:t>Wärmeplanungsgesetz (WPG) und Gebäudeenergiegesetz (GEG) sind miteinander verzahnt. </a:t>
            </a:r>
          </a:p>
          <a:p>
            <a:endParaRPr lang="de-DE" sz="2000" b="1" dirty="0"/>
          </a:p>
          <a:p>
            <a:r>
              <a:rPr lang="de-DE" sz="1400" b="1" dirty="0"/>
              <a:t>So gilt für Bestandsgebäude </a:t>
            </a:r>
            <a:r>
              <a:rPr lang="de-DE" sz="1400" dirty="0"/>
              <a:t>und Neubauten in Baulücken </a:t>
            </a:r>
            <a:r>
              <a:rPr lang="de-DE" sz="1400" b="1" dirty="0"/>
              <a:t>die nach dem Gebäudeenergiegesetz vorgegebene Pflicht zur Nutzung Erneuerbarer Energien </a:t>
            </a:r>
            <a:r>
              <a:rPr lang="de-DE" sz="1400" dirty="0"/>
              <a:t>beim Einbau einer </a:t>
            </a:r>
            <a:r>
              <a:rPr lang="de-DE" sz="1400" u="sng" dirty="0"/>
              <a:t>neuen Heizung </a:t>
            </a:r>
            <a:r>
              <a:rPr lang="de-DE" sz="1400" b="1" dirty="0"/>
              <a:t>erst mit Ablauf der für die Erstellung eines Wärmeplans im WPG vorgesehenen Fristen</a:t>
            </a:r>
            <a:r>
              <a:rPr lang="de-DE" sz="1400" dirty="0"/>
              <a:t>, </a:t>
            </a:r>
          </a:p>
          <a:p>
            <a:endParaRPr lang="de-DE" sz="1400" dirty="0"/>
          </a:p>
          <a:p>
            <a:r>
              <a:rPr lang="de-DE" sz="1400" dirty="0"/>
              <a:t>in Kommunen mit über 100.000 Einwohnern ab dem 01.07.2026,</a:t>
            </a:r>
          </a:p>
          <a:p>
            <a:r>
              <a:rPr lang="de-DE" sz="1400" dirty="0"/>
              <a:t>in Kommunen mit 100.000 Einwohnern oder weniger ab dem 01.07.2028</a:t>
            </a:r>
          </a:p>
          <a:p>
            <a:endParaRPr lang="de-DE" sz="1400" dirty="0"/>
          </a:p>
          <a:p>
            <a:r>
              <a:rPr lang="de-DE" sz="1400" dirty="0"/>
              <a:t>Hat eine Kommune schon vor Ablauf dieser Fristen einen Wärmeplan vorgelegt und auf dieser Grundlage ein Wärmenetz- oder Wasserstoffnetzausbaugebiet </a:t>
            </a:r>
            <a:r>
              <a:rPr lang="de-DE" sz="1400" u="sng" dirty="0"/>
              <a:t>rechtsverbindlich ausgewiesen</a:t>
            </a:r>
            <a:r>
              <a:rPr lang="de-DE" sz="1400" dirty="0"/>
              <a:t>, gilt die Vorgabe des GEG zur Nutzung von 65% Erneuerbaren Energien beim Heizen in dem jeweiligen Gebiet früher. </a:t>
            </a:r>
          </a:p>
          <a:p>
            <a:endParaRPr lang="de-DE" sz="1400" dirty="0"/>
          </a:p>
          <a:p>
            <a:r>
              <a:rPr lang="de-DE" sz="1400" b="1" dirty="0">
                <a:solidFill>
                  <a:srgbClr val="FF0000"/>
                </a:solidFill>
              </a:rPr>
              <a:t>Die rechtsverbindliche Ausweisung erfolgt nicht im (rechtlich unverbindlichen) Wärmeplan</a:t>
            </a:r>
            <a:r>
              <a:rPr lang="de-DE" sz="1400" dirty="0"/>
              <a:t>, sondern durch eine separate Entscheidung der Kommune, z.B. im Wege einer kommunalen Satzung. Die Anforderungen des GEG sind in diesem Fall einen Monat nach Bekanntgabe der Ausweisungsentscheidung anzuwenden. Die Regelungen des GEG zur Verschränkung mit der Wärmeplanung sollen es Bürgerinnen und Bürgern ermöglichen, sich bei der Entscheidung für eine klimafreundliche Heizung an der Wärmeplanung zu orientieren.</a:t>
            </a:r>
          </a:p>
        </p:txBody>
      </p:sp>
      <p:sp>
        <p:nvSpPr>
          <p:cNvPr id="5" name="Titel 1">
            <a:extLst>
              <a:ext uri="{FF2B5EF4-FFF2-40B4-BE49-F238E27FC236}">
                <a16:creationId xmlns:a16="http://schemas.microsoft.com/office/drawing/2014/main" id="{3BDECB22-33B9-231C-59C9-B522C1F8EEE1}"/>
              </a:ext>
            </a:extLst>
          </p:cNvPr>
          <p:cNvSpPr>
            <a:spLocks noGrp="1"/>
          </p:cNvSpPr>
          <p:nvPr>
            <p:ph type="title"/>
          </p:nvPr>
        </p:nvSpPr>
        <p:spPr>
          <a:xfrm>
            <a:off x="4727848" y="1228089"/>
            <a:ext cx="7346032" cy="646331"/>
          </a:xfrm>
        </p:spPr>
        <p:txBody>
          <a:bodyPr>
            <a:normAutofit fontScale="90000"/>
          </a:bodyPr>
          <a:lstStyle/>
          <a:p>
            <a:r>
              <a:rPr lang="de-DE" dirty="0"/>
              <a:t>Kommunale Wärmeplanung &amp; GEG</a:t>
            </a:r>
          </a:p>
        </p:txBody>
      </p:sp>
    </p:spTree>
    <p:extLst>
      <p:ext uri="{BB962C8B-B14F-4D97-AF65-F5344CB8AC3E}">
        <p14:creationId xmlns:p14="http://schemas.microsoft.com/office/powerpoint/2010/main" val="22999073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709DB576-C24B-D41D-D86F-5507EFCB8D53}"/>
              </a:ext>
            </a:extLst>
          </p:cNvPr>
          <p:cNvPicPr>
            <a:picLocks noGrp="1" noChangeAspect="1"/>
          </p:cNvPicPr>
          <p:nvPr>
            <p:ph idx="1"/>
          </p:nvPr>
        </p:nvPicPr>
        <p:blipFill>
          <a:blip r:embed="rId2"/>
          <a:stretch>
            <a:fillRect/>
          </a:stretch>
        </p:blipFill>
        <p:spPr>
          <a:xfrm>
            <a:off x="194913" y="2084048"/>
            <a:ext cx="5469039" cy="4343191"/>
          </a:xfrm>
        </p:spPr>
      </p:pic>
      <p:pic>
        <p:nvPicPr>
          <p:cNvPr id="9" name="Grafik 8">
            <a:extLst>
              <a:ext uri="{FF2B5EF4-FFF2-40B4-BE49-F238E27FC236}">
                <a16:creationId xmlns:a16="http://schemas.microsoft.com/office/drawing/2014/main" id="{7DB0E391-D5D0-063C-4A86-48F5BE688AFA}"/>
              </a:ext>
            </a:extLst>
          </p:cNvPr>
          <p:cNvPicPr>
            <a:picLocks noChangeAspect="1"/>
          </p:cNvPicPr>
          <p:nvPr/>
        </p:nvPicPr>
        <p:blipFill>
          <a:blip r:embed="rId3"/>
          <a:stretch>
            <a:fillRect/>
          </a:stretch>
        </p:blipFill>
        <p:spPr>
          <a:xfrm>
            <a:off x="6096000" y="2265454"/>
            <a:ext cx="5735961" cy="3793556"/>
          </a:xfrm>
          <a:prstGeom prst="rect">
            <a:avLst/>
          </a:prstGeom>
        </p:spPr>
      </p:pic>
      <p:sp>
        <p:nvSpPr>
          <p:cNvPr id="10" name="Titel 1">
            <a:extLst>
              <a:ext uri="{FF2B5EF4-FFF2-40B4-BE49-F238E27FC236}">
                <a16:creationId xmlns:a16="http://schemas.microsoft.com/office/drawing/2014/main" id="{0D4A44E0-51C5-21ED-92D4-46404B224D1F}"/>
              </a:ext>
            </a:extLst>
          </p:cNvPr>
          <p:cNvSpPr txBox="1">
            <a:spLocks/>
          </p:cNvSpPr>
          <p:nvPr/>
        </p:nvSpPr>
        <p:spPr>
          <a:xfrm>
            <a:off x="7248128" y="819544"/>
            <a:ext cx="4746851"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Gebäudebeheizung</a:t>
            </a:r>
          </a:p>
        </p:txBody>
      </p:sp>
      <p:pic>
        <p:nvPicPr>
          <p:cNvPr id="2" name="Grafik 1">
            <a:extLst>
              <a:ext uri="{FF2B5EF4-FFF2-40B4-BE49-F238E27FC236}">
                <a16:creationId xmlns:a16="http://schemas.microsoft.com/office/drawing/2014/main" id="{5DEFB3A8-E416-2677-218C-4893FA6DD666}"/>
              </a:ext>
            </a:extLst>
          </p:cNvPr>
          <p:cNvPicPr>
            <a:picLocks noChangeAspect="1"/>
          </p:cNvPicPr>
          <p:nvPr/>
        </p:nvPicPr>
        <p:blipFill>
          <a:blip r:embed="rId4"/>
          <a:stretch>
            <a:fillRect/>
          </a:stretch>
        </p:blipFill>
        <p:spPr>
          <a:xfrm>
            <a:off x="6919624" y="6240274"/>
            <a:ext cx="4763165" cy="409632"/>
          </a:xfrm>
          <a:prstGeom prst="rect">
            <a:avLst/>
          </a:prstGeom>
        </p:spPr>
      </p:pic>
    </p:spTree>
    <p:extLst>
      <p:ext uri="{BB962C8B-B14F-4D97-AF65-F5344CB8AC3E}">
        <p14:creationId xmlns:p14="http://schemas.microsoft.com/office/powerpoint/2010/main" val="35450493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3317C0E-F483-E4A1-9C3C-3FA08C91207C}"/>
              </a:ext>
            </a:extLst>
          </p:cNvPr>
          <p:cNvPicPr>
            <a:picLocks noChangeAspect="1"/>
          </p:cNvPicPr>
          <p:nvPr/>
        </p:nvPicPr>
        <p:blipFill>
          <a:blip r:embed="rId2"/>
          <a:stretch>
            <a:fillRect/>
          </a:stretch>
        </p:blipFill>
        <p:spPr>
          <a:xfrm>
            <a:off x="1703512" y="2259704"/>
            <a:ext cx="8136904" cy="4561171"/>
          </a:xfrm>
          <a:prstGeom prst="rect">
            <a:avLst/>
          </a:prstGeom>
        </p:spPr>
      </p:pic>
      <p:sp>
        <p:nvSpPr>
          <p:cNvPr id="6" name="Titel 1">
            <a:extLst>
              <a:ext uri="{FF2B5EF4-FFF2-40B4-BE49-F238E27FC236}">
                <a16:creationId xmlns:a16="http://schemas.microsoft.com/office/drawing/2014/main" id="{A29D56F6-577D-0A93-83BA-D680A2C19CFD}"/>
              </a:ext>
            </a:extLst>
          </p:cNvPr>
          <p:cNvSpPr txBox="1">
            <a:spLocks/>
          </p:cNvSpPr>
          <p:nvPr/>
        </p:nvSpPr>
        <p:spPr>
          <a:xfrm>
            <a:off x="7248128" y="819544"/>
            <a:ext cx="4746851"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Gebäudebeheizung</a:t>
            </a:r>
          </a:p>
        </p:txBody>
      </p:sp>
      <p:pic>
        <p:nvPicPr>
          <p:cNvPr id="2" name="Grafik 1">
            <a:extLst>
              <a:ext uri="{FF2B5EF4-FFF2-40B4-BE49-F238E27FC236}">
                <a16:creationId xmlns:a16="http://schemas.microsoft.com/office/drawing/2014/main" id="{024346BE-BA9A-5CE8-93AD-22B665432501}"/>
              </a:ext>
            </a:extLst>
          </p:cNvPr>
          <p:cNvPicPr>
            <a:picLocks noChangeAspect="1"/>
          </p:cNvPicPr>
          <p:nvPr/>
        </p:nvPicPr>
        <p:blipFill>
          <a:blip r:embed="rId3"/>
          <a:stretch>
            <a:fillRect/>
          </a:stretch>
        </p:blipFill>
        <p:spPr>
          <a:xfrm rot="16200000">
            <a:off x="9628802" y="4422552"/>
            <a:ext cx="4087085" cy="351489"/>
          </a:xfrm>
          <a:prstGeom prst="rect">
            <a:avLst/>
          </a:prstGeom>
        </p:spPr>
      </p:pic>
    </p:spTree>
    <p:extLst>
      <p:ext uri="{BB962C8B-B14F-4D97-AF65-F5344CB8AC3E}">
        <p14:creationId xmlns:p14="http://schemas.microsoft.com/office/powerpoint/2010/main" val="167177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A2373-0008-C5F8-ACED-7C9C4BCFCF4F}"/>
            </a:ext>
          </a:extLst>
        </p:cNvPr>
        <p:cNvGrpSpPr/>
        <p:nvPr/>
      </p:nvGrpSpPr>
      <p:grpSpPr>
        <a:xfrm>
          <a:off x="0" y="0"/>
          <a:ext cx="0" cy="0"/>
          <a:chOff x="0" y="0"/>
          <a:chExt cx="0" cy="0"/>
        </a:xfrm>
      </p:grpSpPr>
      <p:pic>
        <p:nvPicPr>
          <p:cNvPr id="3" name="Grafik 2" descr="Brainstorming mit einfarbiger Füllung">
            <a:extLst>
              <a:ext uri="{FF2B5EF4-FFF2-40B4-BE49-F238E27FC236}">
                <a16:creationId xmlns:a16="http://schemas.microsoft.com/office/drawing/2014/main" id="{C7477521-9D44-DA21-CE66-5EF87654BD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7348" y="5109821"/>
            <a:ext cx="1512168" cy="1512168"/>
          </a:xfrm>
          <a:prstGeom prst="rect">
            <a:avLst/>
          </a:prstGeom>
        </p:spPr>
      </p:pic>
      <p:sp>
        <p:nvSpPr>
          <p:cNvPr id="5" name="Inhaltsplatzhalter 2">
            <a:extLst>
              <a:ext uri="{FF2B5EF4-FFF2-40B4-BE49-F238E27FC236}">
                <a16:creationId xmlns:a16="http://schemas.microsoft.com/office/drawing/2014/main" id="{A884197C-9210-B5C6-85A5-A0DECA4E7A96}"/>
              </a:ext>
            </a:extLst>
          </p:cNvPr>
          <p:cNvSpPr txBox="1">
            <a:spLocks/>
          </p:cNvSpPr>
          <p:nvPr/>
        </p:nvSpPr>
        <p:spPr>
          <a:xfrm>
            <a:off x="983432" y="3068960"/>
            <a:ext cx="9716888" cy="289197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e-DE" sz="4400"/>
              <a:t>Welche Heizanlagen kennen Sie?</a:t>
            </a:r>
            <a:endParaRPr lang="de-DE" sz="4400" dirty="0"/>
          </a:p>
        </p:txBody>
      </p:sp>
    </p:spTree>
    <p:extLst>
      <p:ext uri="{BB962C8B-B14F-4D97-AF65-F5344CB8AC3E}">
        <p14:creationId xmlns:p14="http://schemas.microsoft.com/office/powerpoint/2010/main" val="2893886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F7695A6-10F0-5FA3-C6B4-3187DD41462B}"/>
              </a:ext>
            </a:extLst>
          </p:cNvPr>
          <p:cNvSpPr>
            <a:spLocks noGrp="1"/>
          </p:cNvSpPr>
          <p:nvPr>
            <p:ph idx="1"/>
          </p:nvPr>
        </p:nvSpPr>
        <p:spPr>
          <a:xfrm>
            <a:off x="551384" y="2796291"/>
            <a:ext cx="11640616" cy="3879800"/>
          </a:xfrm>
        </p:spPr>
        <p:txBody>
          <a:bodyPr>
            <a:normAutofit/>
          </a:bodyPr>
          <a:lstStyle/>
          <a:p>
            <a:pPr marL="0" indent="0">
              <a:buNone/>
            </a:pPr>
            <a:r>
              <a:rPr lang="de-DE" sz="2600" dirty="0"/>
              <a:t>Mannheim:</a:t>
            </a:r>
          </a:p>
          <a:p>
            <a:pPr marL="0" indent="0">
              <a:buNone/>
            </a:pPr>
            <a:r>
              <a:rPr lang="de-DE" sz="2600" dirty="0"/>
              <a:t>„Die Umstellung der Gasversorgung von Letztverbrauchern im Niederdruckbereich auf </a:t>
            </a:r>
            <a:r>
              <a:rPr lang="de-DE" sz="2600" b="1" dirty="0"/>
              <a:t>Wasserstoff</a:t>
            </a:r>
            <a:r>
              <a:rPr lang="de-DE" sz="2600" dirty="0"/>
              <a:t> ist aus Kapazitäts- und Kostengründen leider nicht realisierbar. Denn Wasserstoff ist für diesen Zweck nicht ausreichend effizient und sehr teuer. Außerdem wird Wasserstoff in absehbarer Zeit nicht in ausreichenden Mengen zur Verfügung stehen und deshalb – </a:t>
            </a:r>
            <a:r>
              <a:rPr lang="de-DE" sz="2600" b="1" dirty="0"/>
              <a:t>ebenso wie Biomethan </a:t>
            </a:r>
            <a:r>
              <a:rPr lang="de-DE" sz="2600" dirty="0"/>
              <a:t>– primär eine Lösung für die Industrie sein. “</a:t>
            </a:r>
          </a:p>
        </p:txBody>
      </p:sp>
      <p:sp>
        <p:nvSpPr>
          <p:cNvPr id="6" name="Titel 1">
            <a:extLst>
              <a:ext uri="{FF2B5EF4-FFF2-40B4-BE49-F238E27FC236}">
                <a16:creationId xmlns:a16="http://schemas.microsoft.com/office/drawing/2014/main" id="{9672AB57-4A91-BFBB-CAB4-B3B199DD95CB}"/>
              </a:ext>
            </a:extLst>
          </p:cNvPr>
          <p:cNvSpPr txBox="1">
            <a:spLocks/>
          </p:cNvSpPr>
          <p:nvPr/>
        </p:nvSpPr>
        <p:spPr>
          <a:xfrm>
            <a:off x="5807968" y="1052736"/>
            <a:ext cx="6096000" cy="10690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de-DE" sz="4000" dirty="0"/>
              <a:t>Gasnetze</a:t>
            </a:r>
          </a:p>
        </p:txBody>
      </p:sp>
      <p:sp>
        <p:nvSpPr>
          <p:cNvPr id="8" name="Textfeld 7">
            <a:extLst>
              <a:ext uri="{FF2B5EF4-FFF2-40B4-BE49-F238E27FC236}">
                <a16:creationId xmlns:a16="http://schemas.microsoft.com/office/drawing/2014/main" id="{57C0FADE-6400-3B3D-C532-570D30D50E69}"/>
              </a:ext>
            </a:extLst>
          </p:cNvPr>
          <p:cNvSpPr txBox="1"/>
          <p:nvPr/>
        </p:nvSpPr>
        <p:spPr>
          <a:xfrm>
            <a:off x="3359696" y="6021288"/>
            <a:ext cx="8570564" cy="338554"/>
          </a:xfrm>
          <a:prstGeom prst="rect">
            <a:avLst/>
          </a:prstGeom>
          <a:noFill/>
        </p:spPr>
        <p:txBody>
          <a:bodyPr wrap="square">
            <a:spAutoFit/>
          </a:bodyPr>
          <a:lstStyle/>
          <a:p>
            <a:r>
              <a:rPr lang="de-DE" sz="1600" dirty="0"/>
              <a:t>https://www.mvv.de/informationen-zum-rueckzug-aus-dem-gasnetz?acc-open[4]=c57821-6</a:t>
            </a:r>
          </a:p>
        </p:txBody>
      </p:sp>
    </p:spTree>
    <p:extLst>
      <p:ext uri="{BB962C8B-B14F-4D97-AF65-F5344CB8AC3E}">
        <p14:creationId xmlns:p14="http://schemas.microsoft.com/office/powerpoint/2010/main" val="18160273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01088293-DCD8-BC46-8DF2-4FC21CF7C0C1}"/>
              </a:ext>
            </a:extLst>
          </p:cNvPr>
          <p:cNvPicPr>
            <a:picLocks noGrp="1" noChangeAspect="1"/>
          </p:cNvPicPr>
          <p:nvPr>
            <p:ph sz="half" idx="1"/>
          </p:nvPr>
        </p:nvPicPr>
        <p:blipFill>
          <a:blip r:embed="rId2"/>
          <a:stretch>
            <a:fillRect/>
          </a:stretch>
        </p:blipFill>
        <p:spPr>
          <a:xfrm>
            <a:off x="695400" y="1358677"/>
            <a:ext cx="7403640" cy="5256584"/>
          </a:xfrm>
        </p:spPr>
      </p:pic>
      <p:sp>
        <p:nvSpPr>
          <p:cNvPr id="2" name="Titel 1">
            <a:extLst>
              <a:ext uri="{FF2B5EF4-FFF2-40B4-BE49-F238E27FC236}">
                <a16:creationId xmlns:a16="http://schemas.microsoft.com/office/drawing/2014/main" id="{0B160F5C-F984-4057-DFDC-5941B43A234D}"/>
              </a:ext>
            </a:extLst>
          </p:cNvPr>
          <p:cNvSpPr txBox="1">
            <a:spLocks/>
          </p:cNvSpPr>
          <p:nvPr/>
        </p:nvSpPr>
        <p:spPr>
          <a:xfrm>
            <a:off x="8976320" y="1340768"/>
            <a:ext cx="2880320" cy="543603"/>
          </a:xfrm>
          <a:prstGeom prst="rect">
            <a:avLst/>
          </a:prstGeom>
        </p:spPr>
        <p:txBody>
          <a:bodyP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Hybridheizung </a:t>
            </a:r>
          </a:p>
        </p:txBody>
      </p:sp>
      <p:sp>
        <p:nvSpPr>
          <p:cNvPr id="3" name="Textfeld 2">
            <a:extLst>
              <a:ext uri="{FF2B5EF4-FFF2-40B4-BE49-F238E27FC236}">
                <a16:creationId xmlns:a16="http://schemas.microsoft.com/office/drawing/2014/main" id="{8CB52A95-E696-3748-1023-2106A4E8B265}"/>
              </a:ext>
            </a:extLst>
          </p:cNvPr>
          <p:cNvSpPr txBox="1"/>
          <p:nvPr/>
        </p:nvSpPr>
        <p:spPr>
          <a:xfrm>
            <a:off x="8760296" y="3645024"/>
            <a:ext cx="3096344" cy="954107"/>
          </a:xfrm>
          <a:prstGeom prst="rect">
            <a:avLst/>
          </a:prstGeom>
          <a:noFill/>
        </p:spPr>
        <p:txBody>
          <a:bodyPr wrap="square" rtlCol="0">
            <a:spAutoFit/>
          </a:bodyPr>
          <a:lstStyle/>
          <a:p>
            <a:r>
              <a:rPr lang="de-DE" sz="2800" dirty="0"/>
              <a:t>Viele mögliche Kombinationen!</a:t>
            </a:r>
          </a:p>
        </p:txBody>
      </p:sp>
    </p:spTree>
    <p:extLst>
      <p:ext uri="{BB962C8B-B14F-4D97-AF65-F5344CB8AC3E}">
        <p14:creationId xmlns:p14="http://schemas.microsoft.com/office/powerpoint/2010/main" val="26070952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F6B04D-DDA0-93E5-9E51-23BBDA331706}"/>
              </a:ext>
            </a:extLst>
          </p:cNvPr>
          <p:cNvSpPr>
            <a:spLocks noGrp="1"/>
          </p:cNvSpPr>
          <p:nvPr>
            <p:ph type="title"/>
          </p:nvPr>
        </p:nvSpPr>
        <p:spPr>
          <a:xfrm>
            <a:off x="7320136" y="1268760"/>
            <a:ext cx="4680520" cy="543603"/>
          </a:xfrm>
        </p:spPr>
        <p:txBody>
          <a:bodyPr>
            <a:normAutofit fontScale="90000"/>
          </a:bodyPr>
          <a:lstStyle/>
          <a:p>
            <a:r>
              <a:rPr lang="de-DE" dirty="0"/>
              <a:t>Heizen in der Zukunft</a:t>
            </a:r>
          </a:p>
        </p:txBody>
      </p:sp>
      <p:pic>
        <p:nvPicPr>
          <p:cNvPr id="5" name="Inhaltsplatzhalter 4">
            <a:extLst>
              <a:ext uri="{FF2B5EF4-FFF2-40B4-BE49-F238E27FC236}">
                <a16:creationId xmlns:a16="http://schemas.microsoft.com/office/drawing/2014/main" id="{D3523934-5CC6-E5E2-2AA2-E6F255DD0D85}"/>
              </a:ext>
            </a:extLst>
          </p:cNvPr>
          <p:cNvPicPr>
            <a:picLocks noGrp="1" noChangeAspect="1"/>
          </p:cNvPicPr>
          <p:nvPr>
            <p:ph idx="1"/>
          </p:nvPr>
        </p:nvPicPr>
        <p:blipFill>
          <a:blip r:embed="rId2"/>
          <a:stretch>
            <a:fillRect/>
          </a:stretch>
        </p:blipFill>
        <p:spPr>
          <a:xfrm>
            <a:off x="479376" y="1412776"/>
            <a:ext cx="5472608" cy="4478690"/>
          </a:xfrm>
        </p:spPr>
      </p:pic>
      <p:sp>
        <p:nvSpPr>
          <p:cNvPr id="8" name="Textfeld 7">
            <a:extLst>
              <a:ext uri="{FF2B5EF4-FFF2-40B4-BE49-F238E27FC236}">
                <a16:creationId xmlns:a16="http://schemas.microsoft.com/office/drawing/2014/main" id="{6104D642-C80E-C8F3-ABE4-3A88FFA2C860}"/>
              </a:ext>
            </a:extLst>
          </p:cNvPr>
          <p:cNvSpPr txBox="1"/>
          <p:nvPr/>
        </p:nvSpPr>
        <p:spPr>
          <a:xfrm>
            <a:off x="334615" y="5934670"/>
            <a:ext cx="6048672" cy="923330"/>
          </a:xfrm>
          <a:prstGeom prst="rect">
            <a:avLst/>
          </a:prstGeom>
          <a:noFill/>
        </p:spPr>
        <p:txBody>
          <a:bodyPr wrap="square">
            <a:spAutoFit/>
          </a:bodyPr>
          <a:lstStyle/>
          <a:p>
            <a:r>
              <a:rPr lang="de-DE" dirty="0"/>
              <a:t>Screenshot aus: https://www.energiewechsel.de/KAENEF/Redaktion/DE/Dossier/geg-gesetz-fuer-erneuerbares-heizen#heizungswegweiser</a:t>
            </a:r>
          </a:p>
        </p:txBody>
      </p:sp>
      <p:sp>
        <p:nvSpPr>
          <p:cNvPr id="9" name="Textfeld 8">
            <a:extLst>
              <a:ext uri="{FF2B5EF4-FFF2-40B4-BE49-F238E27FC236}">
                <a16:creationId xmlns:a16="http://schemas.microsoft.com/office/drawing/2014/main" id="{D38FF766-2068-BF2A-70FF-CD9CC3E32CBC}"/>
              </a:ext>
            </a:extLst>
          </p:cNvPr>
          <p:cNvSpPr txBox="1"/>
          <p:nvPr/>
        </p:nvSpPr>
        <p:spPr>
          <a:xfrm>
            <a:off x="6096000" y="2708920"/>
            <a:ext cx="6096000" cy="3924151"/>
          </a:xfrm>
          <a:prstGeom prst="rect">
            <a:avLst/>
          </a:prstGeom>
          <a:noFill/>
        </p:spPr>
        <p:txBody>
          <a:bodyPr wrap="square">
            <a:spAutoFit/>
          </a:bodyPr>
          <a:lstStyle/>
          <a:p>
            <a:pPr marL="342900" marR="0" lvl="1" indent="-342900" algn="l" defTabSz="457200" rtl="0" eaLnBrk="0" fontAlgn="base" latinLnBrk="0" hangingPunct="0">
              <a:lnSpc>
                <a:spcPct val="100000"/>
              </a:lnSpc>
              <a:spcAft>
                <a:spcPts val="600"/>
              </a:spcAft>
              <a:buClr>
                <a:srgbClr val="92D050"/>
              </a:buClr>
              <a:buSzTx/>
              <a:buFont typeface="Symbol" panose="05050102010706020507" pitchFamily="18" charset="2"/>
              <a:buChar char="-"/>
              <a:tabLst/>
              <a:defRPr/>
            </a:pPr>
            <a:r>
              <a:rPr kumimoji="0" lang="de-DE" sz="28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cs typeface="Arial" panose="020B0604020202020204" pitchFamily="34" charset="0"/>
              </a:rPr>
              <a:t>Nur (oder großer Anteil ) </a:t>
            </a:r>
            <a:r>
              <a:rPr lang="de-DE" sz="2800" dirty="0">
                <a:solidFill>
                  <a:prstClr val="black">
                    <a:lumMod val="85000"/>
                    <a:lumOff val="15000"/>
                  </a:prstClr>
                </a:solidFill>
                <a:ea typeface="Times New Roman" panose="02020603050405020304" pitchFamily="18" charset="0"/>
                <a:cs typeface="Arial" panose="020B0604020202020204" pitchFamily="34" charset="0"/>
              </a:rPr>
              <a:t>Einsatz Erneuerbare Energie</a:t>
            </a:r>
          </a:p>
          <a:p>
            <a:pPr marL="342900" marR="0" lvl="1" indent="-342900" algn="l" defTabSz="457200" rtl="0" eaLnBrk="0" fontAlgn="base" latinLnBrk="0" hangingPunct="0">
              <a:lnSpc>
                <a:spcPct val="100000"/>
              </a:lnSpc>
              <a:spcAft>
                <a:spcPts val="600"/>
              </a:spcAft>
              <a:buClr>
                <a:srgbClr val="92D050"/>
              </a:buClr>
              <a:buSzTx/>
              <a:buFont typeface="Symbol" panose="05050102010706020507" pitchFamily="18" charset="2"/>
              <a:buChar char="-"/>
              <a:tabLst/>
              <a:defRPr/>
            </a:pPr>
            <a:r>
              <a:rPr kumimoji="0" lang="de-DE" sz="28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cs typeface="Arial" panose="020B0604020202020204" pitchFamily="34" charset="0"/>
              </a:rPr>
              <a:t>Hybridheizungen</a:t>
            </a:r>
          </a:p>
          <a:p>
            <a:pPr marL="342900" marR="0" lvl="1" indent="-342900" algn="l" defTabSz="457200" rtl="0" eaLnBrk="0" fontAlgn="base" latinLnBrk="0" hangingPunct="0">
              <a:lnSpc>
                <a:spcPct val="100000"/>
              </a:lnSpc>
              <a:spcAft>
                <a:spcPts val="600"/>
              </a:spcAft>
              <a:buClr>
                <a:srgbClr val="92D050"/>
              </a:buClr>
              <a:buSzTx/>
              <a:buFont typeface="Symbol" panose="05050102010706020507" pitchFamily="18" charset="2"/>
              <a:buChar char="-"/>
              <a:tabLst/>
              <a:defRPr/>
            </a:pPr>
            <a:r>
              <a:rPr kumimoji="0" lang="de-DE" sz="28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cs typeface="Arial" panose="020B0604020202020204" pitchFamily="34" charset="0"/>
              </a:rPr>
              <a:t>Wärmepumpen</a:t>
            </a:r>
          </a:p>
          <a:p>
            <a:pPr marL="342900" marR="0" lvl="1" indent="-342900" algn="l" defTabSz="457200" rtl="0" eaLnBrk="0" fontAlgn="base" latinLnBrk="0" hangingPunct="0">
              <a:lnSpc>
                <a:spcPct val="100000"/>
              </a:lnSpc>
              <a:spcAft>
                <a:spcPts val="600"/>
              </a:spcAft>
              <a:buClr>
                <a:srgbClr val="92D050"/>
              </a:buClr>
              <a:buSzTx/>
              <a:buFont typeface="Symbol" panose="05050102010706020507" pitchFamily="18" charset="2"/>
              <a:buChar char="-"/>
              <a:tabLst/>
              <a:defRPr/>
            </a:pPr>
            <a:r>
              <a:rPr kumimoji="0" lang="de-DE" sz="28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cs typeface="Arial" panose="020B0604020202020204" pitchFamily="34" charset="0"/>
              </a:rPr>
              <a:t>Solarthermie-Hybridheizungen</a:t>
            </a:r>
          </a:p>
          <a:p>
            <a:pPr marL="342900" marR="0" lvl="1" indent="-342900" algn="l" defTabSz="457200" rtl="0" eaLnBrk="0" fontAlgn="base" latinLnBrk="0" hangingPunct="0">
              <a:lnSpc>
                <a:spcPct val="100000"/>
              </a:lnSpc>
              <a:spcAft>
                <a:spcPts val="600"/>
              </a:spcAft>
              <a:buClr>
                <a:srgbClr val="92D050"/>
              </a:buClr>
              <a:buSzTx/>
              <a:buFont typeface="Symbol" panose="05050102010706020507" pitchFamily="18" charset="2"/>
              <a:buChar char="-"/>
              <a:tabLst/>
              <a:defRPr/>
            </a:pPr>
            <a:r>
              <a:rPr kumimoji="0" lang="de-DE" sz="2800" b="0" i="0" u="none" strike="noStrike" kern="1200" cap="none" spc="0" normalizeH="0" baseline="0" noProof="0" dirty="0">
                <a:ln>
                  <a:noFill/>
                </a:ln>
                <a:solidFill>
                  <a:prstClr val="black">
                    <a:lumMod val="85000"/>
                    <a:lumOff val="15000"/>
                  </a:prstClr>
                </a:solidFill>
                <a:effectLst/>
                <a:uLnTx/>
                <a:uFillTx/>
                <a:ea typeface="Times New Roman" panose="02020603050405020304" pitchFamily="18" charset="0"/>
                <a:cs typeface="Arial" panose="020B0604020202020204" pitchFamily="34" charset="0"/>
              </a:rPr>
              <a:t>Biomasseheizung (Holz, Hackschnitzel, Pellets)</a:t>
            </a:r>
          </a:p>
          <a:p>
            <a:pPr marL="342900" lvl="1" indent="-342900" defTabSz="457200" eaLnBrk="0" fontAlgn="base" hangingPunct="0">
              <a:spcAft>
                <a:spcPts val="600"/>
              </a:spcAft>
              <a:buClr>
                <a:srgbClr val="92D050"/>
              </a:buClr>
              <a:buFont typeface="Symbol" panose="05050102010706020507" pitchFamily="18" charset="2"/>
              <a:buChar char="-"/>
              <a:defRPr/>
            </a:pPr>
            <a:r>
              <a:rPr lang="de-DE" sz="2800" dirty="0">
                <a:solidFill>
                  <a:prstClr val="black">
                    <a:lumMod val="85000"/>
                    <a:lumOff val="15000"/>
                  </a:prstClr>
                </a:solidFill>
                <a:ea typeface="Times New Roman" panose="02020603050405020304" pitchFamily="18" charset="0"/>
                <a:cs typeface="Arial" panose="020B0604020202020204" pitchFamily="34" charset="0"/>
              </a:rPr>
              <a:t>Wärmenetzanschluss</a:t>
            </a:r>
          </a:p>
        </p:txBody>
      </p:sp>
    </p:spTree>
    <p:extLst>
      <p:ext uri="{BB962C8B-B14F-4D97-AF65-F5344CB8AC3E}">
        <p14:creationId xmlns:p14="http://schemas.microsoft.com/office/powerpoint/2010/main" val="34946666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DB0C13-21A2-2904-3FE8-3CC7C5BC770B}"/>
              </a:ext>
            </a:extLst>
          </p:cNvPr>
          <p:cNvSpPr>
            <a:spLocks noGrp="1"/>
          </p:cNvSpPr>
          <p:nvPr>
            <p:ph type="title"/>
          </p:nvPr>
        </p:nvSpPr>
        <p:spPr>
          <a:xfrm>
            <a:off x="2927648" y="1293631"/>
            <a:ext cx="8930208" cy="471595"/>
          </a:xfrm>
        </p:spPr>
        <p:txBody>
          <a:bodyPr>
            <a:normAutofit fontScale="90000"/>
          </a:bodyPr>
          <a:lstStyle/>
          <a:p>
            <a:pPr algn="r"/>
            <a:r>
              <a:rPr lang="de-DE" dirty="0"/>
              <a:t>Entwicklung Wärmepumpen</a:t>
            </a:r>
          </a:p>
        </p:txBody>
      </p:sp>
      <p:pic>
        <p:nvPicPr>
          <p:cNvPr id="5" name="Grafik 4">
            <a:extLst>
              <a:ext uri="{FF2B5EF4-FFF2-40B4-BE49-F238E27FC236}">
                <a16:creationId xmlns:a16="http://schemas.microsoft.com/office/drawing/2014/main" id="{0A88D44C-92F1-594F-DA0E-E778BB9C0657}"/>
              </a:ext>
            </a:extLst>
          </p:cNvPr>
          <p:cNvPicPr>
            <a:picLocks noChangeAspect="1"/>
          </p:cNvPicPr>
          <p:nvPr/>
        </p:nvPicPr>
        <p:blipFill>
          <a:blip r:embed="rId2"/>
          <a:stretch>
            <a:fillRect/>
          </a:stretch>
        </p:blipFill>
        <p:spPr>
          <a:xfrm>
            <a:off x="5771345" y="3123800"/>
            <a:ext cx="5582455" cy="3153597"/>
          </a:xfrm>
          <a:prstGeom prst="rect">
            <a:avLst/>
          </a:prstGeom>
        </p:spPr>
      </p:pic>
      <p:pic>
        <p:nvPicPr>
          <p:cNvPr id="4" name="Grafik 3">
            <a:extLst>
              <a:ext uri="{FF2B5EF4-FFF2-40B4-BE49-F238E27FC236}">
                <a16:creationId xmlns:a16="http://schemas.microsoft.com/office/drawing/2014/main" id="{58894EC1-CA1B-E26B-A174-D9217DB9C0E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1384" y="1628800"/>
            <a:ext cx="4481736" cy="4481736"/>
          </a:xfrm>
          <a:prstGeom prst="rect">
            <a:avLst/>
          </a:prstGeom>
        </p:spPr>
      </p:pic>
      <p:pic>
        <p:nvPicPr>
          <p:cNvPr id="3" name="Grafik 2">
            <a:extLst>
              <a:ext uri="{FF2B5EF4-FFF2-40B4-BE49-F238E27FC236}">
                <a16:creationId xmlns:a16="http://schemas.microsoft.com/office/drawing/2014/main" id="{8131BDAA-F9BB-5EEB-6312-DA198BFEE46F}"/>
              </a:ext>
            </a:extLst>
          </p:cNvPr>
          <p:cNvPicPr>
            <a:picLocks noChangeAspect="1"/>
          </p:cNvPicPr>
          <p:nvPr/>
        </p:nvPicPr>
        <p:blipFill>
          <a:blip r:embed="rId4"/>
          <a:stretch>
            <a:fillRect/>
          </a:stretch>
        </p:blipFill>
        <p:spPr>
          <a:xfrm rot="16200000">
            <a:off x="9897848" y="4595704"/>
            <a:ext cx="3813497" cy="327961"/>
          </a:xfrm>
          <a:prstGeom prst="rect">
            <a:avLst/>
          </a:prstGeom>
        </p:spPr>
      </p:pic>
    </p:spTree>
    <p:extLst>
      <p:ext uri="{BB962C8B-B14F-4D97-AF65-F5344CB8AC3E}">
        <p14:creationId xmlns:p14="http://schemas.microsoft.com/office/powerpoint/2010/main" val="19093679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0A7E20EE-94EB-0539-B21C-228CBA91986D}"/>
              </a:ext>
            </a:extLst>
          </p:cNvPr>
          <p:cNvPicPr>
            <a:picLocks noChangeAspect="1"/>
          </p:cNvPicPr>
          <p:nvPr/>
        </p:nvPicPr>
        <p:blipFill>
          <a:blip r:embed="rId2"/>
          <a:stretch>
            <a:fillRect/>
          </a:stretch>
        </p:blipFill>
        <p:spPr>
          <a:xfrm>
            <a:off x="407368" y="2276872"/>
            <a:ext cx="7782057" cy="4341762"/>
          </a:xfrm>
          <a:prstGeom prst="rect">
            <a:avLst/>
          </a:prstGeom>
        </p:spPr>
      </p:pic>
      <p:sp>
        <p:nvSpPr>
          <p:cNvPr id="4" name="Titel 1">
            <a:extLst>
              <a:ext uri="{FF2B5EF4-FFF2-40B4-BE49-F238E27FC236}">
                <a16:creationId xmlns:a16="http://schemas.microsoft.com/office/drawing/2014/main" id="{443FA705-22E7-EED0-BD9F-84946E7B1567}"/>
              </a:ext>
            </a:extLst>
          </p:cNvPr>
          <p:cNvSpPr>
            <a:spLocks noGrp="1"/>
          </p:cNvSpPr>
          <p:nvPr>
            <p:ph type="title"/>
          </p:nvPr>
        </p:nvSpPr>
        <p:spPr>
          <a:xfrm>
            <a:off x="2927648" y="1293631"/>
            <a:ext cx="8930208" cy="471595"/>
          </a:xfrm>
        </p:spPr>
        <p:txBody>
          <a:bodyPr>
            <a:normAutofit fontScale="90000"/>
          </a:bodyPr>
          <a:lstStyle/>
          <a:p>
            <a:pPr algn="r"/>
            <a:r>
              <a:rPr lang="de-DE" dirty="0"/>
              <a:t>Entwicklung Wärmepumpen</a:t>
            </a:r>
          </a:p>
        </p:txBody>
      </p:sp>
      <p:sp>
        <p:nvSpPr>
          <p:cNvPr id="7" name="Textfeld 6">
            <a:extLst>
              <a:ext uri="{FF2B5EF4-FFF2-40B4-BE49-F238E27FC236}">
                <a16:creationId xmlns:a16="http://schemas.microsoft.com/office/drawing/2014/main" id="{A6A539F6-72B8-C861-F9FB-3840E2B164E7}"/>
              </a:ext>
            </a:extLst>
          </p:cNvPr>
          <p:cNvSpPr txBox="1"/>
          <p:nvPr/>
        </p:nvSpPr>
        <p:spPr>
          <a:xfrm>
            <a:off x="8616280" y="5733256"/>
            <a:ext cx="3384376" cy="830997"/>
          </a:xfrm>
          <a:prstGeom prst="rect">
            <a:avLst/>
          </a:prstGeom>
          <a:noFill/>
        </p:spPr>
        <p:txBody>
          <a:bodyPr wrap="square">
            <a:spAutoFit/>
          </a:bodyPr>
          <a:lstStyle/>
          <a:p>
            <a:r>
              <a:rPr lang="de-DE" sz="1200" dirty="0"/>
              <a:t>https://www.umweltbundesamt.de/themen/klima-energie/erneuerbare-energien/umgebungswaerme-waermepumpen/so-gehts-mit-waermepumpen</a:t>
            </a:r>
          </a:p>
        </p:txBody>
      </p:sp>
      <p:pic>
        <p:nvPicPr>
          <p:cNvPr id="9" name="Grafik 8">
            <a:extLst>
              <a:ext uri="{FF2B5EF4-FFF2-40B4-BE49-F238E27FC236}">
                <a16:creationId xmlns:a16="http://schemas.microsoft.com/office/drawing/2014/main" id="{126AFE01-F9DF-DDD8-B4DF-E9F6CE5312E1}"/>
              </a:ext>
            </a:extLst>
          </p:cNvPr>
          <p:cNvPicPr>
            <a:picLocks noChangeAspect="1"/>
          </p:cNvPicPr>
          <p:nvPr/>
        </p:nvPicPr>
        <p:blipFill>
          <a:blip r:embed="rId3"/>
          <a:stretch>
            <a:fillRect/>
          </a:stretch>
        </p:blipFill>
        <p:spPr>
          <a:xfrm>
            <a:off x="8545241" y="2928104"/>
            <a:ext cx="3454993" cy="2642714"/>
          </a:xfrm>
          <a:prstGeom prst="rect">
            <a:avLst/>
          </a:prstGeom>
        </p:spPr>
      </p:pic>
      <p:pic>
        <p:nvPicPr>
          <p:cNvPr id="2" name="Grafik 1">
            <a:extLst>
              <a:ext uri="{FF2B5EF4-FFF2-40B4-BE49-F238E27FC236}">
                <a16:creationId xmlns:a16="http://schemas.microsoft.com/office/drawing/2014/main" id="{1BF39D41-040B-73BA-4312-E9460D041CC2}"/>
              </a:ext>
            </a:extLst>
          </p:cNvPr>
          <p:cNvPicPr>
            <a:picLocks noChangeAspect="1"/>
          </p:cNvPicPr>
          <p:nvPr/>
        </p:nvPicPr>
        <p:blipFill>
          <a:blip r:embed="rId4"/>
          <a:stretch>
            <a:fillRect/>
          </a:stretch>
        </p:blipFill>
        <p:spPr>
          <a:xfrm rot="16200000">
            <a:off x="-1311645" y="4560859"/>
            <a:ext cx="3106981" cy="267200"/>
          </a:xfrm>
          <a:prstGeom prst="rect">
            <a:avLst/>
          </a:prstGeom>
        </p:spPr>
      </p:pic>
    </p:spTree>
    <p:extLst>
      <p:ext uri="{BB962C8B-B14F-4D97-AF65-F5344CB8AC3E}">
        <p14:creationId xmlns:p14="http://schemas.microsoft.com/office/powerpoint/2010/main" val="28912406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80518228-3E5F-29D5-8EAA-DC4852518BF7}"/>
              </a:ext>
            </a:extLst>
          </p:cNvPr>
          <p:cNvSpPr txBox="1"/>
          <p:nvPr/>
        </p:nvSpPr>
        <p:spPr>
          <a:xfrm>
            <a:off x="6240016" y="6436517"/>
            <a:ext cx="6096000" cy="307777"/>
          </a:xfrm>
          <a:prstGeom prst="rect">
            <a:avLst/>
          </a:prstGeom>
          <a:noFill/>
        </p:spPr>
        <p:txBody>
          <a:bodyPr wrap="square">
            <a:spAutoFit/>
          </a:bodyPr>
          <a:lstStyle/>
          <a:p>
            <a:r>
              <a:rPr lang="de-DE" sz="1400" dirty="0"/>
              <a:t>https://www.co2online.de/service/energiesparchecks/waermepumpencheck/</a:t>
            </a:r>
          </a:p>
        </p:txBody>
      </p:sp>
      <p:sp>
        <p:nvSpPr>
          <p:cNvPr id="4" name="Titel 1">
            <a:extLst>
              <a:ext uri="{FF2B5EF4-FFF2-40B4-BE49-F238E27FC236}">
                <a16:creationId xmlns:a16="http://schemas.microsoft.com/office/drawing/2014/main" id="{E8E9B483-AEDB-67DA-2565-47365F044B75}"/>
              </a:ext>
            </a:extLst>
          </p:cNvPr>
          <p:cNvSpPr txBox="1">
            <a:spLocks/>
          </p:cNvSpPr>
          <p:nvPr/>
        </p:nvSpPr>
        <p:spPr>
          <a:xfrm>
            <a:off x="2927648" y="1293631"/>
            <a:ext cx="8930208" cy="471595"/>
          </a:xfrm>
          <a:prstGeom prst="rect">
            <a:avLst/>
          </a:prstGeom>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de-DE" dirty="0"/>
              <a:t>Checks Wärmepumpen</a:t>
            </a:r>
          </a:p>
        </p:txBody>
      </p:sp>
      <p:pic>
        <p:nvPicPr>
          <p:cNvPr id="10" name="Grafik 9">
            <a:extLst>
              <a:ext uri="{FF2B5EF4-FFF2-40B4-BE49-F238E27FC236}">
                <a16:creationId xmlns:a16="http://schemas.microsoft.com/office/drawing/2014/main" id="{42EB66B9-CB6F-8B1A-2CE4-563BF8C5C95E}"/>
              </a:ext>
            </a:extLst>
          </p:cNvPr>
          <p:cNvPicPr>
            <a:picLocks noChangeAspect="1"/>
          </p:cNvPicPr>
          <p:nvPr/>
        </p:nvPicPr>
        <p:blipFill>
          <a:blip r:embed="rId2"/>
          <a:stretch>
            <a:fillRect/>
          </a:stretch>
        </p:blipFill>
        <p:spPr>
          <a:xfrm>
            <a:off x="6816080" y="2754659"/>
            <a:ext cx="5138452" cy="3665462"/>
          </a:xfrm>
          <a:prstGeom prst="rect">
            <a:avLst/>
          </a:prstGeom>
        </p:spPr>
      </p:pic>
      <p:sp>
        <p:nvSpPr>
          <p:cNvPr id="9" name="Textplatzhalter 1">
            <a:extLst>
              <a:ext uri="{FF2B5EF4-FFF2-40B4-BE49-F238E27FC236}">
                <a16:creationId xmlns:a16="http://schemas.microsoft.com/office/drawing/2014/main" id="{78534902-7401-EE5E-50C6-3518A92A89D0}"/>
              </a:ext>
            </a:extLst>
          </p:cNvPr>
          <p:cNvSpPr txBox="1">
            <a:spLocks/>
          </p:cNvSpPr>
          <p:nvPr/>
        </p:nvSpPr>
        <p:spPr>
          <a:xfrm>
            <a:off x="479376" y="6065294"/>
            <a:ext cx="4379528" cy="5251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tx2">
                  <a:lumMod val="60000"/>
                  <a:lumOff val="40000"/>
                </a:schemeClr>
              </a:buClr>
              <a:buFont typeface="Wingdings" panose="05000000000000000000" pitchFamily="2" charset="2"/>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lumMod val="60000"/>
                  <a:lumOff val="40000"/>
                </a:schemeClr>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400" dirty="0">
                <a:latin typeface="+mn-lt"/>
              </a:rPr>
              <a:t>https://www.energiewechsel.de/KAENEF/Redaktion/DE/Standardartikel/eignungsanalyse-waermepumpe.html</a:t>
            </a:r>
          </a:p>
        </p:txBody>
      </p:sp>
      <p:pic>
        <p:nvPicPr>
          <p:cNvPr id="11" name="Grafik 10">
            <a:extLst>
              <a:ext uri="{FF2B5EF4-FFF2-40B4-BE49-F238E27FC236}">
                <a16:creationId xmlns:a16="http://schemas.microsoft.com/office/drawing/2014/main" id="{4D3186A5-2064-ABBC-24CD-AD65746E3CEE}"/>
              </a:ext>
            </a:extLst>
          </p:cNvPr>
          <p:cNvPicPr>
            <a:picLocks noChangeAspect="1"/>
          </p:cNvPicPr>
          <p:nvPr/>
        </p:nvPicPr>
        <p:blipFill>
          <a:blip r:embed="rId3"/>
          <a:stretch>
            <a:fillRect/>
          </a:stretch>
        </p:blipFill>
        <p:spPr>
          <a:xfrm>
            <a:off x="695400" y="2431784"/>
            <a:ext cx="4808804" cy="3633509"/>
          </a:xfrm>
          <a:prstGeom prst="rect">
            <a:avLst/>
          </a:prstGeom>
        </p:spPr>
      </p:pic>
    </p:spTree>
    <p:extLst>
      <p:ext uri="{BB962C8B-B14F-4D97-AF65-F5344CB8AC3E}">
        <p14:creationId xmlns:p14="http://schemas.microsoft.com/office/powerpoint/2010/main" val="1554699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4E141-14B3-D07C-F41F-EF9A9ABEE506}"/>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7F1910AB-177A-67F2-635E-083A6BBA9FDF}"/>
              </a:ext>
            </a:extLst>
          </p:cNvPr>
          <p:cNvSpPr txBox="1"/>
          <p:nvPr/>
        </p:nvSpPr>
        <p:spPr>
          <a:xfrm>
            <a:off x="6816080" y="2708920"/>
            <a:ext cx="3456384" cy="369332"/>
          </a:xfrm>
          <a:prstGeom prst="rect">
            <a:avLst/>
          </a:prstGeom>
          <a:noFill/>
        </p:spPr>
        <p:txBody>
          <a:bodyPr wrap="square">
            <a:spAutoFit/>
          </a:bodyPr>
          <a:lstStyle/>
          <a:p>
            <a:r>
              <a:rPr lang="de-DE" dirty="0"/>
              <a:t>https://heatpumpsystems.isfh.de/</a:t>
            </a:r>
          </a:p>
        </p:txBody>
      </p:sp>
      <p:pic>
        <p:nvPicPr>
          <p:cNvPr id="9" name="Grafik 8">
            <a:extLst>
              <a:ext uri="{FF2B5EF4-FFF2-40B4-BE49-F238E27FC236}">
                <a16:creationId xmlns:a16="http://schemas.microsoft.com/office/drawing/2014/main" id="{E0497F8A-97FB-98A5-C34C-D2F07341BA9A}"/>
              </a:ext>
            </a:extLst>
          </p:cNvPr>
          <p:cNvPicPr>
            <a:picLocks noChangeAspect="1"/>
          </p:cNvPicPr>
          <p:nvPr/>
        </p:nvPicPr>
        <p:blipFill>
          <a:blip r:embed="rId3"/>
          <a:stretch>
            <a:fillRect/>
          </a:stretch>
        </p:blipFill>
        <p:spPr>
          <a:xfrm>
            <a:off x="623393" y="2492896"/>
            <a:ext cx="5760640" cy="4014858"/>
          </a:xfrm>
          <a:prstGeom prst="rect">
            <a:avLst/>
          </a:prstGeom>
        </p:spPr>
      </p:pic>
      <p:sp>
        <p:nvSpPr>
          <p:cNvPr id="6" name="Titel 1">
            <a:extLst>
              <a:ext uri="{FF2B5EF4-FFF2-40B4-BE49-F238E27FC236}">
                <a16:creationId xmlns:a16="http://schemas.microsoft.com/office/drawing/2014/main" id="{77F65545-F553-4471-C2E0-9F767A3F8603}"/>
              </a:ext>
            </a:extLst>
          </p:cNvPr>
          <p:cNvSpPr txBox="1">
            <a:spLocks/>
          </p:cNvSpPr>
          <p:nvPr/>
        </p:nvSpPr>
        <p:spPr>
          <a:xfrm>
            <a:off x="2927648" y="1293631"/>
            <a:ext cx="8930208" cy="471595"/>
          </a:xfrm>
          <a:prstGeom prst="rect">
            <a:avLst/>
          </a:prstGeom>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de-DE" dirty="0"/>
              <a:t>Checks Wärmepumpen</a:t>
            </a:r>
          </a:p>
        </p:txBody>
      </p:sp>
      <p:pic>
        <p:nvPicPr>
          <p:cNvPr id="8" name="Grafik 7">
            <a:extLst>
              <a:ext uri="{FF2B5EF4-FFF2-40B4-BE49-F238E27FC236}">
                <a16:creationId xmlns:a16="http://schemas.microsoft.com/office/drawing/2014/main" id="{A8699139-BE26-3F56-7433-D67506D3F0A3}"/>
              </a:ext>
            </a:extLst>
          </p:cNvPr>
          <p:cNvPicPr>
            <a:picLocks noChangeAspect="1"/>
          </p:cNvPicPr>
          <p:nvPr/>
        </p:nvPicPr>
        <p:blipFill>
          <a:blip r:embed="rId4"/>
          <a:stretch>
            <a:fillRect/>
          </a:stretch>
        </p:blipFill>
        <p:spPr>
          <a:xfrm>
            <a:off x="6816080" y="3501008"/>
            <a:ext cx="4684084" cy="2818067"/>
          </a:xfrm>
          <a:prstGeom prst="rect">
            <a:avLst/>
          </a:prstGeom>
        </p:spPr>
      </p:pic>
      <p:sp>
        <p:nvSpPr>
          <p:cNvPr id="11" name="Textfeld 10">
            <a:extLst>
              <a:ext uri="{FF2B5EF4-FFF2-40B4-BE49-F238E27FC236}">
                <a16:creationId xmlns:a16="http://schemas.microsoft.com/office/drawing/2014/main" id="{D5E36730-C237-3047-012C-243320E5AA0B}"/>
              </a:ext>
            </a:extLst>
          </p:cNvPr>
          <p:cNvSpPr txBox="1"/>
          <p:nvPr/>
        </p:nvSpPr>
        <p:spPr>
          <a:xfrm>
            <a:off x="7968208" y="6372499"/>
            <a:ext cx="3024336" cy="261610"/>
          </a:xfrm>
          <a:prstGeom prst="rect">
            <a:avLst/>
          </a:prstGeom>
          <a:noFill/>
        </p:spPr>
        <p:txBody>
          <a:bodyPr wrap="square">
            <a:spAutoFit/>
          </a:bodyPr>
          <a:lstStyle/>
          <a:p>
            <a:r>
              <a:rPr lang="de-DE" sz="1100" dirty="0"/>
              <a:t>https://isfh.de/integrate/</a:t>
            </a:r>
          </a:p>
        </p:txBody>
      </p:sp>
    </p:spTree>
    <p:extLst>
      <p:ext uri="{BB962C8B-B14F-4D97-AF65-F5344CB8AC3E}">
        <p14:creationId xmlns:p14="http://schemas.microsoft.com/office/powerpoint/2010/main" val="8731567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FEBBA-9AB1-99E8-8BE1-2F75A3019C8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D89ECDE-2431-2496-23CE-77C1C29C6F37}"/>
              </a:ext>
            </a:extLst>
          </p:cNvPr>
          <p:cNvSpPr>
            <a:spLocks noGrp="1"/>
          </p:cNvSpPr>
          <p:nvPr>
            <p:ph type="ctrTitle"/>
          </p:nvPr>
        </p:nvSpPr>
        <p:spPr>
          <a:xfrm>
            <a:off x="1055440" y="2348880"/>
            <a:ext cx="10081120" cy="1152165"/>
          </a:xfrm>
        </p:spPr>
        <p:txBody>
          <a:bodyPr>
            <a:normAutofit fontScale="90000"/>
          </a:bodyPr>
          <a:lstStyle/>
          <a:p>
            <a:r>
              <a:rPr lang="de-DE" sz="6000" b="1" dirty="0"/>
              <a:t>WORKSHOP </a:t>
            </a:r>
            <a:br>
              <a:rPr lang="de-DE" sz="6000" b="1" dirty="0"/>
            </a:br>
            <a:r>
              <a:rPr lang="de-DE" sz="6000" b="1" dirty="0"/>
              <a:t>KLIMAANPASSUNG und ENERGIE     </a:t>
            </a:r>
          </a:p>
        </p:txBody>
      </p:sp>
      <p:pic>
        <p:nvPicPr>
          <p:cNvPr id="3" name="Grafik 2">
            <a:extLst>
              <a:ext uri="{FF2B5EF4-FFF2-40B4-BE49-F238E27FC236}">
                <a16:creationId xmlns:a16="http://schemas.microsoft.com/office/drawing/2014/main" id="{968F36F2-9DE7-E828-6DCC-E22C40FD32F9}"/>
              </a:ext>
            </a:extLst>
          </p:cNvPr>
          <p:cNvPicPr>
            <a:picLocks noChangeAspect="1"/>
          </p:cNvPicPr>
          <p:nvPr/>
        </p:nvPicPr>
        <p:blipFill>
          <a:blip r:embed="rId3"/>
          <a:stretch>
            <a:fillRect/>
          </a:stretch>
        </p:blipFill>
        <p:spPr>
          <a:xfrm>
            <a:off x="634480" y="5052967"/>
            <a:ext cx="3985119" cy="1776805"/>
          </a:xfrm>
          <a:prstGeom prst="rect">
            <a:avLst/>
          </a:prstGeom>
        </p:spPr>
      </p:pic>
      <p:pic>
        <p:nvPicPr>
          <p:cNvPr id="4" name="Grafik 3">
            <a:extLst>
              <a:ext uri="{FF2B5EF4-FFF2-40B4-BE49-F238E27FC236}">
                <a16:creationId xmlns:a16="http://schemas.microsoft.com/office/drawing/2014/main" id="{C2FA5B4F-4F80-2C39-E412-6536E4813022}"/>
              </a:ext>
            </a:extLst>
          </p:cNvPr>
          <p:cNvPicPr>
            <a:picLocks noChangeAspect="1"/>
          </p:cNvPicPr>
          <p:nvPr/>
        </p:nvPicPr>
        <p:blipFill>
          <a:blip r:embed="rId4"/>
          <a:stretch>
            <a:fillRect/>
          </a:stretch>
        </p:blipFill>
        <p:spPr>
          <a:xfrm>
            <a:off x="7231355" y="5243934"/>
            <a:ext cx="4337253" cy="1532496"/>
          </a:xfrm>
          <a:prstGeom prst="rect">
            <a:avLst/>
          </a:prstGeom>
        </p:spPr>
      </p:pic>
      <p:pic>
        <p:nvPicPr>
          <p:cNvPr id="6" name="Grafik 5">
            <a:extLst>
              <a:ext uri="{FF2B5EF4-FFF2-40B4-BE49-F238E27FC236}">
                <a16:creationId xmlns:a16="http://schemas.microsoft.com/office/drawing/2014/main" id="{2AE743A7-AF39-792A-7B8C-097412A97CDE}"/>
              </a:ext>
            </a:extLst>
          </p:cNvPr>
          <p:cNvPicPr>
            <a:picLocks noChangeAspect="1"/>
          </p:cNvPicPr>
          <p:nvPr/>
        </p:nvPicPr>
        <p:blipFill>
          <a:blip r:embed="rId5"/>
          <a:stretch>
            <a:fillRect/>
          </a:stretch>
        </p:blipFill>
        <p:spPr>
          <a:xfrm>
            <a:off x="7134922" y="188640"/>
            <a:ext cx="4643969" cy="2376264"/>
          </a:xfrm>
          <a:prstGeom prst="rect">
            <a:avLst/>
          </a:prstGeom>
        </p:spPr>
      </p:pic>
      <p:pic>
        <p:nvPicPr>
          <p:cNvPr id="7" name="Grafik 6">
            <a:extLst>
              <a:ext uri="{FF2B5EF4-FFF2-40B4-BE49-F238E27FC236}">
                <a16:creationId xmlns:a16="http://schemas.microsoft.com/office/drawing/2014/main" id="{A84419DE-0A3F-11FF-6364-BA62C0F53C61}"/>
              </a:ext>
            </a:extLst>
          </p:cNvPr>
          <p:cNvPicPr>
            <a:picLocks noChangeAspect="1"/>
          </p:cNvPicPr>
          <p:nvPr/>
        </p:nvPicPr>
        <p:blipFill>
          <a:blip r:embed="rId6"/>
          <a:stretch>
            <a:fillRect/>
          </a:stretch>
        </p:blipFill>
        <p:spPr>
          <a:xfrm>
            <a:off x="15080" y="3710859"/>
            <a:ext cx="12201600" cy="1484828"/>
          </a:xfrm>
          <a:prstGeom prst="rect">
            <a:avLst/>
          </a:prstGeom>
        </p:spPr>
      </p:pic>
    </p:spTree>
    <p:extLst>
      <p:ext uri="{BB962C8B-B14F-4D97-AF65-F5344CB8AC3E}">
        <p14:creationId xmlns:p14="http://schemas.microsoft.com/office/powerpoint/2010/main" val="6288154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10278-679F-6B5C-1D4F-DB1B1D44DC78}"/>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C534CB19-79F6-6D59-C7F2-B355F4B61ED1}"/>
              </a:ext>
            </a:extLst>
          </p:cNvPr>
          <p:cNvSpPr>
            <a:spLocks noGrp="1"/>
          </p:cNvSpPr>
          <p:nvPr>
            <p:ph sz="half" idx="2"/>
          </p:nvPr>
        </p:nvSpPr>
        <p:spPr>
          <a:xfrm>
            <a:off x="887050" y="2491355"/>
            <a:ext cx="5157787" cy="3684588"/>
          </a:xfrm>
        </p:spPr>
        <p:txBody>
          <a:bodyPr>
            <a:normAutofit fontScale="92500"/>
          </a:bodyPr>
          <a:lstStyle/>
          <a:p>
            <a:pPr marL="0" indent="0">
              <a:buNone/>
            </a:pPr>
            <a:r>
              <a:rPr lang="de-DE" dirty="0"/>
              <a:t>Das Projekt „</a:t>
            </a:r>
            <a:r>
              <a:rPr lang="de-DE" b="1" dirty="0" err="1"/>
              <a:t>WeKASi</a:t>
            </a:r>
            <a:r>
              <a:rPr lang="de-DE" b="1" dirty="0"/>
              <a:t> – Weiterbildung für Klimaanpassung in Siedlungsgemeinschaften</a:t>
            </a:r>
            <a:r>
              <a:rPr lang="de-DE" dirty="0"/>
              <a:t>“ (Förderkennzeichen 67DAS279A/B) wird gefördert vom </a:t>
            </a:r>
            <a:r>
              <a:rPr lang="de-DE" b="1" dirty="0"/>
              <a:t>Bundesministerium für Umwelt, Naturschutz, nukleare Sicherheit und Verbraucherschutz (BMUV)</a:t>
            </a:r>
            <a:r>
              <a:rPr lang="de-DE" dirty="0"/>
              <a:t> aufgrund eines Beschlusses des Deutschen Bundestages.</a:t>
            </a:r>
          </a:p>
        </p:txBody>
      </p:sp>
      <p:pic>
        <p:nvPicPr>
          <p:cNvPr id="7" name="Grafik 6" descr="Ein Bild, das Text, Screenshot, Visitenkarte, Schrift enthält.&#10;&#10;Automatisch generierte Beschreibung">
            <a:extLst>
              <a:ext uri="{FF2B5EF4-FFF2-40B4-BE49-F238E27FC236}">
                <a16:creationId xmlns:a16="http://schemas.microsoft.com/office/drawing/2014/main" id="{59EE5353-FAA7-AEBF-766D-90F1CED3506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47164" y="2700946"/>
            <a:ext cx="5183188" cy="3265407"/>
          </a:xfrm>
          <a:prstGeom prst="rect">
            <a:avLst/>
          </a:prstGeom>
          <a:noFill/>
        </p:spPr>
      </p:pic>
      <p:sp>
        <p:nvSpPr>
          <p:cNvPr id="4" name="Datumsplatzhalter 3">
            <a:extLst>
              <a:ext uri="{FF2B5EF4-FFF2-40B4-BE49-F238E27FC236}">
                <a16:creationId xmlns:a16="http://schemas.microsoft.com/office/drawing/2014/main" id="{1F77F65E-7542-BBE7-70A6-B25BE8210C5E}"/>
              </a:ext>
            </a:extLst>
          </p:cNvPr>
          <p:cNvSpPr>
            <a:spLocks noGrp="1"/>
          </p:cNvSpPr>
          <p:nvPr>
            <p:ph type="dt" sz="half" idx="10"/>
          </p:nvPr>
        </p:nvSpPr>
        <p:spPr>
          <a:xfrm>
            <a:off x="838200" y="6356350"/>
            <a:ext cx="2743200" cy="365125"/>
          </a:xfrm>
        </p:spPr>
        <p:txBody>
          <a:bodyPr anchor="ctr">
            <a:normAutofit/>
          </a:bodyPr>
          <a:lstStyle/>
          <a:p>
            <a:pPr>
              <a:spcAft>
                <a:spcPts val="600"/>
              </a:spcAft>
            </a:pPr>
            <a:fld id="{5200F212-1E7A-4A4B-A446-15208BF53D1F}" type="datetime1">
              <a:rPr lang="de-DE" smtClean="0"/>
              <a:pPr>
                <a:spcAft>
                  <a:spcPts val="600"/>
                </a:spcAft>
              </a:pPr>
              <a:t>04.06.2025</a:t>
            </a:fld>
            <a:endParaRPr lang="de-DE"/>
          </a:p>
        </p:txBody>
      </p:sp>
      <p:sp>
        <p:nvSpPr>
          <p:cNvPr id="5" name="Foliennummernplatzhalter 4">
            <a:extLst>
              <a:ext uri="{FF2B5EF4-FFF2-40B4-BE49-F238E27FC236}">
                <a16:creationId xmlns:a16="http://schemas.microsoft.com/office/drawing/2014/main" id="{7B543ED8-B982-2156-A1F7-436E7C295FAE}"/>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C28E1489-D732-4896-A53E-DB97F645CDF5}" type="slidenum">
              <a:rPr lang="de-DE" smtClean="0"/>
              <a:pPr>
                <a:spcAft>
                  <a:spcPts val="600"/>
                </a:spcAft>
              </a:pPr>
              <a:t>66</a:t>
            </a:fld>
            <a:endParaRPr lang="de-DE"/>
          </a:p>
        </p:txBody>
      </p:sp>
    </p:spTree>
    <p:extLst>
      <p:ext uri="{BB962C8B-B14F-4D97-AF65-F5344CB8AC3E}">
        <p14:creationId xmlns:p14="http://schemas.microsoft.com/office/powerpoint/2010/main" val="5827352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D1116AB-D1D1-2309-FD54-58A7D59B5FD3}"/>
              </a:ext>
            </a:extLst>
          </p:cNvPr>
          <p:cNvSpPr>
            <a:spLocks noGrp="1"/>
          </p:cNvSpPr>
          <p:nvPr>
            <p:ph idx="1"/>
          </p:nvPr>
        </p:nvSpPr>
        <p:spPr>
          <a:xfrm>
            <a:off x="838200" y="2978200"/>
            <a:ext cx="10515600" cy="3187104"/>
          </a:xfrm>
        </p:spPr>
        <p:txBody>
          <a:bodyPr>
            <a:normAutofit/>
          </a:bodyPr>
          <a:lstStyle/>
          <a:p>
            <a:pPr marL="0" indent="0">
              <a:buNone/>
            </a:pPr>
            <a:r>
              <a:rPr lang="de-DE" dirty="0"/>
              <a:t>REVIEW</a:t>
            </a:r>
          </a:p>
          <a:p>
            <a:pPr marL="0" indent="0">
              <a:buNone/>
            </a:pPr>
            <a:endParaRPr lang="de-DE" dirty="0"/>
          </a:p>
          <a:p>
            <a:pPr marL="0" indent="0">
              <a:buNone/>
            </a:pPr>
            <a:r>
              <a:rPr lang="de-DE" dirty="0"/>
              <a:t>Wenn Du eine Sache aus dem Vortrag gestern kostenfrei umsetzen dürftest (unabhängig von den Kosten und der Finanzierbarkeit), was wäre das?</a:t>
            </a:r>
          </a:p>
          <a:p>
            <a:endParaRPr lang="de-DE" dirty="0"/>
          </a:p>
          <a:p>
            <a:endParaRPr lang="de-DE" dirty="0"/>
          </a:p>
        </p:txBody>
      </p:sp>
    </p:spTree>
    <p:extLst>
      <p:ext uri="{BB962C8B-B14F-4D97-AF65-F5344CB8AC3E}">
        <p14:creationId xmlns:p14="http://schemas.microsoft.com/office/powerpoint/2010/main" val="19658315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7EB88-8EA9-0ED3-1CE6-EE692F1D46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439CC5C-CB03-FE30-9582-886A21ED04A8}"/>
              </a:ext>
            </a:extLst>
          </p:cNvPr>
          <p:cNvSpPr>
            <a:spLocks noGrp="1"/>
          </p:cNvSpPr>
          <p:nvPr>
            <p:ph type="title"/>
          </p:nvPr>
        </p:nvSpPr>
        <p:spPr>
          <a:xfrm>
            <a:off x="8040216" y="1124744"/>
            <a:ext cx="4537720" cy="1069992"/>
          </a:xfrm>
        </p:spPr>
        <p:txBody>
          <a:bodyPr>
            <a:normAutofit/>
          </a:bodyPr>
          <a:lstStyle/>
          <a:p>
            <a:r>
              <a:rPr lang="de-DE" dirty="0"/>
              <a:t>Schutz vor Hitze</a:t>
            </a:r>
          </a:p>
        </p:txBody>
      </p:sp>
      <p:sp>
        <p:nvSpPr>
          <p:cNvPr id="6" name="Inhaltsplatzhalter 2">
            <a:extLst>
              <a:ext uri="{FF2B5EF4-FFF2-40B4-BE49-F238E27FC236}">
                <a16:creationId xmlns:a16="http://schemas.microsoft.com/office/drawing/2014/main" id="{F4E17F00-3E5A-76F6-6796-407D1FF839E2}"/>
              </a:ext>
            </a:extLst>
          </p:cNvPr>
          <p:cNvSpPr>
            <a:spLocks noGrp="1"/>
          </p:cNvSpPr>
          <p:nvPr>
            <p:ph idx="1"/>
          </p:nvPr>
        </p:nvSpPr>
        <p:spPr>
          <a:xfrm>
            <a:off x="767408" y="2723340"/>
            <a:ext cx="10515600" cy="3879850"/>
          </a:xfrm>
        </p:spPr>
        <p:txBody>
          <a:bodyPr>
            <a:normAutofit/>
          </a:bodyPr>
          <a:lstStyle/>
          <a:p>
            <a:pPr marL="0" indent="0">
              <a:buNone/>
            </a:pPr>
            <a:r>
              <a:rPr lang="de-DE" sz="4000" dirty="0"/>
              <a:t>Beratung für die Siedlergemeinschaft – was gibt es da?</a:t>
            </a:r>
          </a:p>
        </p:txBody>
      </p:sp>
      <p:pic>
        <p:nvPicPr>
          <p:cNvPr id="3" name="Grafik 2" descr="Brainstorming mit einfarbiger Füllung">
            <a:extLst>
              <a:ext uri="{FF2B5EF4-FFF2-40B4-BE49-F238E27FC236}">
                <a16:creationId xmlns:a16="http://schemas.microsoft.com/office/drawing/2014/main" id="{8B33C938-A311-AAB5-7DB9-E146C0C303F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7348" y="5109821"/>
            <a:ext cx="1512168" cy="1512168"/>
          </a:xfrm>
          <a:prstGeom prst="rect">
            <a:avLst/>
          </a:prstGeom>
        </p:spPr>
      </p:pic>
    </p:spTree>
    <p:extLst>
      <p:ext uri="{BB962C8B-B14F-4D97-AF65-F5344CB8AC3E}">
        <p14:creationId xmlns:p14="http://schemas.microsoft.com/office/powerpoint/2010/main" val="36648916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F20802FC-E176-5456-D9A1-DA132959FD8A}"/>
              </a:ext>
            </a:extLst>
          </p:cNvPr>
          <p:cNvSpPr txBox="1"/>
          <p:nvPr/>
        </p:nvSpPr>
        <p:spPr>
          <a:xfrm>
            <a:off x="8400256" y="1268760"/>
            <a:ext cx="3672408" cy="707886"/>
          </a:xfrm>
          <a:prstGeom prst="rect">
            <a:avLst/>
          </a:prstGeom>
          <a:noFill/>
        </p:spPr>
        <p:txBody>
          <a:bodyPr wrap="square">
            <a:spAutoFit/>
          </a:bodyPr>
          <a:lstStyle/>
          <a:p>
            <a:r>
              <a:rPr lang="de-DE" sz="4000" dirty="0">
                <a:latin typeface="+mj-lt"/>
              </a:rPr>
              <a:t>Energieberatung </a:t>
            </a:r>
          </a:p>
        </p:txBody>
      </p:sp>
      <p:sp>
        <p:nvSpPr>
          <p:cNvPr id="7" name="TextShape 2">
            <a:extLst>
              <a:ext uri="{FF2B5EF4-FFF2-40B4-BE49-F238E27FC236}">
                <a16:creationId xmlns:a16="http://schemas.microsoft.com/office/drawing/2014/main" id="{353B1285-F3B3-F297-B7CC-BEDA822E2BD9}"/>
              </a:ext>
            </a:extLst>
          </p:cNvPr>
          <p:cNvSpPr txBox="1"/>
          <p:nvPr/>
        </p:nvSpPr>
        <p:spPr>
          <a:xfrm>
            <a:off x="295254" y="2682968"/>
            <a:ext cx="11896746" cy="4968272"/>
          </a:xfrm>
          <a:prstGeom prst="rect">
            <a:avLst/>
          </a:prstGeom>
          <a:noFill/>
          <a:ln>
            <a:noFill/>
          </a:ln>
        </p:spPr>
        <p:txBody>
          <a:bodyPr>
            <a:noAutofit/>
          </a:bodyPr>
          <a:lstStyle/>
          <a:p>
            <a:pPr marL="1587" defTabSz="457200" eaLnBrk="0" fontAlgn="base" hangingPunct="0">
              <a:lnSpc>
                <a:spcPct val="90000"/>
              </a:lnSpc>
              <a:spcBef>
                <a:spcPct val="0"/>
              </a:spcBef>
              <a:spcAft>
                <a:spcPts val="1500"/>
              </a:spcAft>
              <a:buClr>
                <a:schemeClr val="accent1">
                  <a:lumMod val="60000"/>
                  <a:lumOff val="40000"/>
                </a:schemeClr>
              </a:buClr>
              <a:defRPr/>
            </a:pPr>
            <a:r>
              <a:rPr lang="de-DE" sz="2400" b="1" spc="-1" dirty="0">
                <a:solidFill>
                  <a:srgbClr val="4B4B4D"/>
                </a:solidFill>
                <a:ea typeface="MS PGothic" panose="020B0600070205080204" pitchFamily="34" charset="-128"/>
                <a:cs typeface="Arial" panose="020B0604020202020204" pitchFamily="34" charset="0"/>
              </a:rPr>
              <a:t>Energieberater der Verbraucherzentrale</a:t>
            </a:r>
          </a:p>
          <a:p>
            <a:pPr marL="344487" indent="-342900" defTabSz="457200" eaLnBrk="0" fontAlgn="base" hangingPunct="0">
              <a:lnSpc>
                <a:spcPct val="90000"/>
              </a:lnSpc>
              <a:spcBef>
                <a:spcPct val="0"/>
              </a:spcBef>
              <a:spcAft>
                <a:spcPts val="1500"/>
              </a:spcAft>
              <a:buClr>
                <a:schemeClr val="accent1">
                  <a:lumMod val="60000"/>
                  <a:lumOff val="40000"/>
                </a:schemeClr>
              </a:buClr>
              <a:buFont typeface="Symbol" panose="05050102010706020507" pitchFamily="18" charset="2"/>
              <a:buChar char="-"/>
              <a:defRPr/>
            </a:pPr>
            <a:r>
              <a:rPr lang="de-DE" sz="2400" spc="-1" dirty="0">
                <a:solidFill>
                  <a:srgbClr val="4B4B4D"/>
                </a:solidFill>
                <a:ea typeface="MS PGothic" panose="020B0600070205080204" pitchFamily="34" charset="-128"/>
                <a:cs typeface="Arial" panose="020B0604020202020204" pitchFamily="34" charset="0"/>
              </a:rPr>
              <a:t>Architekten, Ingenieure &amp; Techniker, die die Angebote der Verbraucherzentrale durchführen</a:t>
            </a:r>
          </a:p>
          <a:p>
            <a:pPr marL="1587" defTabSz="457200" eaLnBrk="0" fontAlgn="base" hangingPunct="0">
              <a:lnSpc>
                <a:spcPct val="90000"/>
              </a:lnSpc>
              <a:spcBef>
                <a:spcPct val="0"/>
              </a:spcBef>
              <a:spcAft>
                <a:spcPts val="1500"/>
              </a:spcAft>
              <a:buClr>
                <a:schemeClr val="accent1">
                  <a:lumMod val="60000"/>
                  <a:lumOff val="40000"/>
                </a:schemeClr>
              </a:buClr>
              <a:defRPr/>
            </a:pPr>
            <a:endParaRPr lang="de-DE" sz="1000" spc="-1" dirty="0">
              <a:solidFill>
                <a:srgbClr val="4B4B4D"/>
              </a:solidFill>
              <a:ea typeface="MS PGothic" panose="020B0600070205080204" pitchFamily="34" charset="-128"/>
              <a:cs typeface="Arial" panose="020B0604020202020204" pitchFamily="34" charset="0"/>
            </a:endParaRPr>
          </a:p>
          <a:p>
            <a:pPr marL="1587" defTabSz="457200" eaLnBrk="0" fontAlgn="base" hangingPunct="0">
              <a:lnSpc>
                <a:spcPct val="90000"/>
              </a:lnSpc>
              <a:spcBef>
                <a:spcPct val="0"/>
              </a:spcBef>
              <a:spcAft>
                <a:spcPts val="1500"/>
              </a:spcAft>
              <a:buClr>
                <a:schemeClr val="accent1">
                  <a:lumMod val="60000"/>
                  <a:lumOff val="40000"/>
                </a:schemeClr>
              </a:buClr>
              <a:defRPr/>
            </a:pPr>
            <a:r>
              <a:rPr lang="de-DE" sz="2400" b="1" spc="-1" dirty="0">
                <a:solidFill>
                  <a:srgbClr val="4B4B4D"/>
                </a:solidFill>
                <a:ea typeface="MS PGothic" panose="020B0600070205080204" pitchFamily="34" charset="-128"/>
                <a:cs typeface="Arial" panose="020B0604020202020204" pitchFamily="34" charset="0"/>
              </a:rPr>
              <a:t>Energieberater für Berechnungen, Energieausweise, </a:t>
            </a:r>
            <a:r>
              <a:rPr lang="de-DE" sz="2400" b="1" spc="-1" dirty="0">
                <a:solidFill>
                  <a:srgbClr val="C00000"/>
                </a:solidFill>
                <a:ea typeface="MS PGothic" panose="020B0600070205080204" pitchFamily="34" charset="-128"/>
                <a:cs typeface="Arial" panose="020B0604020202020204" pitchFamily="34" charset="0"/>
              </a:rPr>
              <a:t>Fördermittel und Sanierungsfahrpläne </a:t>
            </a:r>
          </a:p>
          <a:p>
            <a:pPr marL="344487" indent="-342900" defTabSz="457200" eaLnBrk="0" fontAlgn="base" hangingPunct="0">
              <a:lnSpc>
                <a:spcPct val="90000"/>
              </a:lnSpc>
              <a:spcBef>
                <a:spcPct val="0"/>
              </a:spcBef>
              <a:spcAft>
                <a:spcPts val="1500"/>
              </a:spcAft>
              <a:buClr>
                <a:schemeClr val="accent1">
                  <a:lumMod val="60000"/>
                  <a:lumOff val="40000"/>
                </a:schemeClr>
              </a:buClr>
              <a:buFont typeface="Symbol" panose="05050102010706020507" pitchFamily="18" charset="2"/>
              <a:buChar char="-"/>
              <a:defRPr/>
            </a:pPr>
            <a:r>
              <a:rPr lang="de-DE" sz="2400" spc="-1" dirty="0">
                <a:solidFill>
                  <a:srgbClr val="4B4B4D"/>
                </a:solidFill>
                <a:ea typeface="MS PGothic" panose="020B0600070205080204" pitchFamily="34" charset="-128"/>
                <a:cs typeface="Arial" panose="020B0604020202020204" pitchFamily="34" charset="0"/>
              </a:rPr>
              <a:t>Energieeffizienzexperten, die in der Liste der dena  geführt werden.</a:t>
            </a:r>
          </a:p>
          <a:p>
            <a:pPr marL="1587" defTabSz="457200" eaLnBrk="0" fontAlgn="base" hangingPunct="0">
              <a:lnSpc>
                <a:spcPct val="90000"/>
              </a:lnSpc>
              <a:spcBef>
                <a:spcPct val="0"/>
              </a:spcBef>
              <a:spcAft>
                <a:spcPts val="1500"/>
              </a:spcAft>
              <a:buClr>
                <a:schemeClr val="accent1">
                  <a:lumMod val="60000"/>
                  <a:lumOff val="40000"/>
                </a:schemeClr>
              </a:buClr>
              <a:defRPr/>
            </a:pPr>
            <a:r>
              <a:rPr lang="de-DE" sz="2400" spc="-1" dirty="0">
                <a:solidFill>
                  <a:srgbClr val="4B4B4D"/>
                </a:solidFill>
                <a:ea typeface="MS PGothic" panose="020B0600070205080204" pitchFamily="34" charset="-128"/>
                <a:cs typeface="Arial" panose="020B0604020202020204" pitchFamily="34" charset="0"/>
              </a:rPr>
              <a:t>     </a:t>
            </a:r>
            <a:r>
              <a:rPr lang="de-DE" sz="2400" spc="-1" dirty="0">
                <a:solidFill>
                  <a:srgbClr val="4B4B4D"/>
                </a:solidFill>
                <a:ea typeface="MS PGothic" panose="020B0600070205080204" pitchFamily="34" charset="-128"/>
                <a:sym typeface="Wingdings" panose="05000000000000000000" pitchFamily="2" charset="2"/>
              </a:rPr>
              <a:t> </a:t>
            </a:r>
            <a:r>
              <a:rPr lang="de-DE" sz="2400" spc="-1" dirty="0">
                <a:solidFill>
                  <a:srgbClr val="4B4B4D"/>
                </a:solidFill>
                <a:ea typeface="MS PGothic" panose="020B0600070205080204" pitchFamily="34" charset="-128"/>
              </a:rPr>
              <a:t> </a:t>
            </a:r>
            <a:r>
              <a:rPr lang="de-DE" sz="2400" spc="-1" dirty="0">
                <a:solidFill>
                  <a:srgbClr val="4B4B4D"/>
                </a:solidFill>
                <a:ea typeface="MS PGothic" panose="020B0600070205080204" pitchFamily="34" charset="-128"/>
                <a:hlinkClick r:id="rId3"/>
              </a:rPr>
              <a:t>https://www.energie-effizienz-experten.de/</a:t>
            </a:r>
            <a:endParaRPr lang="de-DE" sz="2400" spc="-1" dirty="0">
              <a:solidFill>
                <a:srgbClr val="4B4B4D"/>
              </a:solidFill>
              <a:ea typeface="MS PGothic" panose="020B0600070205080204" pitchFamily="34" charset="-128"/>
            </a:endParaRPr>
          </a:p>
          <a:p>
            <a:pPr marL="1587" defTabSz="457200" eaLnBrk="0" fontAlgn="base" hangingPunct="0">
              <a:lnSpc>
                <a:spcPct val="90000"/>
              </a:lnSpc>
              <a:spcBef>
                <a:spcPct val="0"/>
              </a:spcBef>
              <a:spcAft>
                <a:spcPts val="1500"/>
              </a:spcAft>
              <a:buClr>
                <a:schemeClr val="accent1">
                  <a:lumMod val="60000"/>
                  <a:lumOff val="40000"/>
                </a:schemeClr>
              </a:buClr>
              <a:defRPr/>
            </a:pPr>
            <a:endParaRPr lang="de-DE" sz="400" spc="-1" dirty="0">
              <a:solidFill>
                <a:srgbClr val="4B4B4D"/>
              </a:solidFill>
              <a:ea typeface="MS PGothic" panose="020B0600070205080204" pitchFamily="34" charset="-128"/>
            </a:endParaRPr>
          </a:p>
          <a:p>
            <a:pPr marL="1587" defTabSz="457200" eaLnBrk="0" fontAlgn="base" hangingPunct="0">
              <a:lnSpc>
                <a:spcPct val="90000"/>
              </a:lnSpc>
              <a:spcBef>
                <a:spcPct val="0"/>
              </a:spcBef>
              <a:spcAft>
                <a:spcPts val="1500"/>
              </a:spcAft>
              <a:buClr>
                <a:schemeClr val="accent1">
                  <a:lumMod val="60000"/>
                  <a:lumOff val="40000"/>
                </a:schemeClr>
              </a:buClr>
              <a:defRPr/>
            </a:pPr>
            <a:r>
              <a:rPr lang="de-DE" sz="2400" b="1" spc="-1" dirty="0">
                <a:solidFill>
                  <a:srgbClr val="4B4B4D"/>
                </a:solidFill>
                <a:ea typeface="MS PGothic" panose="020B0600070205080204" pitchFamily="34" charset="-128"/>
                <a:cs typeface="Arial" panose="020B0604020202020204" pitchFamily="34" charset="0"/>
              </a:rPr>
              <a:t>Energieberater der Versorger, Baustoffvertriebs, der Hersteller, der Baumärkte, etc.</a:t>
            </a:r>
          </a:p>
          <a:p>
            <a:pPr marL="344487" indent="-342900" defTabSz="457200" eaLnBrk="0" fontAlgn="base" hangingPunct="0">
              <a:lnSpc>
                <a:spcPct val="90000"/>
              </a:lnSpc>
              <a:spcBef>
                <a:spcPct val="0"/>
              </a:spcBef>
              <a:spcAft>
                <a:spcPts val="1500"/>
              </a:spcAft>
              <a:buClr>
                <a:schemeClr val="accent1">
                  <a:lumMod val="60000"/>
                  <a:lumOff val="40000"/>
                </a:schemeClr>
              </a:buClr>
              <a:buFont typeface="Symbol" panose="05050102010706020507" pitchFamily="18" charset="2"/>
              <a:buChar char="-"/>
              <a:defRPr/>
            </a:pPr>
            <a:r>
              <a:rPr lang="de-DE" sz="2400" spc="-1" dirty="0">
                <a:solidFill>
                  <a:srgbClr val="4B4B4D"/>
                </a:solidFill>
                <a:ea typeface="MS PGothic" panose="020B0600070205080204" pitchFamily="34" charset="-128"/>
                <a:cs typeface="Arial" panose="020B0604020202020204" pitchFamily="34" charset="0"/>
              </a:rPr>
              <a:t>Ausbildung? Qualifikation? Unabhängigkeit? </a:t>
            </a:r>
            <a:r>
              <a:rPr lang="de-DE" sz="2400" spc="-1" dirty="0">
                <a:solidFill>
                  <a:srgbClr val="4B4B4D"/>
                </a:solidFill>
                <a:ea typeface="MS PGothic" panose="020B0600070205080204" pitchFamily="34" charset="-128"/>
                <a:cs typeface="Arial" panose="020B0604020202020204" pitchFamily="34" charset="0"/>
                <a:sym typeface="Wingdings" panose="05000000000000000000" pitchFamily="2" charset="2"/>
              </a:rPr>
              <a:t> klären</a:t>
            </a:r>
            <a:endParaRPr lang="de-DE" sz="2400" spc="-1" dirty="0">
              <a:solidFill>
                <a:srgbClr val="4B4B4D"/>
              </a:solidFill>
              <a:ea typeface="MS PGothic" panose="020B0600070205080204" pitchFamily="34" charset="-128"/>
              <a:cs typeface="Arial" panose="020B0604020202020204" pitchFamily="34" charset="0"/>
            </a:endParaRPr>
          </a:p>
          <a:p>
            <a:pPr marL="1587" defTabSz="457200" eaLnBrk="0" fontAlgn="base" hangingPunct="0">
              <a:lnSpc>
                <a:spcPct val="90000"/>
              </a:lnSpc>
              <a:spcBef>
                <a:spcPct val="0"/>
              </a:spcBef>
              <a:spcAft>
                <a:spcPts val="1500"/>
              </a:spcAft>
              <a:buClr>
                <a:schemeClr val="accent1">
                  <a:lumMod val="60000"/>
                  <a:lumOff val="40000"/>
                </a:schemeClr>
              </a:buClr>
              <a:defRPr/>
            </a:pPr>
            <a:endParaRPr lang="de-DE" sz="2400" spc="-1" dirty="0">
              <a:solidFill>
                <a:srgbClr val="4B4B4D"/>
              </a:solidFill>
              <a:ea typeface="MS PGothic" panose="020B0600070205080204" pitchFamily="34" charset="-128"/>
            </a:endParaRPr>
          </a:p>
          <a:p>
            <a:pPr marL="1587" defTabSz="457200" eaLnBrk="0" fontAlgn="base" hangingPunct="0">
              <a:spcBef>
                <a:spcPct val="0"/>
              </a:spcBef>
              <a:spcAft>
                <a:spcPts val="1500"/>
              </a:spcAft>
              <a:buClr>
                <a:srgbClr val="FBBA00"/>
              </a:buClr>
              <a:defRPr/>
            </a:pPr>
            <a:r>
              <a:rPr lang="de-DE" sz="2000" spc="-1" dirty="0">
                <a:solidFill>
                  <a:srgbClr val="4B4B4D"/>
                </a:solidFill>
                <a:latin typeface="Arial"/>
                <a:ea typeface="MS PGothic" panose="020B0600070205080204" pitchFamily="34" charset="-128"/>
              </a:rPr>
              <a:t>                </a:t>
            </a:r>
          </a:p>
        </p:txBody>
      </p:sp>
      <p:pic>
        <p:nvPicPr>
          <p:cNvPr id="9" name="Grafik 8">
            <a:extLst>
              <a:ext uri="{FF2B5EF4-FFF2-40B4-BE49-F238E27FC236}">
                <a16:creationId xmlns:a16="http://schemas.microsoft.com/office/drawing/2014/main" id="{F3B667E8-7BC2-C8CD-C0FB-ADFADC98C66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61530" y="5160162"/>
            <a:ext cx="5135216" cy="390111"/>
          </a:xfrm>
          <a:prstGeom prst="rect">
            <a:avLst/>
          </a:prstGeom>
        </p:spPr>
      </p:pic>
      <p:sp>
        <p:nvSpPr>
          <p:cNvPr id="10" name="Textfeld 9">
            <a:extLst>
              <a:ext uri="{FF2B5EF4-FFF2-40B4-BE49-F238E27FC236}">
                <a16:creationId xmlns:a16="http://schemas.microsoft.com/office/drawing/2014/main" id="{75EBD9DE-BF8F-5788-7185-BBF649B5AC8B}"/>
              </a:ext>
            </a:extLst>
          </p:cNvPr>
          <p:cNvSpPr txBox="1"/>
          <p:nvPr/>
        </p:nvSpPr>
        <p:spPr>
          <a:xfrm>
            <a:off x="0" y="2687951"/>
            <a:ext cx="295254" cy="2862322"/>
          </a:xfrm>
          <a:prstGeom prst="rect">
            <a:avLst/>
          </a:prstGeom>
          <a:solidFill>
            <a:schemeClr val="bg1">
              <a:lumMod val="85000"/>
            </a:schemeClr>
          </a:solidFill>
        </p:spPr>
        <p:txBody>
          <a:bodyPr wrap="square" rtlCol="0">
            <a:spAutoFit/>
          </a:bodyPr>
          <a:lstStyle/>
          <a:p>
            <a:r>
              <a:rPr lang="de-DE" dirty="0"/>
              <a:t>unabhängig</a:t>
            </a:r>
          </a:p>
        </p:txBody>
      </p:sp>
      <p:sp>
        <p:nvSpPr>
          <p:cNvPr id="11" name="Textfeld 10">
            <a:extLst>
              <a:ext uri="{FF2B5EF4-FFF2-40B4-BE49-F238E27FC236}">
                <a16:creationId xmlns:a16="http://schemas.microsoft.com/office/drawing/2014/main" id="{80F2901D-0A9A-08EE-4C69-3491AAA3626A}"/>
              </a:ext>
            </a:extLst>
          </p:cNvPr>
          <p:cNvSpPr txBox="1"/>
          <p:nvPr/>
        </p:nvSpPr>
        <p:spPr>
          <a:xfrm>
            <a:off x="2711624" y="2145141"/>
            <a:ext cx="2808312" cy="369332"/>
          </a:xfrm>
          <a:prstGeom prst="rect">
            <a:avLst/>
          </a:prstGeom>
          <a:noFill/>
          <a:ln w="28575">
            <a:solidFill>
              <a:srgbClr val="C00000"/>
            </a:solidFill>
          </a:ln>
        </p:spPr>
        <p:txBody>
          <a:bodyPr wrap="square" rtlCol="0">
            <a:spAutoFit/>
          </a:bodyPr>
          <a:lstStyle/>
          <a:p>
            <a:r>
              <a:rPr lang="de-DE" dirty="0"/>
              <a:t>Kein geschütztes Berufsbild!</a:t>
            </a:r>
          </a:p>
        </p:txBody>
      </p:sp>
    </p:spTree>
    <p:extLst>
      <p:ext uri="{BB962C8B-B14F-4D97-AF65-F5344CB8AC3E}">
        <p14:creationId xmlns:p14="http://schemas.microsoft.com/office/powerpoint/2010/main" val="9992299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52920F5-3A69-A072-37F3-88EAA407628B}"/>
              </a:ext>
            </a:extLst>
          </p:cNvPr>
          <p:cNvPicPr>
            <a:picLocks noChangeAspect="1"/>
          </p:cNvPicPr>
          <p:nvPr/>
        </p:nvPicPr>
        <p:blipFill>
          <a:blip r:embed="rId2"/>
          <a:stretch>
            <a:fillRect/>
          </a:stretch>
        </p:blipFill>
        <p:spPr>
          <a:xfrm>
            <a:off x="407368" y="1484784"/>
            <a:ext cx="8496944" cy="5168795"/>
          </a:xfrm>
          <a:prstGeom prst="rect">
            <a:avLst/>
          </a:prstGeom>
        </p:spPr>
      </p:pic>
      <p:sp>
        <p:nvSpPr>
          <p:cNvPr id="2" name="Textfeld 1">
            <a:extLst>
              <a:ext uri="{FF2B5EF4-FFF2-40B4-BE49-F238E27FC236}">
                <a16:creationId xmlns:a16="http://schemas.microsoft.com/office/drawing/2014/main" id="{03524CDC-22E3-907B-D077-38D06DBA406D}"/>
              </a:ext>
            </a:extLst>
          </p:cNvPr>
          <p:cNvSpPr txBox="1"/>
          <p:nvPr/>
        </p:nvSpPr>
        <p:spPr>
          <a:xfrm>
            <a:off x="8400256" y="1268760"/>
            <a:ext cx="3672408" cy="707886"/>
          </a:xfrm>
          <a:prstGeom prst="rect">
            <a:avLst/>
          </a:prstGeom>
          <a:noFill/>
        </p:spPr>
        <p:txBody>
          <a:bodyPr wrap="square">
            <a:spAutoFit/>
          </a:bodyPr>
          <a:lstStyle/>
          <a:p>
            <a:r>
              <a:rPr lang="de-DE" sz="4000" dirty="0">
                <a:latin typeface="+mj-lt"/>
              </a:rPr>
              <a:t>Energieberatung </a:t>
            </a:r>
          </a:p>
        </p:txBody>
      </p:sp>
      <p:pic>
        <p:nvPicPr>
          <p:cNvPr id="4" name="Grafik 3">
            <a:extLst>
              <a:ext uri="{FF2B5EF4-FFF2-40B4-BE49-F238E27FC236}">
                <a16:creationId xmlns:a16="http://schemas.microsoft.com/office/drawing/2014/main" id="{30F5E6F6-0EFB-A31E-B74C-8878964A419F}"/>
              </a:ext>
            </a:extLst>
          </p:cNvPr>
          <p:cNvPicPr>
            <a:picLocks noChangeAspect="1"/>
          </p:cNvPicPr>
          <p:nvPr/>
        </p:nvPicPr>
        <p:blipFill>
          <a:blip r:embed="rId3"/>
          <a:stretch>
            <a:fillRect/>
          </a:stretch>
        </p:blipFill>
        <p:spPr>
          <a:xfrm>
            <a:off x="6919624" y="6240274"/>
            <a:ext cx="4763165" cy="409632"/>
          </a:xfrm>
          <a:prstGeom prst="rect">
            <a:avLst/>
          </a:prstGeom>
        </p:spPr>
      </p:pic>
    </p:spTree>
    <p:extLst>
      <p:ext uri="{BB962C8B-B14F-4D97-AF65-F5344CB8AC3E}">
        <p14:creationId xmlns:p14="http://schemas.microsoft.com/office/powerpoint/2010/main" val="18908347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873466F4-7593-15B7-6B85-0F06C5677211}"/>
              </a:ext>
            </a:extLst>
          </p:cNvPr>
          <p:cNvSpPr txBox="1"/>
          <p:nvPr/>
        </p:nvSpPr>
        <p:spPr>
          <a:xfrm>
            <a:off x="8184232" y="1266875"/>
            <a:ext cx="3672408" cy="707886"/>
          </a:xfrm>
          <a:prstGeom prst="rect">
            <a:avLst/>
          </a:prstGeom>
          <a:noFill/>
        </p:spPr>
        <p:txBody>
          <a:bodyPr wrap="square">
            <a:spAutoFit/>
          </a:bodyPr>
          <a:lstStyle/>
          <a:p>
            <a:pPr algn="r"/>
            <a:r>
              <a:rPr lang="de-DE" sz="4000" dirty="0">
                <a:latin typeface="+mj-lt"/>
              </a:rPr>
              <a:t>Experte finden</a:t>
            </a:r>
          </a:p>
        </p:txBody>
      </p:sp>
      <p:pic>
        <p:nvPicPr>
          <p:cNvPr id="4" name="Grafik 3">
            <a:extLst>
              <a:ext uri="{FF2B5EF4-FFF2-40B4-BE49-F238E27FC236}">
                <a16:creationId xmlns:a16="http://schemas.microsoft.com/office/drawing/2014/main" id="{D428104C-6912-EE83-6720-2AFE5D9C20E2}"/>
              </a:ext>
            </a:extLst>
          </p:cNvPr>
          <p:cNvPicPr>
            <a:picLocks noChangeAspect="1"/>
          </p:cNvPicPr>
          <p:nvPr/>
        </p:nvPicPr>
        <p:blipFill>
          <a:blip r:embed="rId2"/>
          <a:stretch>
            <a:fillRect/>
          </a:stretch>
        </p:blipFill>
        <p:spPr>
          <a:xfrm>
            <a:off x="407368" y="2460629"/>
            <a:ext cx="4896544" cy="1936741"/>
          </a:xfrm>
          <a:prstGeom prst="rect">
            <a:avLst/>
          </a:prstGeom>
        </p:spPr>
      </p:pic>
      <p:sp>
        <p:nvSpPr>
          <p:cNvPr id="5" name="Textfeld 4">
            <a:extLst>
              <a:ext uri="{FF2B5EF4-FFF2-40B4-BE49-F238E27FC236}">
                <a16:creationId xmlns:a16="http://schemas.microsoft.com/office/drawing/2014/main" id="{8817F508-23D0-CB8B-2BE7-D7C44CA570BD}"/>
              </a:ext>
            </a:extLst>
          </p:cNvPr>
          <p:cNvSpPr txBox="1"/>
          <p:nvPr/>
        </p:nvSpPr>
        <p:spPr>
          <a:xfrm>
            <a:off x="2927648" y="2205594"/>
            <a:ext cx="6336704" cy="461665"/>
          </a:xfrm>
          <a:prstGeom prst="rect">
            <a:avLst/>
          </a:prstGeom>
          <a:noFill/>
        </p:spPr>
        <p:txBody>
          <a:bodyPr wrap="square">
            <a:spAutoFit/>
          </a:bodyPr>
          <a:lstStyle/>
          <a:p>
            <a:r>
              <a:rPr lang="de-DE" sz="2400" dirty="0"/>
              <a:t>Für viele Förderungen </a:t>
            </a:r>
            <a:r>
              <a:rPr lang="de-DE" sz="2400" dirty="0">
                <a:sym typeface="Wingdings" panose="05000000000000000000" pitchFamily="2" charset="2"/>
              </a:rPr>
              <a:t> Pflicht</a:t>
            </a:r>
            <a:endParaRPr lang="de-DE" sz="2400" dirty="0"/>
          </a:p>
        </p:txBody>
      </p:sp>
      <p:pic>
        <p:nvPicPr>
          <p:cNvPr id="7" name="Grafik 6">
            <a:extLst>
              <a:ext uri="{FF2B5EF4-FFF2-40B4-BE49-F238E27FC236}">
                <a16:creationId xmlns:a16="http://schemas.microsoft.com/office/drawing/2014/main" id="{B6201AA8-0B37-D204-4518-075D713DB190}"/>
              </a:ext>
            </a:extLst>
          </p:cNvPr>
          <p:cNvPicPr>
            <a:picLocks noChangeAspect="1"/>
          </p:cNvPicPr>
          <p:nvPr/>
        </p:nvPicPr>
        <p:blipFill>
          <a:blip r:embed="rId3"/>
          <a:stretch>
            <a:fillRect/>
          </a:stretch>
        </p:blipFill>
        <p:spPr>
          <a:xfrm>
            <a:off x="0" y="4421572"/>
            <a:ext cx="6456040" cy="2436428"/>
          </a:xfrm>
          <a:prstGeom prst="rect">
            <a:avLst/>
          </a:prstGeom>
        </p:spPr>
      </p:pic>
      <p:pic>
        <p:nvPicPr>
          <p:cNvPr id="9" name="Grafik 8">
            <a:extLst>
              <a:ext uri="{FF2B5EF4-FFF2-40B4-BE49-F238E27FC236}">
                <a16:creationId xmlns:a16="http://schemas.microsoft.com/office/drawing/2014/main" id="{9CD86A17-F167-DA70-C08F-14211C8AC67C}"/>
              </a:ext>
            </a:extLst>
          </p:cNvPr>
          <p:cNvPicPr>
            <a:picLocks noChangeAspect="1"/>
          </p:cNvPicPr>
          <p:nvPr/>
        </p:nvPicPr>
        <p:blipFill>
          <a:blip r:embed="rId4"/>
          <a:stretch>
            <a:fillRect/>
          </a:stretch>
        </p:blipFill>
        <p:spPr>
          <a:xfrm>
            <a:off x="6672064" y="3027564"/>
            <a:ext cx="5296527" cy="3711352"/>
          </a:xfrm>
          <a:prstGeom prst="rect">
            <a:avLst/>
          </a:prstGeom>
        </p:spPr>
      </p:pic>
    </p:spTree>
    <p:extLst>
      <p:ext uri="{BB962C8B-B14F-4D97-AF65-F5344CB8AC3E}">
        <p14:creationId xmlns:p14="http://schemas.microsoft.com/office/powerpoint/2010/main" val="37670092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D9B534F5-83C8-A04F-85D6-31B0C6E212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03711" y="3933056"/>
            <a:ext cx="4951109" cy="2786190"/>
          </a:xfrm>
          <a:prstGeom prst="rect">
            <a:avLst/>
          </a:prstGeom>
        </p:spPr>
      </p:pic>
      <p:sp>
        <p:nvSpPr>
          <p:cNvPr id="2" name="Textfeld 1">
            <a:extLst>
              <a:ext uri="{FF2B5EF4-FFF2-40B4-BE49-F238E27FC236}">
                <a16:creationId xmlns:a16="http://schemas.microsoft.com/office/drawing/2014/main" id="{E6F92BD4-DCAD-FC28-3074-8E0891618974}"/>
              </a:ext>
            </a:extLst>
          </p:cNvPr>
          <p:cNvSpPr txBox="1"/>
          <p:nvPr/>
        </p:nvSpPr>
        <p:spPr>
          <a:xfrm>
            <a:off x="7392144" y="1268760"/>
            <a:ext cx="4680520" cy="707886"/>
          </a:xfrm>
          <a:prstGeom prst="rect">
            <a:avLst/>
          </a:prstGeom>
          <a:noFill/>
        </p:spPr>
        <p:txBody>
          <a:bodyPr wrap="square">
            <a:spAutoFit/>
          </a:bodyPr>
          <a:lstStyle/>
          <a:p>
            <a:r>
              <a:rPr lang="de-DE" sz="4000" dirty="0">
                <a:latin typeface="+mj-lt"/>
              </a:rPr>
              <a:t>„Sanierungsfahrplan“</a:t>
            </a:r>
          </a:p>
        </p:txBody>
      </p:sp>
      <p:pic>
        <p:nvPicPr>
          <p:cNvPr id="4" name="Grafik 3">
            <a:extLst>
              <a:ext uri="{FF2B5EF4-FFF2-40B4-BE49-F238E27FC236}">
                <a16:creationId xmlns:a16="http://schemas.microsoft.com/office/drawing/2014/main" id="{842A5FBC-EB63-CCE7-5CE3-4B3FF6545A46}"/>
              </a:ext>
            </a:extLst>
          </p:cNvPr>
          <p:cNvPicPr>
            <a:picLocks noChangeAspect="1"/>
          </p:cNvPicPr>
          <p:nvPr/>
        </p:nvPicPr>
        <p:blipFill>
          <a:blip r:embed="rId4"/>
          <a:stretch>
            <a:fillRect/>
          </a:stretch>
        </p:blipFill>
        <p:spPr>
          <a:xfrm>
            <a:off x="8480666" y="2192259"/>
            <a:ext cx="3625071" cy="2473482"/>
          </a:xfrm>
          <a:prstGeom prst="rect">
            <a:avLst/>
          </a:prstGeom>
        </p:spPr>
      </p:pic>
      <p:sp>
        <p:nvSpPr>
          <p:cNvPr id="8" name="Textfeld 7">
            <a:extLst>
              <a:ext uri="{FF2B5EF4-FFF2-40B4-BE49-F238E27FC236}">
                <a16:creationId xmlns:a16="http://schemas.microsoft.com/office/drawing/2014/main" id="{67400E5B-C908-E63D-FDA8-DBE5D7FD7F80}"/>
              </a:ext>
            </a:extLst>
          </p:cNvPr>
          <p:cNvSpPr txBox="1"/>
          <p:nvPr/>
        </p:nvSpPr>
        <p:spPr>
          <a:xfrm>
            <a:off x="9048328" y="5396449"/>
            <a:ext cx="2727902" cy="830997"/>
          </a:xfrm>
          <a:prstGeom prst="rect">
            <a:avLst/>
          </a:prstGeom>
          <a:noFill/>
        </p:spPr>
        <p:txBody>
          <a:bodyPr wrap="square">
            <a:spAutoFit/>
          </a:bodyPr>
          <a:lstStyle/>
          <a:p>
            <a:r>
              <a:rPr lang="de-DE" sz="1200" dirty="0"/>
              <a:t>https://www.energiewechsel.de/KAENEF/Redaktion/DE/Standardartikel/sanierungsfahrplan-energieeffizient-sanieren-dank-energieberatung.html</a:t>
            </a:r>
          </a:p>
        </p:txBody>
      </p:sp>
      <p:sp>
        <p:nvSpPr>
          <p:cNvPr id="10" name="Textfeld 9">
            <a:extLst>
              <a:ext uri="{FF2B5EF4-FFF2-40B4-BE49-F238E27FC236}">
                <a16:creationId xmlns:a16="http://schemas.microsoft.com/office/drawing/2014/main" id="{577E5773-94CD-4204-51AF-0A5312208B1B}"/>
              </a:ext>
            </a:extLst>
          </p:cNvPr>
          <p:cNvSpPr txBox="1"/>
          <p:nvPr/>
        </p:nvSpPr>
        <p:spPr>
          <a:xfrm>
            <a:off x="325235" y="2564904"/>
            <a:ext cx="8129586" cy="3600986"/>
          </a:xfrm>
          <a:prstGeom prst="rect">
            <a:avLst/>
          </a:prstGeom>
          <a:noFill/>
        </p:spPr>
        <p:txBody>
          <a:bodyPr wrap="square">
            <a:spAutoFit/>
          </a:bodyPr>
          <a:lstStyle/>
          <a:p>
            <a:r>
              <a:rPr lang="de-DE" sz="2400" b="1" dirty="0"/>
              <a:t>Sanierungsfahrplan (gefördert)</a:t>
            </a:r>
          </a:p>
          <a:p>
            <a:r>
              <a:rPr lang="de-DE" sz="2400" dirty="0">
                <a:sym typeface="Wingdings" panose="05000000000000000000" pitchFamily="2" charset="2"/>
              </a:rPr>
              <a:t> </a:t>
            </a:r>
            <a:r>
              <a:rPr lang="de-DE" sz="2400" dirty="0"/>
              <a:t>50 % des förderfähigen Beratungshonorars, maximal 650 Euro bei Ein- oder Zweifamilienhäusern</a:t>
            </a:r>
          </a:p>
          <a:p>
            <a:endParaRPr lang="de-DE" sz="2400" dirty="0"/>
          </a:p>
          <a:p>
            <a:endParaRPr lang="de-DE" sz="2400" b="1" dirty="0"/>
          </a:p>
          <a:p>
            <a:r>
              <a:rPr lang="de-DE" sz="2400" b="1" dirty="0"/>
              <a:t>Zwei Wege zum Ziel</a:t>
            </a:r>
          </a:p>
          <a:p>
            <a:pPr marL="285750" indent="-285750">
              <a:buClr>
                <a:srgbClr val="92D050"/>
              </a:buClr>
              <a:buFont typeface="Symbol" panose="05050102010706020507" pitchFamily="18" charset="2"/>
              <a:buChar char="-"/>
            </a:pPr>
            <a:r>
              <a:rPr lang="de-DE" sz="2400" dirty="0"/>
              <a:t>Einzelmaßnahme (n)</a:t>
            </a:r>
          </a:p>
          <a:p>
            <a:pPr marL="285750" indent="-285750">
              <a:buClr>
                <a:srgbClr val="92D050"/>
              </a:buClr>
              <a:buFont typeface="Symbol" panose="05050102010706020507" pitchFamily="18" charset="2"/>
              <a:buChar char="-"/>
            </a:pPr>
            <a:r>
              <a:rPr lang="de-DE" sz="2400" dirty="0"/>
              <a:t>Effizienzhaus</a:t>
            </a:r>
          </a:p>
          <a:p>
            <a:endParaRPr lang="de-DE" dirty="0"/>
          </a:p>
          <a:p>
            <a:endParaRPr lang="de-DE" dirty="0"/>
          </a:p>
        </p:txBody>
      </p:sp>
    </p:spTree>
    <p:extLst>
      <p:ext uri="{BB962C8B-B14F-4D97-AF65-F5344CB8AC3E}">
        <p14:creationId xmlns:p14="http://schemas.microsoft.com/office/powerpoint/2010/main" val="17012593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extShape 1"/>
          <p:cNvSpPr txBox="1"/>
          <p:nvPr/>
        </p:nvSpPr>
        <p:spPr>
          <a:xfrm>
            <a:off x="11352584" y="4005064"/>
            <a:ext cx="6995120" cy="864096"/>
          </a:xfrm>
          <a:prstGeom prst="rect">
            <a:avLst/>
          </a:prstGeom>
          <a:noFill/>
          <a:ln>
            <a:noFill/>
          </a:ln>
        </p:spPr>
        <p:txBody>
          <a:bodyPr anchor="ctr">
            <a:noAutofit/>
          </a:bodyPr>
          <a:lstStyle/>
          <a:p>
            <a:pPr>
              <a:lnSpc>
                <a:spcPct val="100000"/>
              </a:lnSpc>
            </a:pPr>
            <a:endParaRPr lang="de-DE" sz="2400" cap="all" spc="-1" dirty="0">
              <a:solidFill>
                <a:srgbClr val="4B4B4D"/>
              </a:solidFill>
              <a:latin typeface="Arial"/>
            </a:endParaRPr>
          </a:p>
        </p:txBody>
      </p:sp>
      <p:sp>
        <p:nvSpPr>
          <p:cNvPr id="5" name="Textfeld 4">
            <a:extLst>
              <a:ext uri="{FF2B5EF4-FFF2-40B4-BE49-F238E27FC236}">
                <a16:creationId xmlns:a16="http://schemas.microsoft.com/office/drawing/2014/main" id="{F50111F5-07E4-495E-AFD5-7BFB17265BE9}"/>
              </a:ext>
            </a:extLst>
          </p:cNvPr>
          <p:cNvSpPr txBox="1"/>
          <p:nvPr/>
        </p:nvSpPr>
        <p:spPr>
          <a:xfrm>
            <a:off x="479376" y="2825502"/>
            <a:ext cx="11449272" cy="954107"/>
          </a:xfrm>
          <a:prstGeom prst="rect">
            <a:avLst/>
          </a:prstGeom>
          <a:noFill/>
        </p:spPr>
        <p:txBody>
          <a:bodyPr wrap="square">
            <a:spAutoFit/>
          </a:bodyPr>
          <a:lstStyle/>
          <a:p>
            <a:pPr marL="1587">
              <a:spcAft>
                <a:spcPts val="1500"/>
              </a:spcAft>
              <a:buClr>
                <a:srgbClr val="FBBA00"/>
              </a:buClr>
            </a:pPr>
            <a:r>
              <a:rPr lang="de-DE" sz="2800" spc="-1" dirty="0"/>
              <a:t>= alle </a:t>
            </a:r>
            <a:r>
              <a:rPr lang="de-DE" sz="2800" u="sng" spc="-1" dirty="0"/>
              <a:t>einzelnen</a:t>
            </a:r>
            <a:r>
              <a:rPr lang="de-DE" sz="2800" spc="-1" dirty="0"/>
              <a:t> Maßnahmen oder eine </a:t>
            </a:r>
            <a:r>
              <a:rPr lang="de-DE" sz="2800" u="sng" spc="-1" dirty="0"/>
              <a:t>Kombination von mehreren einzelnen</a:t>
            </a:r>
            <a:r>
              <a:rPr lang="de-DE" sz="2800" spc="-1" dirty="0"/>
              <a:t> Maßnahmen, die am und im Gebäude durchgeführt werden</a:t>
            </a:r>
          </a:p>
        </p:txBody>
      </p:sp>
      <p:sp>
        <p:nvSpPr>
          <p:cNvPr id="6" name="TextShape 2">
            <a:extLst>
              <a:ext uri="{FF2B5EF4-FFF2-40B4-BE49-F238E27FC236}">
                <a16:creationId xmlns:a16="http://schemas.microsoft.com/office/drawing/2014/main" id="{988C73DE-059E-47DC-AA83-1156909DB3D4}"/>
              </a:ext>
            </a:extLst>
          </p:cNvPr>
          <p:cNvSpPr txBox="1"/>
          <p:nvPr/>
        </p:nvSpPr>
        <p:spPr>
          <a:xfrm>
            <a:off x="911424" y="3833614"/>
            <a:ext cx="5904656" cy="1755626"/>
          </a:xfrm>
          <a:prstGeom prst="rect">
            <a:avLst/>
          </a:prstGeom>
          <a:noFill/>
          <a:ln>
            <a:noFill/>
          </a:ln>
        </p:spPr>
        <p:txBody>
          <a:bodyPr>
            <a:noAutofit/>
          </a:bodyPr>
          <a:lstStyle/>
          <a:p>
            <a:pPr marL="344487" indent="-342900">
              <a:spcAft>
                <a:spcPts val="1500"/>
              </a:spcAft>
              <a:buClr>
                <a:srgbClr val="92D050"/>
              </a:buClr>
              <a:buFont typeface="Symbol" panose="05050102010706020507" pitchFamily="18" charset="2"/>
              <a:buChar char="-"/>
            </a:pPr>
            <a:r>
              <a:rPr lang="de-DE" sz="2400" spc="-1" dirty="0"/>
              <a:t>Gebäudehülle </a:t>
            </a:r>
          </a:p>
          <a:p>
            <a:pPr marL="344487" indent="-342900">
              <a:spcAft>
                <a:spcPts val="1500"/>
              </a:spcAft>
              <a:buClr>
                <a:srgbClr val="92D050"/>
              </a:buClr>
              <a:buFont typeface="Symbol" panose="05050102010706020507" pitchFamily="18" charset="2"/>
              <a:buChar char="-"/>
            </a:pPr>
            <a:r>
              <a:rPr lang="de-DE" sz="2400" spc="-1" dirty="0"/>
              <a:t>Anlagentechnik </a:t>
            </a:r>
          </a:p>
          <a:p>
            <a:pPr marL="344487" indent="-342900">
              <a:spcAft>
                <a:spcPts val="1500"/>
              </a:spcAft>
              <a:buClr>
                <a:srgbClr val="92D050"/>
              </a:buClr>
              <a:buFont typeface="Symbol" panose="05050102010706020507" pitchFamily="18" charset="2"/>
              <a:buChar char="-"/>
            </a:pPr>
            <a:r>
              <a:rPr lang="de-DE" sz="2400" spc="-1" dirty="0"/>
              <a:t>Anlagen zur Wärmeerzeugung </a:t>
            </a:r>
          </a:p>
          <a:p>
            <a:pPr marL="344487" indent="-342900">
              <a:spcAft>
                <a:spcPts val="1500"/>
              </a:spcAft>
              <a:buClr>
                <a:srgbClr val="92D050"/>
              </a:buClr>
              <a:buFont typeface="Symbol" panose="05050102010706020507" pitchFamily="18" charset="2"/>
              <a:buChar char="-"/>
            </a:pPr>
            <a:r>
              <a:rPr lang="de-DE" sz="2400" spc="-1" dirty="0"/>
              <a:t>Heizungsoptimierung</a:t>
            </a:r>
          </a:p>
        </p:txBody>
      </p:sp>
      <p:sp>
        <p:nvSpPr>
          <p:cNvPr id="2" name="Textfeld 1">
            <a:extLst>
              <a:ext uri="{FF2B5EF4-FFF2-40B4-BE49-F238E27FC236}">
                <a16:creationId xmlns:a16="http://schemas.microsoft.com/office/drawing/2014/main" id="{5112282E-ED87-A4FB-28F3-62397A364E31}"/>
              </a:ext>
            </a:extLst>
          </p:cNvPr>
          <p:cNvSpPr txBox="1"/>
          <p:nvPr/>
        </p:nvSpPr>
        <p:spPr>
          <a:xfrm>
            <a:off x="7680176" y="1268760"/>
            <a:ext cx="4392488" cy="707886"/>
          </a:xfrm>
          <a:prstGeom prst="rect">
            <a:avLst/>
          </a:prstGeom>
          <a:noFill/>
        </p:spPr>
        <p:txBody>
          <a:bodyPr wrap="square">
            <a:spAutoFit/>
          </a:bodyPr>
          <a:lstStyle/>
          <a:p>
            <a:r>
              <a:rPr lang="de-DE" sz="4000" dirty="0" err="1">
                <a:latin typeface="+mj-lt"/>
              </a:rPr>
              <a:t>Einzelmassnahmen</a:t>
            </a:r>
            <a:r>
              <a:rPr lang="de-DE" sz="4000" dirty="0">
                <a:latin typeface="+mj-lt"/>
              </a:rPr>
              <a:t> </a:t>
            </a:r>
          </a:p>
        </p:txBody>
      </p:sp>
    </p:spTree>
    <p:extLst>
      <p:ext uri="{BB962C8B-B14F-4D97-AF65-F5344CB8AC3E}">
        <p14:creationId xmlns:p14="http://schemas.microsoft.com/office/powerpoint/2010/main" val="1847759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4B644-8F50-06D4-E362-E059E41C8F1B}"/>
            </a:ext>
          </a:extLst>
        </p:cNvPr>
        <p:cNvGrpSpPr/>
        <p:nvPr/>
      </p:nvGrpSpPr>
      <p:grpSpPr>
        <a:xfrm>
          <a:off x="0" y="0"/>
          <a:ext cx="0" cy="0"/>
          <a:chOff x="0" y="0"/>
          <a:chExt cx="0" cy="0"/>
        </a:xfrm>
      </p:grpSpPr>
      <p:sp>
        <p:nvSpPr>
          <p:cNvPr id="307" name="TextShape 1">
            <a:extLst>
              <a:ext uri="{FF2B5EF4-FFF2-40B4-BE49-F238E27FC236}">
                <a16:creationId xmlns:a16="http://schemas.microsoft.com/office/drawing/2014/main" id="{6CB96310-CC4D-7348-8C36-4460BB9A5895}"/>
              </a:ext>
            </a:extLst>
          </p:cNvPr>
          <p:cNvSpPr txBox="1"/>
          <p:nvPr/>
        </p:nvSpPr>
        <p:spPr>
          <a:xfrm>
            <a:off x="11352584" y="4005064"/>
            <a:ext cx="6995120" cy="864096"/>
          </a:xfrm>
          <a:prstGeom prst="rect">
            <a:avLst/>
          </a:prstGeom>
          <a:noFill/>
          <a:ln>
            <a:noFill/>
          </a:ln>
        </p:spPr>
        <p:txBody>
          <a:bodyPr anchor="ctr">
            <a:noAutofit/>
          </a:bodyPr>
          <a:lstStyle/>
          <a:p>
            <a:pPr>
              <a:lnSpc>
                <a:spcPct val="100000"/>
              </a:lnSpc>
            </a:pPr>
            <a:endParaRPr lang="de-DE" sz="2400" cap="all" spc="-1" dirty="0">
              <a:solidFill>
                <a:srgbClr val="4B4B4D"/>
              </a:solidFill>
              <a:latin typeface="Arial"/>
            </a:endParaRPr>
          </a:p>
        </p:txBody>
      </p:sp>
      <p:sp>
        <p:nvSpPr>
          <p:cNvPr id="5" name="Textfeld 4">
            <a:extLst>
              <a:ext uri="{FF2B5EF4-FFF2-40B4-BE49-F238E27FC236}">
                <a16:creationId xmlns:a16="http://schemas.microsoft.com/office/drawing/2014/main" id="{3FF8BBA9-B94F-8DE1-8D5D-1BCEB0D05E41}"/>
              </a:ext>
            </a:extLst>
          </p:cNvPr>
          <p:cNvSpPr txBox="1"/>
          <p:nvPr/>
        </p:nvSpPr>
        <p:spPr>
          <a:xfrm>
            <a:off x="479376" y="2825502"/>
            <a:ext cx="9793088" cy="523220"/>
          </a:xfrm>
          <a:prstGeom prst="rect">
            <a:avLst/>
          </a:prstGeom>
          <a:noFill/>
        </p:spPr>
        <p:txBody>
          <a:bodyPr wrap="square">
            <a:spAutoFit/>
          </a:bodyPr>
          <a:lstStyle/>
          <a:p>
            <a:pPr marL="1587">
              <a:spcAft>
                <a:spcPts val="1500"/>
              </a:spcAft>
              <a:buClr>
                <a:srgbClr val="FBBA00"/>
              </a:buClr>
            </a:pPr>
            <a:r>
              <a:rPr lang="de-DE" sz="2800" spc="-1" dirty="0"/>
              <a:t>= energetischer Standard für das Gesamtgebäude</a:t>
            </a:r>
          </a:p>
        </p:txBody>
      </p:sp>
      <p:sp>
        <p:nvSpPr>
          <p:cNvPr id="6" name="TextShape 2">
            <a:extLst>
              <a:ext uri="{FF2B5EF4-FFF2-40B4-BE49-F238E27FC236}">
                <a16:creationId xmlns:a16="http://schemas.microsoft.com/office/drawing/2014/main" id="{85A0F341-0CDA-34EE-EE17-63A3A05008D8}"/>
              </a:ext>
            </a:extLst>
          </p:cNvPr>
          <p:cNvSpPr txBox="1"/>
          <p:nvPr/>
        </p:nvSpPr>
        <p:spPr>
          <a:xfrm>
            <a:off x="479376" y="3559299"/>
            <a:ext cx="10585176" cy="1755626"/>
          </a:xfrm>
          <a:prstGeom prst="rect">
            <a:avLst/>
          </a:prstGeom>
          <a:noFill/>
          <a:ln>
            <a:noFill/>
          </a:ln>
        </p:spPr>
        <p:txBody>
          <a:bodyPr>
            <a:noAutofit/>
          </a:bodyPr>
          <a:lstStyle/>
          <a:p>
            <a:pPr marL="1587">
              <a:spcAft>
                <a:spcPts val="1500"/>
              </a:spcAft>
              <a:buClr>
                <a:srgbClr val="92D050"/>
              </a:buClr>
            </a:pPr>
            <a:r>
              <a:rPr lang="de-DE" sz="2400" spc="-1" dirty="0"/>
              <a:t>Besteht aus zwei Kriterien : </a:t>
            </a:r>
          </a:p>
          <a:p>
            <a:pPr marL="344487" indent="-342900">
              <a:spcAft>
                <a:spcPts val="1500"/>
              </a:spcAft>
              <a:buClr>
                <a:srgbClr val="92D050"/>
              </a:buClr>
              <a:buFont typeface="Symbol" panose="05050102010706020507" pitchFamily="18" charset="2"/>
              <a:buChar char="-"/>
            </a:pPr>
            <a:r>
              <a:rPr lang="de-DE" sz="2400" spc="-1" dirty="0"/>
              <a:t>Gesamt- (primär-) Energiebedarf des Gebäudes</a:t>
            </a:r>
          </a:p>
          <a:p>
            <a:pPr marL="344487" indent="-342900">
              <a:spcAft>
                <a:spcPts val="1500"/>
              </a:spcAft>
              <a:buClr>
                <a:srgbClr val="92D050"/>
              </a:buClr>
              <a:buFont typeface="Symbol" panose="05050102010706020507" pitchFamily="18" charset="2"/>
              <a:buChar char="-"/>
            </a:pPr>
            <a:r>
              <a:rPr lang="de-DE" sz="2400" spc="-1" dirty="0"/>
              <a:t>Gebäudehülle</a:t>
            </a:r>
          </a:p>
        </p:txBody>
      </p:sp>
      <p:sp>
        <p:nvSpPr>
          <p:cNvPr id="2" name="Textfeld 1">
            <a:extLst>
              <a:ext uri="{FF2B5EF4-FFF2-40B4-BE49-F238E27FC236}">
                <a16:creationId xmlns:a16="http://schemas.microsoft.com/office/drawing/2014/main" id="{EE504275-74C1-37D5-8F35-3DE136B1D8EB}"/>
              </a:ext>
            </a:extLst>
          </p:cNvPr>
          <p:cNvSpPr txBox="1"/>
          <p:nvPr/>
        </p:nvSpPr>
        <p:spPr>
          <a:xfrm>
            <a:off x="8400256" y="1340768"/>
            <a:ext cx="3384376" cy="707886"/>
          </a:xfrm>
          <a:prstGeom prst="rect">
            <a:avLst/>
          </a:prstGeom>
          <a:noFill/>
        </p:spPr>
        <p:txBody>
          <a:bodyPr wrap="square">
            <a:spAutoFit/>
          </a:bodyPr>
          <a:lstStyle/>
          <a:p>
            <a:pPr>
              <a:lnSpc>
                <a:spcPct val="100000"/>
              </a:lnSpc>
            </a:pPr>
            <a:r>
              <a:rPr lang="de-DE" sz="4000" cap="all" spc="-1" dirty="0">
                <a:solidFill>
                  <a:srgbClr val="4B4B4D"/>
                </a:solidFill>
                <a:latin typeface="+mj-lt"/>
              </a:rPr>
              <a:t>Effizienzhaus</a:t>
            </a:r>
          </a:p>
        </p:txBody>
      </p:sp>
      <p:sp>
        <p:nvSpPr>
          <p:cNvPr id="3" name="Textfeld 2">
            <a:extLst>
              <a:ext uri="{FF2B5EF4-FFF2-40B4-BE49-F238E27FC236}">
                <a16:creationId xmlns:a16="http://schemas.microsoft.com/office/drawing/2014/main" id="{E7163904-ED88-0739-7754-CECEC58798D9}"/>
              </a:ext>
            </a:extLst>
          </p:cNvPr>
          <p:cNvSpPr txBox="1"/>
          <p:nvPr/>
        </p:nvSpPr>
        <p:spPr>
          <a:xfrm>
            <a:off x="434878" y="5527727"/>
            <a:ext cx="11349753" cy="830997"/>
          </a:xfrm>
          <a:prstGeom prst="rect">
            <a:avLst/>
          </a:prstGeom>
          <a:noFill/>
        </p:spPr>
        <p:txBody>
          <a:bodyPr wrap="square">
            <a:spAutoFit/>
          </a:bodyPr>
          <a:lstStyle/>
          <a:p>
            <a:pPr marL="1587">
              <a:spcAft>
                <a:spcPts val="1500"/>
              </a:spcAft>
              <a:buClr>
                <a:srgbClr val="FBBA00"/>
              </a:buClr>
            </a:pPr>
            <a:r>
              <a:rPr lang="de-DE" sz="2400" spc="-1" dirty="0"/>
              <a:t>Der Vergleich ist dabei (bei der Berechnung) ein </a:t>
            </a:r>
            <a:r>
              <a:rPr lang="de-DE" sz="2400" b="1" spc="-1" dirty="0"/>
              <a:t>imaginäres Referenz­gebäude</a:t>
            </a:r>
            <a:r>
              <a:rPr lang="de-DE" sz="2400" spc="-1" dirty="0"/>
              <a:t>, das den Vorgaben des Gebäude­energie­gesetzes (GEG) entspricht</a:t>
            </a:r>
          </a:p>
        </p:txBody>
      </p:sp>
    </p:spTree>
    <p:extLst>
      <p:ext uri="{BB962C8B-B14F-4D97-AF65-F5344CB8AC3E}">
        <p14:creationId xmlns:p14="http://schemas.microsoft.com/office/powerpoint/2010/main" val="7393080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53744-35FD-1602-5E1F-840F34ACCA6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04A0E84-0F72-CB0F-77A9-F527B23F5482}"/>
              </a:ext>
            </a:extLst>
          </p:cNvPr>
          <p:cNvSpPr>
            <a:spLocks noGrp="1"/>
          </p:cNvSpPr>
          <p:nvPr>
            <p:ph type="title"/>
          </p:nvPr>
        </p:nvSpPr>
        <p:spPr>
          <a:xfrm>
            <a:off x="8040216" y="1124744"/>
            <a:ext cx="4537720" cy="1069992"/>
          </a:xfrm>
        </p:spPr>
        <p:txBody>
          <a:bodyPr>
            <a:normAutofit/>
          </a:bodyPr>
          <a:lstStyle/>
          <a:p>
            <a:r>
              <a:rPr lang="de-DE" dirty="0"/>
              <a:t>Schutz vor Hitze</a:t>
            </a:r>
          </a:p>
        </p:txBody>
      </p:sp>
      <p:sp>
        <p:nvSpPr>
          <p:cNvPr id="6" name="Inhaltsplatzhalter 2">
            <a:extLst>
              <a:ext uri="{FF2B5EF4-FFF2-40B4-BE49-F238E27FC236}">
                <a16:creationId xmlns:a16="http://schemas.microsoft.com/office/drawing/2014/main" id="{7A43EF40-281D-67EF-96B0-C74BD5951BF9}"/>
              </a:ext>
            </a:extLst>
          </p:cNvPr>
          <p:cNvSpPr>
            <a:spLocks noGrp="1"/>
          </p:cNvSpPr>
          <p:nvPr>
            <p:ph idx="1"/>
          </p:nvPr>
        </p:nvSpPr>
        <p:spPr>
          <a:xfrm>
            <a:off x="767408" y="2723340"/>
            <a:ext cx="10515600" cy="3879850"/>
          </a:xfrm>
        </p:spPr>
        <p:txBody>
          <a:bodyPr>
            <a:normAutofit/>
          </a:bodyPr>
          <a:lstStyle/>
          <a:p>
            <a:pPr marL="0" indent="0">
              <a:buNone/>
            </a:pPr>
            <a:r>
              <a:rPr lang="de-DE" sz="4000" dirty="0"/>
              <a:t>Wie tief sind Sie im Förderdschungel?</a:t>
            </a:r>
          </a:p>
        </p:txBody>
      </p:sp>
      <p:pic>
        <p:nvPicPr>
          <p:cNvPr id="3" name="Grafik 2" descr="Brainstorming mit einfarbiger Füllung">
            <a:extLst>
              <a:ext uri="{FF2B5EF4-FFF2-40B4-BE49-F238E27FC236}">
                <a16:creationId xmlns:a16="http://schemas.microsoft.com/office/drawing/2014/main" id="{8D631152-792A-E723-33EE-47B42C7283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7348" y="5109821"/>
            <a:ext cx="1512168" cy="1512168"/>
          </a:xfrm>
          <a:prstGeom prst="rect">
            <a:avLst/>
          </a:prstGeom>
        </p:spPr>
      </p:pic>
    </p:spTree>
    <p:extLst>
      <p:ext uri="{BB962C8B-B14F-4D97-AF65-F5344CB8AC3E}">
        <p14:creationId xmlns:p14="http://schemas.microsoft.com/office/powerpoint/2010/main" val="5940848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44DEF515-1F17-4462-827D-B989597D2400}"/>
              </a:ext>
            </a:extLst>
          </p:cNvPr>
          <p:cNvSpPr txBox="1"/>
          <p:nvPr/>
        </p:nvSpPr>
        <p:spPr>
          <a:xfrm>
            <a:off x="7680176" y="1268760"/>
            <a:ext cx="4392488" cy="707886"/>
          </a:xfrm>
          <a:prstGeom prst="rect">
            <a:avLst/>
          </a:prstGeom>
          <a:noFill/>
        </p:spPr>
        <p:txBody>
          <a:bodyPr wrap="square">
            <a:spAutoFit/>
          </a:bodyPr>
          <a:lstStyle/>
          <a:p>
            <a:r>
              <a:rPr lang="de-DE" sz="4000" dirty="0" err="1">
                <a:latin typeface="+mj-lt"/>
              </a:rPr>
              <a:t>Einzelmassnahmen</a:t>
            </a:r>
            <a:r>
              <a:rPr lang="de-DE" sz="4000" dirty="0">
                <a:latin typeface="+mj-lt"/>
              </a:rPr>
              <a:t> </a:t>
            </a:r>
          </a:p>
        </p:txBody>
      </p:sp>
      <p:pic>
        <p:nvPicPr>
          <p:cNvPr id="9" name="Grafik 8">
            <a:extLst>
              <a:ext uri="{FF2B5EF4-FFF2-40B4-BE49-F238E27FC236}">
                <a16:creationId xmlns:a16="http://schemas.microsoft.com/office/drawing/2014/main" id="{E7F49B1A-AAE7-075E-4937-7E5E0F6C34A6}"/>
              </a:ext>
            </a:extLst>
          </p:cNvPr>
          <p:cNvPicPr>
            <a:picLocks noChangeAspect="1"/>
          </p:cNvPicPr>
          <p:nvPr/>
        </p:nvPicPr>
        <p:blipFill>
          <a:blip r:embed="rId2"/>
          <a:stretch>
            <a:fillRect/>
          </a:stretch>
        </p:blipFill>
        <p:spPr>
          <a:xfrm>
            <a:off x="407368" y="1484784"/>
            <a:ext cx="7128792" cy="5091076"/>
          </a:xfrm>
          <a:prstGeom prst="rect">
            <a:avLst/>
          </a:prstGeom>
        </p:spPr>
      </p:pic>
      <p:sp>
        <p:nvSpPr>
          <p:cNvPr id="11" name="Textfeld 10">
            <a:extLst>
              <a:ext uri="{FF2B5EF4-FFF2-40B4-BE49-F238E27FC236}">
                <a16:creationId xmlns:a16="http://schemas.microsoft.com/office/drawing/2014/main" id="{CD465254-A852-7831-A98A-32D480F6BA18}"/>
              </a:ext>
            </a:extLst>
          </p:cNvPr>
          <p:cNvSpPr txBox="1"/>
          <p:nvPr/>
        </p:nvSpPr>
        <p:spPr>
          <a:xfrm>
            <a:off x="8544272" y="4365104"/>
            <a:ext cx="3240360" cy="2031325"/>
          </a:xfrm>
          <a:prstGeom prst="rect">
            <a:avLst/>
          </a:prstGeom>
          <a:noFill/>
        </p:spPr>
        <p:txBody>
          <a:bodyPr wrap="square">
            <a:spAutoFit/>
          </a:bodyPr>
          <a:lstStyle/>
          <a:p>
            <a:r>
              <a:rPr lang="de-DE" dirty="0">
                <a:hlinkClick r:id="rId3"/>
              </a:rPr>
              <a:t>https://www.bafa.de/SharedDocs/Downloads/DE/Energie/beg_em_foerderuebersicht.pdf?__blob=publicationFile&amp;v=10</a:t>
            </a:r>
            <a:endParaRPr lang="de-DE" dirty="0"/>
          </a:p>
          <a:p>
            <a:endParaRPr lang="de-DE" dirty="0"/>
          </a:p>
          <a:p>
            <a:endParaRPr lang="de-DE" dirty="0"/>
          </a:p>
          <a:p>
            <a:endParaRPr lang="de-DE" dirty="0"/>
          </a:p>
        </p:txBody>
      </p:sp>
    </p:spTree>
    <p:extLst>
      <p:ext uri="{BB962C8B-B14F-4D97-AF65-F5344CB8AC3E}">
        <p14:creationId xmlns:p14="http://schemas.microsoft.com/office/powerpoint/2010/main" val="14509938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FF033-291D-C0AF-9464-AE7C23A6BF6C}"/>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60D986D3-8BA8-4496-4F34-CCCD0EA7FFCE}"/>
              </a:ext>
            </a:extLst>
          </p:cNvPr>
          <p:cNvSpPr/>
          <p:nvPr/>
        </p:nvSpPr>
        <p:spPr>
          <a:xfrm>
            <a:off x="3517560" y="4481384"/>
            <a:ext cx="774357" cy="49427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defRPr/>
            </a:pPr>
            <a:endParaRPr lang="de-DE">
              <a:solidFill>
                <a:prstClr val="white"/>
              </a:solidFill>
              <a:latin typeface="Calibri"/>
            </a:endParaRPr>
          </a:p>
        </p:txBody>
      </p:sp>
      <p:sp>
        <p:nvSpPr>
          <p:cNvPr id="6" name="Rechteck 5">
            <a:extLst>
              <a:ext uri="{FF2B5EF4-FFF2-40B4-BE49-F238E27FC236}">
                <a16:creationId xmlns:a16="http://schemas.microsoft.com/office/drawing/2014/main" id="{C7A2BF1C-088D-6EB9-EACA-7037441281D1}"/>
              </a:ext>
            </a:extLst>
          </p:cNvPr>
          <p:cNvSpPr/>
          <p:nvPr/>
        </p:nvSpPr>
        <p:spPr>
          <a:xfrm>
            <a:off x="3303376" y="4316627"/>
            <a:ext cx="774357" cy="49427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defRPr/>
            </a:pPr>
            <a:endParaRPr lang="de-DE">
              <a:solidFill>
                <a:prstClr val="white"/>
              </a:solidFill>
              <a:latin typeface="Calibri"/>
            </a:endParaRPr>
          </a:p>
        </p:txBody>
      </p:sp>
      <p:pic>
        <p:nvPicPr>
          <p:cNvPr id="10" name="Grafik 9">
            <a:extLst>
              <a:ext uri="{FF2B5EF4-FFF2-40B4-BE49-F238E27FC236}">
                <a16:creationId xmlns:a16="http://schemas.microsoft.com/office/drawing/2014/main" id="{334D0873-001C-077A-CEB1-4F8D04F9B8A4}"/>
              </a:ext>
            </a:extLst>
          </p:cNvPr>
          <p:cNvPicPr>
            <a:picLocks noChangeAspect="1"/>
          </p:cNvPicPr>
          <p:nvPr/>
        </p:nvPicPr>
        <p:blipFill>
          <a:blip r:embed="rId3"/>
          <a:stretch>
            <a:fillRect/>
          </a:stretch>
        </p:blipFill>
        <p:spPr>
          <a:xfrm>
            <a:off x="490653" y="1412776"/>
            <a:ext cx="7602527" cy="5331947"/>
          </a:xfrm>
          <a:prstGeom prst="rect">
            <a:avLst/>
          </a:prstGeom>
        </p:spPr>
      </p:pic>
      <p:sp>
        <p:nvSpPr>
          <p:cNvPr id="3" name="Textfeld 2">
            <a:extLst>
              <a:ext uri="{FF2B5EF4-FFF2-40B4-BE49-F238E27FC236}">
                <a16:creationId xmlns:a16="http://schemas.microsoft.com/office/drawing/2014/main" id="{4AFCB52B-B05B-A697-2B14-B05DEB8FBEF8}"/>
              </a:ext>
            </a:extLst>
          </p:cNvPr>
          <p:cNvSpPr txBox="1"/>
          <p:nvPr/>
        </p:nvSpPr>
        <p:spPr>
          <a:xfrm>
            <a:off x="7308859" y="980728"/>
            <a:ext cx="4392488" cy="1323439"/>
          </a:xfrm>
          <a:prstGeom prst="rect">
            <a:avLst/>
          </a:prstGeom>
          <a:noFill/>
        </p:spPr>
        <p:txBody>
          <a:bodyPr wrap="square">
            <a:spAutoFit/>
          </a:bodyPr>
          <a:lstStyle/>
          <a:p>
            <a:pPr algn="r"/>
            <a:r>
              <a:rPr lang="de-DE" sz="4000" dirty="0" err="1">
                <a:latin typeface="+mj-lt"/>
              </a:rPr>
              <a:t>Einzelmassnahme</a:t>
            </a:r>
            <a:r>
              <a:rPr lang="de-DE" sz="4000" dirty="0">
                <a:latin typeface="+mj-lt"/>
              </a:rPr>
              <a:t> Heizung </a:t>
            </a:r>
          </a:p>
        </p:txBody>
      </p:sp>
    </p:spTree>
    <p:extLst>
      <p:ext uri="{BB962C8B-B14F-4D97-AF65-F5344CB8AC3E}">
        <p14:creationId xmlns:p14="http://schemas.microsoft.com/office/powerpoint/2010/main" val="35897158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6E2AE-59F9-693C-F06E-B8AAE3DD7864}"/>
            </a:ext>
          </a:extLst>
        </p:cNvPr>
        <p:cNvGrpSpPr/>
        <p:nvPr/>
      </p:nvGrpSpPr>
      <p:grpSpPr>
        <a:xfrm>
          <a:off x="0" y="0"/>
          <a:ext cx="0" cy="0"/>
          <a:chOff x="0" y="0"/>
          <a:chExt cx="0" cy="0"/>
        </a:xfrm>
      </p:grpSpPr>
      <p:sp>
        <p:nvSpPr>
          <p:cNvPr id="4" name="Textplatzhalter 9">
            <a:extLst>
              <a:ext uri="{FF2B5EF4-FFF2-40B4-BE49-F238E27FC236}">
                <a16:creationId xmlns:a16="http://schemas.microsoft.com/office/drawing/2014/main" id="{BE8E5EB9-16A5-47ED-5297-7063F1000240}"/>
              </a:ext>
            </a:extLst>
          </p:cNvPr>
          <p:cNvSpPr txBox="1">
            <a:spLocks/>
          </p:cNvSpPr>
          <p:nvPr/>
        </p:nvSpPr>
        <p:spPr>
          <a:xfrm>
            <a:off x="2783632" y="1268760"/>
            <a:ext cx="9145016" cy="494270"/>
          </a:xfrm>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2200"/>
              </a:lnSpc>
              <a:spcBef>
                <a:spcPct val="0"/>
              </a:spcBef>
              <a:buNone/>
              <a:defRPr/>
            </a:pPr>
            <a:r>
              <a:rPr lang="de-DE" altLang="de-DE" sz="4000" cap="all" dirty="0" err="1">
                <a:solidFill>
                  <a:srgbClr val="404040"/>
                </a:solidFill>
                <a:latin typeface="+mj-lt"/>
                <a:cs typeface="Arial" panose="020B0604020202020204" pitchFamily="34" charset="0"/>
              </a:rPr>
              <a:t>EinzelmaSSnahmen</a:t>
            </a:r>
            <a:r>
              <a:rPr lang="de-DE" altLang="de-DE" sz="4000" cap="all" dirty="0">
                <a:solidFill>
                  <a:srgbClr val="404040"/>
                </a:solidFill>
                <a:latin typeface="+mj-lt"/>
                <a:cs typeface="Arial" panose="020B0604020202020204" pitchFamily="34" charset="0"/>
              </a:rPr>
              <a:t> </a:t>
            </a:r>
            <a:r>
              <a:rPr lang="de-DE" altLang="de-DE" sz="4000" u="sng" cap="all" dirty="0">
                <a:solidFill>
                  <a:srgbClr val="404040"/>
                </a:solidFill>
                <a:latin typeface="+mj-lt"/>
                <a:cs typeface="Arial" panose="020B0604020202020204" pitchFamily="34" charset="0"/>
              </a:rPr>
              <a:t>Ergänzungskredit</a:t>
            </a:r>
          </a:p>
        </p:txBody>
      </p:sp>
      <p:sp>
        <p:nvSpPr>
          <p:cNvPr id="2" name="Rechteck 1">
            <a:extLst>
              <a:ext uri="{FF2B5EF4-FFF2-40B4-BE49-F238E27FC236}">
                <a16:creationId xmlns:a16="http://schemas.microsoft.com/office/drawing/2014/main" id="{9F904F6A-FBB9-4C21-659F-62A9E113D6C3}"/>
              </a:ext>
            </a:extLst>
          </p:cNvPr>
          <p:cNvSpPr/>
          <p:nvPr/>
        </p:nvSpPr>
        <p:spPr>
          <a:xfrm>
            <a:off x="3517560" y="4481384"/>
            <a:ext cx="774357" cy="49427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defRPr/>
            </a:pPr>
            <a:endParaRPr lang="de-DE">
              <a:solidFill>
                <a:prstClr val="white"/>
              </a:solidFill>
              <a:latin typeface="Calibri"/>
            </a:endParaRPr>
          </a:p>
        </p:txBody>
      </p:sp>
      <p:sp>
        <p:nvSpPr>
          <p:cNvPr id="6" name="Rechteck 5">
            <a:extLst>
              <a:ext uri="{FF2B5EF4-FFF2-40B4-BE49-F238E27FC236}">
                <a16:creationId xmlns:a16="http://schemas.microsoft.com/office/drawing/2014/main" id="{75690648-19D8-7327-1020-7E1401673546}"/>
              </a:ext>
            </a:extLst>
          </p:cNvPr>
          <p:cNvSpPr/>
          <p:nvPr/>
        </p:nvSpPr>
        <p:spPr>
          <a:xfrm>
            <a:off x="3303376" y="4316627"/>
            <a:ext cx="774357" cy="49427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defRPr/>
            </a:pPr>
            <a:endParaRPr lang="de-DE">
              <a:solidFill>
                <a:prstClr val="white"/>
              </a:solidFill>
              <a:latin typeface="Calibri"/>
            </a:endParaRPr>
          </a:p>
        </p:txBody>
      </p:sp>
      <p:sp>
        <p:nvSpPr>
          <p:cNvPr id="14" name="Rechteck 13">
            <a:extLst>
              <a:ext uri="{FF2B5EF4-FFF2-40B4-BE49-F238E27FC236}">
                <a16:creationId xmlns:a16="http://schemas.microsoft.com/office/drawing/2014/main" id="{BA79FC59-1EDF-0D25-1FC7-F2356EE05383}"/>
              </a:ext>
            </a:extLst>
          </p:cNvPr>
          <p:cNvSpPr/>
          <p:nvPr/>
        </p:nvSpPr>
        <p:spPr>
          <a:xfrm>
            <a:off x="9326732" y="4224394"/>
            <a:ext cx="1116949" cy="369332"/>
          </a:xfrm>
          <a:prstGeom prst="rect">
            <a:avLst/>
          </a:prstGeom>
        </p:spPr>
        <p:txBody>
          <a:bodyPr wrap="square">
            <a:spAutoFit/>
          </a:bodyPr>
          <a:lstStyle/>
          <a:p>
            <a:pPr defTabSz="457200" eaLnBrk="0" fontAlgn="base" hangingPunct="0">
              <a:spcBef>
                <a:spcPct val="0"/>
              </a:spcBef>
              <a:spcAft>
                <a:spcPts val="1500"/>
              </a:spcAft>
              <a:buClr>
                <a:srgbClr val="FBBA00"/>
              </a:buClr>
              <a:defRPr/>
            </a:pPr>
            <a:r>
              <a:rPr lang="de-DE" dirty="0">
                <a:solidFill>
                  <a:srgbClr val="5A6166"/>
                </a:solidFill>
                <a:latin typeface="Arial" panose="020B0604020202020204" pitchFamily="34" charset="0"/>
              </a:rPr>
              <a:t>Annuität</a:t>
            </a:r>
            <a:endParaRPr lang="de-DE" spc="-1" dirty="0">
              <a:solidFill>
                <a:srgbClr val="4B4B4D"/>
              </a:solidFill>
              <a:latin typeface="Arial"/>
              <a:ea typeface="MS PGothic" panose="020B0600070205080204" pitchFamily="34" charset="-128"/>
            </a:endParaRPr>
          </a:p>
        </p:txBody>
      </p:sp>
      <p:sp>
        <p:nvSpPr>
          <p:cNvPr id="3" name="Textfeld 2">
            <a:extLst>
              <a:ext uri="{FF2B5EF4-FFF2-40B4-BE49-F238E27FC236}">
                <a16:creationId xmlns:a16="http://schemas.microsoft.com/office/drawing/2014/main" id="{14138DEA-4173-99C7-3A97-ABAA82480F9B}"/>
              </a:ext>
            </a:extLst>
          </p:cNvPr>
          <p:cNvSpPr txBox="1"/>
          <p:nvPr/>
        </p:nvSpPr>
        <p:spPr>
          <a:xfrm>
            <a:off x="9320039" y="3250104"/>
            <a:ext cx="1406570" cy="646331"/>
          </a:xfrm>
          <a:prstGeom prst="rect">
            <a:avLst/>
          </a:prstGeom>
          <a:noFill/>
        </p:spPr>
        <p:txBody>
          <a:bodyPr wrap="square">
            <a:spAutoFit/>
          </a:bodyPr>
          <a:lstStyle/>
          <a:p>
            <a:pPr defTabSz="457200" eaLnBrk="0" fontAlgn="base" hangingPunct="0">
              <a:spcBef>
                <a:spcPct val="0"/>
              </a:spcBef>
              <a:spcAft>
                <a:spcPct val="0"/>
              </a:spcAft>
              <a:defRPr/>
            </a:pPr>
            <a:r>
              <a:rPr lang="de-DE" b="1" cap="all" spc="-1" dirty="0">
                <a:solidFill>
                  <a:srgbClr val="4B4B4D"/>
                </a:solidFill>
                <a:latin typeface="Arial"/>
                <a:ea typeface="MS PGothic" panose="020B0600070205080204" pitchFamily="34" charset="-128"/>
              </a:rPr>
              <a:t>Stand 01.02.2025</a:t>
            </a:r>
            <a:endParaRPr lang="de-DE" dirty="0">
              <a:solidFill>
                <a:prstClr val="black"/>
              </a:solidFill>
              <a:latin typeface="Calibri" panose="020F0502020204030204" pitchFamily="34" charset="0"/>
              <a:ea typeface="MS PGothic" panose="020B0600070205080204" pitchFamily="34" charset="-128"/>
            </a:endParaRPr>
          </a:p>
        </p:txBody>
      </p:sp>
      <p:pic>
        <p:nvPicPr>
          <p:cNvPr id="7" name="Grafik 6">
            <a:extLst>
              <a:ext uri="{FF2B5EF4-FFF2-40B4-BE49-F238E27FC236}">
                <a16:creationId xmlns:a16="http://schemas.microsoft.com/office/drawing/2014/main" id="{61DEF3DC-27A8-23E6-12F1-02499671C49B}"/>
              </a:ext>
            </a:extLst>
          </p:cNvPr>
          <p:cNvPicPr>
            <a:picLocks noChangeAspect="1"/>
          </p:cNvPicPr>
          <p:nvPr/>
        </p:nvPicPr>
        <p:blipFill>
          <a:blip r:embed="rId3"/>
          <a:stretch>
            <a:fillRect/>
          </a:stretch>
        </p:blipFill>
        <p:spPr>
          <a:xfrm>
            <a:off x="767408" y="2482808"/>
            <a:ext cx="7344816" cy="4152356"/>
          </a:xfrm>
          <a:prstGeom prst="rect">
            <a:avLst/>
          </a:prstGeom>
        </p:spPr>
      </p:pic>
      <p:pic>
        <p:nvPicPr>
          <p:cNvPr id="9" name="Grafik 8">
            <a:extLst>
              <a:ext uri="{FF2B5EF4-FFF2-40B4-BE49-F238E27FC236}">
                <a16:creationId xmlns:a16="http://schemas.microsoft.com/office/drawing/2014/main" id="{CBFBD7DA-1DDE-809D-EB70-484DCF0F3716}"/>
              </a:ext>
            </a:extLst>
          </p:cNvPr>
          <p:cNvPicPr>
            <a:picLocks noChangeAspect="1"/>
          </p:cNvPicPr>
          <p:nvPr/>
        </p:nvPicPr>
        <p:blipFill>
          <a:blip r:embed="rId4"/>
          <a:stretch>
            <a:fillRect/>
          </a:stretch>
        </p:blipFill>
        <p:spPr>
          <a:xfrm>
            <a:off x="8112224" y="5459171"/>
            <a:ext cx="3800027" cy="1104659"/>
          </a:xfrm>
          <a:prstGeom prst="rect">
            <a:avLst/>
          </a:prstGeom>
        </p:spPr>
      </p:pic>
    </p:spTree>
    <p:extLst>
      <p:ext uri="{BB962C8B-B14F-4D97-AF65-F5344CB8AC3E}">
        <p14:creationId xmlns:p14="http://schemas.microsoft.com/office/powerpoint/2010/main" val="16786775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B2F15-0E19-EEBA-D462-3B79BB8CAB82}"/>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E19B723C-E171-1B48-7D84-78E71012DC61}"/>
              </a:ext>
            </a:extLst>
          </p:cNvPr>
          <p:cNvPicPr>
            <a:picLocks noGrp="1" noChangeAspect="1"/>
          </p:cNvPicPr>
          <p:nvPr>
            <p:ph idx="1"/>
          </p:nvPr>
        </p:nvPicPr>
        <p:blipFill>
          <a:blip r:embed="rId2"/>
          <a:stretch>
            <a:fillRect/>
          </a:stretch>
        </p:blipFill>
        <p:spPr>
          <a:xfrm>
            <a:off x="545571" y="1340768"/>
            <a:ext cx="7631144" cy="5400600"/>
          </a:xfrm>
          <a:prstGeom prst="rect">
            <a:avLst/>
          </a:prstGeom>
        </p:spPr>
      </p:pic>
      <p:sp>
        <p:nvSpPr>
          <p:cNvPr id="2" name="Textfeld 1">
            <a:extLst>
              <a:ext uri="{FF2B5EF4-FFF2-40B4-BE49-F238E27FC236}">
                <a16:creationId xmlns:a16="http://schemas.microsoft.com/office/drawing/2014/main" id="{C7E3E330-4210-4754-D389-CA4AD8B9C01C}"/>
              </a:ext>
            </a:extLst>
          </p:cNvPr>
          <p:cNvSpPr txBox="1"/>
          <p:nvPr/>
        </p:nvSpPr>
        <p:spPr>
          <a:xfrm>
            <a:off x="8400256" y="1340768"/>
            <a:ext cx="3384376" cy="707886"/>
          </a:xfrm>
          <a:prstGeom prst="rect">
            <a:avLst/>
          </a:prstGeom>
          <a:noFill/>
        </p:spPr>
        <p:txBody>
          <a:bodyPr wrap="square">
            <a:spAutoFit/>
          </a:bodyPr>
          <a:lstStyle/>
          <a:p>
            <a:pPr>
              <a:lnSpc>
                <a:spcPct val="100000"/>
              </a:lnSpc>
            </a:pPr>
            <a:r>
              <a:rPr lang="de-DE" sz="4000" cap="all" spc="-1" dirty="0">
                <a:solidFill>
                  <a:srgbClr val="4B4B4D"/>
                </a:solidFill>
                <a:latin typeface="+mj-lt"/>
              </a:rPr>
              <a:t>Effizienzhaus</a:t>
            </a:r>
          </a:p>
        </p:txBody>
      </p:sp>
      <p:sp>
        <p:nvSpPr>
          <p:cNvPr id="3" name="Textfeld 2">
            <a:extLst>
              <a:ext uri="{FF2B5EF4-FFF2-40B4-BE49-F238E27FC236}">
                <a16:creationId xmlns:a16="http://schemas.microsoft.com/office/drawing/2014/main" id="{79684848-B835-D8C7-DC04-8C42454535E2}"/>
              </a:ext>
            </a:extLst>
          </p:cNvPr>
          <p:cNvSpPr txBox="1"/>
          <p:nvPr/>
        </p:nvSpPr>
        <p:spPr>
          <a:xfrm>
            <a:off x="9569429" y="4465988"/>
            <a:ext cx="1406570" cy="646331"/>
          </a:xfrm>
          <a:prstGeom prst="rect">
            <a:avLst/>
          </a:prstGeom>
          <a:noFill/>
        </p:spPr>
        <p:txBody>
          <a:bodyPr wrap="square">
            <a:spAutoFit/>
          </a:bodyPr>
          <a:lstStyle/>
          <a:p>
            <a:pPr defTabSz="457200" eaLnBrk="0" fontAlgn="base" hangingPunct="0">
              <a:spcBef>
                <a:spcPct val="0"/>
              </a:spcBef>
              <a:spcAft>
                <a:spcPct val="0"/>
              </a:spcAft>
              <a:defRPr/>
            </a:pPr>
            <a:r>
              <a:rPr lang="de-DE" b="1" cap="all" spc="-1" dirty="0">
                <a:solidFill>
                  <a:srgbClr val="4B4B4D"/>
                </a:solidFill>
                <a:latin typeface="Arial"/>
                <a:ea typeface="MS PGothic" panose="020B0600070205080204" pitchFamily="34" charset="-128"/>
              </a:rPr>
              <a:t>Stand 01.02.2025</a:t>
            </a:r>
            <a:endParaRPr lang="de-DE" dirty="0">
              <a:solidFill>
                <a:prstClr val="black"/>
              </a:solidFill>
              <a:latin typeface="Calibri" panose="020F0502020204030204" pitchFamily="34" charset="0"/>
              <a:ea typeface="MS PGothic" panose="020B0600070205080204" pitchFamily="34" charset="-128"/>
            </a:endParaRPr>
          </a:p>
        </p:txBody>
      </p:sp>
    </p:spTree>
    <p:extLst>
      <p:ext uri="{BB962C8B-B14F-4D97-AF65-F5344CB8AC3E}">
        <p14:creationId xmlns:p14="http://schemas.microsoft.com/office/powerpoint/2010/main" val="32059824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3062F45-F346-3AD4-FA0D-25E910BE31DD}"/>
              </a:ext>
            </a:extLst>
          </p:cNvPr>
          <p:cNvPicPr>
            <a:picLocks noChangeAspect="1"/>
          </p:cNvPicPr>
          <p:nvPr/>
        </p:nvPicPr>
        <p:blipFill>
          <a:blip r:embed="rId3"/>
          <a:stretch>
            <a:fillRect/>
          </a:stretch>
        </p:blipFill>
        <p:spPr>
          <a:xfrm>
            <a:off x="407368" y="1263457"/>
            <a:ext cx="7592485" cy="5439534"/>
          </a:xfrm>
          <a:prstGeom prst="rect">
            <a:avLst/>
          </a:prstGeom>
        </p:spPr>
      </p:pic>
      <p:sp>
        <p:nvSpPr>
          <p:cNvPr id="2" name="Textfeld 1">
            <a:extLst>
              <a:ext uri="{FF2B5EF4-FFF2-40B4-BE49-F238E27FC236}">
                <a16:creationId xmlns:a16="http://schemas.microsoft.com/office/drawing/2014/main" id="{12EFD1CC-7518-192D-FA9E-3E0C6FFE9235}"/>
              </a:ext>
            </a:extLst>
          </p:cNvPr>
          <p:cNvSpPr txBox="1"/>
          <p:nvPr/>
        </p:nvSpPr>
        <p:spPr>
          <a:xfrm>
            <a:off x="7680176" y="1268760"/>
            <a:ext cx="4392488" cy="707886"/>
          </a:xfrm>
          <a:prstGeom prst="rect">
            <a:avLst/>
          </a:prstGeom>
          <a:noFill/>
        </p:spPr>
        <p:txBody>
          <a:bodyPr wrap="square">
            <a:spAutoFit/>
          </a:bodyPr>
          <a:lstStyle/>
          <a:p>
            <a:r>
              <a:rPr lang="de-DE" sz="4000" dirty="0" err="1">
                <a:latin typeface="+mj-lt"/>
              </a:rPr>
              <a:t>Einzelmassnahmen</a:t>
            </a:r>
            <a:r>
              <a:rPr lang="de-DE" sz="4000" dirty="0">
                <a:latin typeface="+mj-lt"/>
              </a:rPr>
              <a:t> </a:t>
            </a:r>
          </a:p>
        </p:txBody>
      </p:sp>
      <p:pic>
        <p:nvPicPr>
          <p:cNvPr id="5" name="Grafik 4">
            <a:extLst>
              <a:ext uri="{FF2B5EF4-FFF2-40B4-BE49-F238E27FC236}">
                <a16:creationId xmlns:a16="http://schemas.microsoft.com/office/drawing/2014/main" id="{7B2DB1A4-973B-2CD6-C7B0-090958310A99}"/>
              </a:ext>
            </a:extLst>
          </p:cNvPr>
          <p:cNvPicPr>
            <a:picLocks noChangeAspect="1"/>
          </p:cNvPicPr>
          <p:nvPr/>
        </p:nvPicPr>
        <p:blipFill>
          <a:blip r:embed="rId4"/>
          <a:stretch>
            <a:fillRect/>
          </a:stretch>
        </p:blipFill>
        <p:spPr>
          <a:xfrm>
            <a:off x="6919624" y="6240274"/>
            <a:ext cx="4763165" cy="409632"/>
          </a:xfrm>
          <a:prstGeom prst="rect">
            <a:avLst/>
          </a:prstGeom>
        </p:spPr>
      </p:pic>
    </p:spTree>
    <p:extLst>
      <p:ext uri="{BB962C8B-B14F-4D97-AF65-F5344CB8AC3E}">
        <p14:creationId xmlns:p14="http://schemas.microsoft.com/office/powerpoint/2010/main" val="38825409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TextShape 2"/>
          <p:cNvSpPr txBox="1"/>
          <p:nvPr/>
        </p:nvSpPr>
        <p:spPr>
          <a:xfrm>
            <a:off x="1199456" y="2636912"/>
            <a:ext cx="7283152" cy="3672408"/>
          </a:xfrm>
          <a:prstGeom prst="rect">
            <a:avLst/>
          </a:prstGeom>
          <a:noFill/>
          <a:ln>
            <a:noFill/>
          </a:ln>
        </p:spPr>
        <p:txBody>
          <a:bodyPr>
            <a:noAutofit/>
          </a:bodyPr>
          <a:lstStyle/>
          <a:p>
            <a:pPr marL="344487" indent="-342900">
              <a:spcAft>
                <a:spcPts val="1500"/>
              </a:spcAft>
              <a:buClr>
                <a:schemeClr val="accent3">
                  <a:lumMod val="75000"/>
                </a:schemeClr>
              </a:buClr>
              <a:buFont typeface="Symbol" panose="05050102010706020507" pitchFamily="18" charset="2"/>
              <a:buChar char="-"/>
            </a:pPr>
            <a:r>
              <a:rPr lang="de-DE" sz="2400" spc="-1" dirty="0">
                <a:solidFill>
                  <a:srgbClr val="4B4B4D"/>
                </a:solidFill>
              </a:rPr>
              <a:t>Klimawandelanpassung / Starkregenschutz</a:t>
            </a:r>
          </a:p>
          <a:p>
            <a:pPr marL="344487" indent="-342900">
              <a:spcAft>
                <a:spcPts val="1500"/>
              </a:spcAft>
              <a:buClr>
                <a:schemeClr val="accent3">
                  <a:lumMod val="75000"/>
                </a:schemeClr>
              </a:buClr>
              <a:buFont typeface="Symbol" panose="05050102010706020507" pitchFamily="18" charset="2"/>
              <a:buChar char="-"/>
            </a:pPr>
            <a:r>
              <a:rPr lang="de-DE" sz="2400" spc="-1" dirty="0">
                <a:solidFill>
                  <a:srgbClr val="4B4B4D"/>
                </a:solidFill>
              </a:rPr>
              <a:t>Barrierefreiheit</a:t>
            </a:r>
          </a:p>
          <a:p>
            <a:pPr marL="344487" indent="-342900">
              <a:spcAft>
                <a:spcPts val="1500"/>
              </a:spcAft>
              <a:buClr>
                <a:schemeClr val="accent3">
                  <a:lumMod val="75000"/>
                </a:schemeClr>
              </a:buClr>
              <a:buFont typeface="Symbol" panose="05050102010706020507" pitchFamily="18" charset="2"/>
              <a:buChar char="-"/>
            </a:pPr>
            <a:r>
              <a:rPr lang="de-DE" sz="2400" spc="-1" dirty="0">
                <a:solidFill>
                  <a:srgbClr val="4B4B4D"/>
                </a:solidFill>
              </a:rPr>
              <a:t>Einbruchschutz</a:t>
            </a:r>
          </a:p>
          <a:p>
            <a:pPr marL="344487" indent="-342900">
              <a:spcAft>
                <a:spcPts val="1500"/>
              </a:spcAft>
              <a:buClr>
                <a:schemeClr val="accent3">
                  <a:lumMod val="75000"/>
                </a:schemeClr>
              </a:buClr>
              <a:buFont typeface="Symbol" panose="05050102010706020507" pitchFamily="18" charset="2"/>
              <a:buChar char="-"/>
            </a:pPr>
            <a:r>
              <a:rPr lang="de-DE" sz="2400" spc="-1" dirty="0">
                <a:solidFill>
                  <a:srgbClr val="4B4B4D"/>
                </a:solidFill>
              </a:rPr>
              <a:t>Ladestation für Elektrofahrzeuge</a:t>
            </a:r>
          </a:p>
          <a:p>
            <a:pPr marL="344487" indent="-342900">
              <a:spcAft>
                <a:spcPts val="1500"/>
              </a:spcAft>
              <a:buClr>
                <a:schemeClr val="accent3">
                  <a:lumMod val="75000"/>
                </a:schemeClr>
              </a:buClr>
              <a:buFont typeface="Symbol" panose="05050102010706020507" pitchFamily="18" charset="2"/>
              <a:buChar char="-"/>
            </a:pPr>
            <a:r>
              <a:rPr lang="de-DE" sz="2400" spc="-1" dirty="0">
                <a:solidFill>
                  <a:srgbClr val="4B4B4D"/>
                </a:solidFill>
              </a:rPr>
              <a:t>Lüftung / Hygiene</a:t>
            </a:r>
          </a:p>
          <a:p>
            <a:pPr marL="344487" indent="-342900">
              <a:spcAft>
                <a:spcPts val="1500"/>
              </a:spcAft>
              <a:buClr>
                <a:schemeClr val="accent3">
                  <a:lumMod val="75000"/>
                </a:schemeClr>
              </a:buClr>
              <a:buFont typeface="Symbol" panose="05050102010706020507" pitchFamily="18" charset="2"/>
              <a:buChar char="-"/>
            </a:pPr>
            <a:r>
              <a:rPr lang="de-DE" sz="2400" spc="-1" dirty="0">
                <a:solidFill>
                  <a:srgbClr val="4B4B4D"/>
                </a:solidFill>
              </a:rPr>
              <a:t>Pollen / Gerüche</a:t>
            </a:r>
          </a:p>
          <a:p>
            <a:pPr marL="344487" indent="-342900">
              <a:spcAft>
                <a:spcPts val="1500"/>
              </a:spcAft>
              <a:buClr>
                <a:schemeClr val="accent3">
                  <a:lumMod val="75000"/>
                </a:schemeClr>
              </a:buClr>
              <a:buFont typeface="Symbol" panose="05050102010706020507" pitchFamily="18" charset="2"/>
              <a:buChar char="-"/>
            </a:pPr>
            <a:r>
              <a:rPr lang="de-DE" sz="2400" spc="-1" dirty="0">
                <a:solidFill>
                  <a:srgbClr val="4B4B4D"/>
                </a:solidFill>
              </a:rPr>
              <a:t>Schallschutz</a:t>
            </a:r>
          </a:p>
        </p:txBody>
      </p:sp>
      <p:sp>
        <p:nvSpPr>
          <p:cNvPr id="5" name="TextShape 1">
            <a:extLst>
              <a:ext uri="{FF2B5EF4-FFF2-40B4-BE49-F238E27FC236}">
                <a16:creationId xmlns:a16="http://schemas.microsoft.com/office/drawing/2014/main" id="{893A452E-01AA-4186-9818-6DEC2A8DB70F}"/>
              </a:ext>
            </a:extLst>
          </p:cNvPr>
          <p:cNvSpPr txBox="1"/>
          <p:nvPr/>
        </p:nvSpPr>
        <p:spPr>
          <a:xfrm>
            <a:off x="7608168" y="1196752"/>
            <a:ext cx="4114800" cy="864096"/>
          </a:xfrm>
          <a:prstGeom prst="rect">
            <a:avLst/>
          </a:prstGeom>
          <a:noFill/>
          <a:ln>
            <a:noFill/>
          </a:ln>
        </p:spPr>
        <p:txBody>
          <a:bodyPr anchor="ctr">
            <a:noAutofit/>
          </a:bodyPr>
          <a:lstStyle/>
          <a:p>
            <a:pPr algn="r">
              <a:lnSpc>
                <a:spcPct val="100000"/>
              </a:lnSpc>
            </a:pPr>
            <a:r>
              <a:rPr lang="de-DE" sz="4000" cap="all" spc="-1" dirty="0">
                <a:solidFill>
                  <a:srgbClr val="4B4B4D"/>
                </a:solidFill>
                <a:latin typeface="+mj-lt"/>
              </a:rPr>
              <a:t>Mitdenken!</a:t>
            </a:r>
          </a:p>
        </p:txBody>
      </p:sp>
    </p:spTree>
    <p:extLst>
      <p:ext uri="{BB962C8B-B14F-4D97-AF65-F5344CB8AC3E}">
        <p14:creationId xmlns:p14="http://schemas.microsoft.com/office/powerpoint/2010/main" val="35821192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0A84857-15D0-6C77-7FCB-1BD38AAADC2F}"/>
              </a:ext>
            </a:extLst>
          </p:cNvPr>
          <p:cNvPicPr>
            <a:picLocks noChangeAspect="1"/>
          </p:cNvPicPr>
          <p:nvPr/>
        </p:nvPicPr>
        <p:blipFill>
          <a:blip r:embed="rId2"/>
          <a:stretch>
            <a:fillRect/>
          </a:stretch>
        </p:blipFill>
        <p:spPr>
          <a:xfrm>
            <a:off x="1271464" y="1412776"/>
            <a:ext cx="7953316" cy="5227498"/>
          </a:xfrm>
          <a:prstGeom prst="rect">
            <a:avLst/>
          </a:prstGeom>
        </p:spPr>
      </p:pic>
      <p:sp>
        <p:nvSpPr>
          <p:cNvPr id="4" name="TextShape 1">
            <a:extLst>
              <a:ext uri="{FF2B5EF4-FFF2-40B4-BE49-F238E27FC236}">
                <a16:creationId xmlns:a16="http://schemas.microsoft.com/office/drawing/2014/main" id="{EE8F6EC5-9FCA-3B2A-A6E4-74D0DEDAA53B}"/>
              </a:ext>
            </a:extLst>
          </p:cNvPr>
          <p:cNvSpPr txBox="1"/>
          <p:nvPr/>
        </p:nvSpPr>
        <p:spPr>
          <a:xfrm>
            <a:off x="7608168" y="1196752"/>
            <a:ext cx="4114800" cy="864096"/>
          </a:xfrm>
          <a:prstGeom prst="rect">
            <a:avLst/>
          </a:prstGeom>
          <a:noFill/>
          <a:ln>
            <a:noFill/>
          </a:ln>
        </p:spPr>
        <p:txBody>
          <a:bodyPr anchor="ctr">
            <a:noAutofit/>
          </a:bodyPr>
          <a:lstStyle/>
          <a:p>
            <a:pPr algn="r">
              <a:lnSpc>
                <a:spcPct val="100000"/>
              </a:lnSpc>
            </a:pPr>
            <a:r>
              <a:rPr lang="de-DE" sz="4000" cap="all" spc="-1" dirty="0">
                <a:solidFill>
                  <a:srgbClr val="4B4B4D"/>
                </a:solidFill>
                <a:latin typeface="+mj-lt"/>
              </a:rPr>
              <a:t>Kosten</a:t>
            </a:r>
          </a:p>
        </p:txBody>
      </p:sp>
      <p:pic>
        <p:nvPicPr>
          <p:cNvPr id="2" name="Grafik 1">
            <a:extLst>
              <a:ext uri="{FF2B5EF4-FFF2-40B4-BE49-F238E27FC236}">
                <a16:creationId xmlns:a16="http://schemas.microsoft.com/office/drawing/2014/main" id="{6629B4B9-B146-4B85-24D4-19F2EFC831F5}"/>
              </a:ext>
            </a:extLst>
          </p:cNvPr>
          <p:cNvPicPr>
            <a:picLocks noChangeAspect="1"/>
          </p:cNvPicPr>
          <p:nvPr/>
        </p:nvPicPr>
        <p:blipFill>
          <a:blip r:embed="rId3"/>
          <a:stretch>
            <a:fillRect/>
          </a:stretch>
        </p:blipFill>
        <p:spPr>
          <a:xfrm>
            <a:off x="6919624" y="6240274"/>
            <a:ext cx="4763165" cy="409632"/>
          </a:xfrm>
          <a:prstGeom prst="rect">
            <a:avLst/>
          </a:prstGeom>
        </p:spPr>
      </p:pic>
    </p:spTree>
    <p:extLst>
      <p:ext uri="{BB962C8B-B14F-4D97-AF65-F5344CB8AC3E}">
        <p14:creationId xmlns:p14="http://schemas.microsoft.com/office/powerpoint/2010/main" val="4104169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DC913C9-D7EF-28B8-6F9E-C30A02E0049A}"/>
              </a:ext>
            </a:extLst>
          </p:cNvPr>
          <p:cNvPicPr>
            <a:picLocks noChangeAspect="1"/>
          </p:cNvPicPr>
          <p:nvPr/>
        </p:nvPicPr>
        <p:blipFill>
          <a:blip r:embed="rId2"/>
          <a:stretch>
            <a:fillRect/>
          </a:stretch>
        </p:blipFill>
        <p:spPr>
          <a:xfrm>
            <a:off x="403818" y="1628800"/>
            <a:ext cx="9369429" cy="4809402"/>
          </a:xfrm>
          <a:prstGeom prst="rect">
            <a:avLst/>
          </a:prstGeom>
        </p:spPr>
      </p:pic>
      <p:sp>
        <p:nvSpPr>
          <p:cNvPr id="4" name="TextShape 1">
            <a:extLst>
              <a:ext uri="{FF2B5EF4-FFF2-40B4-BE49-F238E27FC236}">
                <a16:creationId xmlns:a16="http://schemas.microsoft.com/office/drawing/2014/main" id="{42DD1BB7-F130-7575-95BD-D0FBE1B22835}"/>
              </a:ext>
            </a:extLst>
          </p:cNvPr>
          <p:cNvSpPr txBox="1"/>
          <p:nvPr/>
        </p:nvSpPr>
        <p:spPr>
          <a:xfrm>
            <a:off x="7104112" y="1124744"/>
            <a:ext cx="4690864" cy="864096"/>
          </a:xfrm>
          <a:prstGeom prst="rect">
            <a:avLst/>
          </a:prstGeom>
          <a:noFill/>
          <a:ln>
            <a:noFill/>
          </a:ln>
        </p:spPr>
        <p:txBody>
          <a:bodyPr anchor="ctr">
            <a:noAutofit/>
          </a:bodyPr>
          <a:lstStyle/>
          <a:p>
            <a:pPr algn="r">
              <a:lnSpc>
                <a:spcPct val="100000"/>
              </a:lnSpc>
            </a:pPr>
            <a:r>
              <a:rPr lang="de-DE" sz="4000" cap="all" spc="-1" dirty="0">
                <a:solidFill>
                  <a:srgbClr val="4B4B4D"/>
                </a:solidFill>
                <a:latin typeface="+mj-lt"/>
              </a:rPr>
              <a:t>Preisentwicklung</a:t>
            </a:r>
          </a:p>
        </p:txBody>
      </p:sp>
      <p:pic>
        <p:nvPicPr>
          <p:cNvPr id="2" name="Grafik 1">
            <a:extLst>
              <a:ext uri="{FF2B5EF4-FFF2-40B4-BE49-F238E27FC236}">
                <a16:creationId xmlns:a16="http://schemas.microsoft.com/office/drawing/2014/main" id="{0CBC2CA3-AB54-9852-4CAC-88EC83634963}"/>
              </a:ext>
            </a:extLst>
          </p:cNvPr>
          <p:cNvPicPr>
            <a:picLocks noChangeAspect="1"/>
          </p:cNvPicPr>
          <p:nvPr/>
        </p:nvPicPr>
        <p:blipFill>
          <a:blip r:embed="rId3"/>
          <a:stretch>
            <a:fillRect/>
          </a:stretch>
        </p:blipFill>
        <p:spPr>
          <a:xfrm>
            <a:off x="6919624" y="6240274"/>
            <a:ext cx="4763165" cy="409632"/>
          </a:xfrm>
          <a:prstGeom prst="rect">
            <a:avLst/>
          </a:prstGeom>
        </p:spPr>
      </p:pic>
    </p:spTree>
    <p:extLst>
      <p:ext uri="{BB962C8B-B14F-4D97-AF65-F5344CB8AC3E}">
        <p14:creationId xmlns:p14="http://schemas.microsoft.com/office/powerpoint/2010/main" val="41994124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feld 19">
            <a:extLst>
              <a:ext uri="{FF2B5EF4-FFF2-40B4-BE49-F238E27FC236}">
                <a16:creationId xmlns:a16="http://schemas.microsoft.com/office/drawing/2014/main" id="{3120D5F2-4C3A-D0CF-A7A2-EADCA228CE5A}"/>
              </a:ext>
            </a:extLst>
          </p:cNvPr>
          <p:cNvSpPr txBox="1"/>
          <p:nvPr/>
        </p:nvSpPr>
        <p:spPr>
          <a:xfrm>
            <a:off x="1283566" y="5426597"/>
            <a:ext cx="1841216" cy="1200329"/>
          </a:xfrm>
          <a:prstGeom prst="rect">
            <a:avLst/>
          </a:prstGeom>
          <a:noFill/>
        </p:spPr>
        <p:txBody>
          <a:bodyPr wrap="square" rtlCol="0">
            <a:spAutoFit/>
          </a:bodyPr>
          <a:lstStyle/>
          <a:p>
            <a:pPr defTabSz="685800"/>
            <a:r>
              <a:rPr lang="de-DE" dirty="0">
                <a:solidFill>
                  <a:prstClr val="black"/>
                </a:solidFill>
                <a:cs typeface="Arial" panose="020B0604020202020204" pitchFamily="34" charset="0"/>
              </a:rPr>
              <a:t>Sicherheit</a:t>
            </a:r>
          </a:p>
          <a:p>
            <a:pPr defTabSz="685800"/>
            <a:r>
              <a:rPr lang="de-DE" dirty="0">
                <a:solidFill>
                  <a:prstClr val="black"/>
                </a:solidFill>
                <a:cs typeface="Arial" panose="020B0604020202020204" pitchFamily="34" charset="0"/>
              </a:rPr>
              <a:t>Gewohnheit</a:t>
            </a:r>
          </a:p>
          <a:p>
            <a:pPr defTabSz="685800"/>
            <a:r>
              <a:rPr lang="de-DE" dirty="0">
                <a:solidFill>
                  <a:prstClr val="black"/>
                </a:solidFill>
                <a:cs typeface="Arial" panose="020B0604020202020204" pitchFamily="34" charset="0"/>
              </a:rPr>
              <a:t>Routine</a:t>
            </a:r>
          </a:p>
          <a:p>
            <a:pPr defTabSz="685800"/>
            <a:r>
              <a:rPr lang="de-DE" dirty="0">
                <a:solidFill>
                  <a:prstClr val="black"/>
                </a:solidFill>
                <a:cs typeface="Arial" panose="020B0604020202020204" pitchFamily="34" charset="0"/>
              </a:rPr>
              <a:t>Kontrolle</a:t>
            </a:r>
          </a:p>
        </p:txBody>
      </p:sp>
      <p:sp>
        <p:nvSpPr>
          <p:cNvPr id="21" name="Textfeld 20">
            <a:extLst>
              <a:ext uri="{FF2B5EF4-FFF2-40B4-BE49-F238E27FC236}">
                <a16:creationId xmlns:a16="http://schemas.microsoft.com/office/drawing/2014/main" id="{EEBAECAE-E4DB-E4EB-EFB8-F3B80403DC5A}"/>
              </a:ext>
            </a:extLst>
          </p:cNvPr>
          <p:cNvSpPr txBox="1"/>
          <p:nvPr/>
        </p:nvSpPr>
        <p:spPr>
          <a:xfrm>
            <a:off x="3282373" y="5424554"/>
            <a:ext cx="2746935" cy="1477328"/>
          </a:xfrm>
          <a:prstGeom prst="rect">
            <a:avLst/>
          </a:prstGeom>
          <a:noFill/>
        </p:spPr>
        <p:txBody>
          <a:bodyPr wrap="square" rtlCol="0">
            <a:spAutoFit/>
          </a:bodyPr>
          <a:lstStyle/>
          <a:p>
            <a:pPr defTabSz="685800"/>
            <a:r>
              <a:rPr lang="de-DE" dirty="0">
                <a:solidFill>
                  <a:prstClr val="black"/>
                </a:solidFill>
                <a:cs typeface="Arial" panose="020B0604020202020204" pitchFamily="34" charset="0"/>
              </a:rPr>
              <a:t>Unsicherheit</a:t>
            </a:r>
          </a:p>
          <a:p>
            <a:pPr defTabSz="685800"/>
            <a:r>
              <a:rPr lang="de-DE" dirty="0">
                <a:solidFill>
                  <a:prstClr val="black"/>
                </a:solidFill>
                <a:cs typeface="Arial" panose="020B0604020202020204" pitchFamily="34" charset="0"/>
              </a:rPr>
              <a:t>Veränderung</a:t>
            </a:r>
          </a:p>
          <a:p>
            <a:pPr defTabSz="685800"/>
            <a:r>
              <a:rPr lang="de-DE" dirty="0">
                <a:solidFill>
                  <a:prstClr val="black"/>
                </a:solidFill>
                <a:cs typeface="Arial" panose="020B0604020202020204" pitchFamily="34" charset="0"/>
              </a:rPr>
              <a:t>Ablehnung</a:t>
            </a:r>
          </a:p>
          <a:p>
            <a:pPr defTabSz="685800"/>
            <a:r>
              <a:rPr lang="de-DE" dirty="0">
                <a:solidFill>
                  <a:prstClr val="black"/>
                </a:solidFill>
                <a:cs typeface="Arial" panose="020B0604020202020204" pitchFamily="34" charset="0"/>
              </a:rPr>
              <a:t>Verweigerung</a:t>
            </a:r>
          </a:p>
          <a:p>
            <a:pPr defTabSz="685800"/>
            <a:r>
              <a:rPr lang="de-DE" dirty="0">
                <a:solidFill>
                  <a:prstClr val="black"/>
                </a:solidFill>
                <a:cs typeface="Arial" panose="020B0604020202020204" pitchFamily="34" charset="0"/>
              </a:rPr>
              <a:t>Ausreden</a:t>
            </a:r>
          </a:p>
        </p:txBody>
      </p:sp>
      <p:sp>
        <p:nvSpPr>
          <p:cNvPr id="22" name="Textfeld 21">
            <a:extLst>
              <a:ext uri="{FF2B5EF4-FFF2-40B4-BE49-F238E27FC236}">
                <a16:creationId xmlns:a16="http://schemas.microsoft.com/office/drawing/2014/main" id="{EEC4165D-C9AD-7F6C-3B7A-7492067DE861}"/>
              </a:ext>
            </a:extLst>
          </p:cNvPr>
          <p:cNvSpPr txBox="1"/>
          <p:nvPr/>
        </p:nvSpPr>
        <p:spPr>
          <a:xfrm>
            <a:off x="5059002" y="5378360"/>
            <a:ext cx="3744415" cy="1477328"/>
          </a:xfrm>
          <a:prstGeom prst="rect">
            <a:avLst/>
          </a:prstGeom>
          <a:noFill/>
        </p:spPr>
        <p:txBody>
          <a:bodyPr wrap="square" rtlCol="0">
            <a:spAutoFit/>
          </a:bodyPr>
          <a:lstStyle/>
          <a:p>
            <a:pPr defTabSz="685800"/>
            <a:r>
              <a:rPr lang="de-DE" dirty="0">
                <a:solidFill>
                  <a:prstClr val="black"/>
                </a:solidFill>
                <a:cs typeface="Arial" panose="020B0604020202020204" pitchFamily="34" charset="0"/>
              </a:rPr>
              <a:t>Neu: </a:t>
            </a:r>
          </a:p>
          <a:p>
            <a:pPr defTabSz="685800"/>
            <a:r>
              <a:rPr lang="de-DE" dirty="0">
                <a:solidFill>
                  <a:prstClr val="black"/>
                </a:solidFill>
                <a:cs typeface="Arial" panose="020B0604020202020204" pitchFamily="34" charset="0"/>
              </a:rPr>
              <a:t>- Erfahrungen</a:t>
            </a:r>
          </a:p>
          <a:p>
            <a:pPr defTabSz="685800"/>
            <a:r>
              <a:rPr lang="de-DE" dirty="0">
                <a:solidFill>
                  <a:prstClr val="black"/>
                </a:solidFill>
                <a:cs typeface="Arial" panose="020B0604020202020204" pitchFamily="34" charset="0"/>
              </a:rPr>
              <a:t>- Wissen</a:t>
            </a:r>
          </a:p>
          <a:p>
            <a:pPr defTabSz="685800"/>
            <a:r>
              <a:rPr lang="de-DE" dirty="0">
                <a:solidFill>
                  <a:prstClr val="black"/>
                </a:solidFill>
                <a:cs typeface="Arial" panose="020B0604020202020204" pitchFamily="34" charset="0"/>
              </a:rPr>
              <a:t>- Handlungsoptionen</a:t>
            </a:r>
          </a:p>
          <a:p>
            <a:pPr defTabSz="685800"/>
            <a:r>
              <a:rPr lang="de-DE" dirty="0">
                <a:solidFill>
                  <a:prstClr val="black"/>
                </a:solidFill>
                <a:cs typeface="Arial" panose="020B0604020202020204" pitchFamily="34" charset="0"/>
                <a:sym typeface="Wingdings" panose="05000000000000000000" pitchFamily="2" charset="2"/>
              </a:rPr>
              <a:t> </a:t>
            </a:r>
            <a:r>
              <a:rPr lang="de-DE" dirty="0">
                <a:solidFill>
                  <a:prstClr val="black"/>
                </a:solidFill>
                <a:cs typeface="Arial" panose="020B0604020202020204" pitchFamily="34" charset="0"/>
              </a:rPr>
              <a:t>Selbstvertrauen</a:t>
            </a:r>
          </a:p>
        </p:txBody>
      </p:sp>
      <p:sp>
        <p:nvSpPr>
          <p:cNvPr id="23" name="Textfeld 22">
            <a:extLst>
              <a:ext uri="{FF2B5EF4-FFF2-40B4-BE49-F238E27FC236}">
                <a16:creationId xmlns:a16="http://schemas.microsoft.com/office/drawing/2014/main" id="{4E0C9157-82AC-E55B-EED0-8D2191AF9D22}"/>
              </a:ext>
            </a:extLst>
          </p:cNvPr>
          <p:cNvSpPr txBox="1"/>
          <p:nvPr/>
        </p:nvSpPr>
        <p:spPr>
          <a:xfrm>
            <a:off x="7320136" y="5332166"/>
            <a:ext cx="3816424" cy="1200329"/>
          </a:xfrm>
          <a:prstGeom prst="rect">
            <a:avLst/>
          </a:prstGeom>
          <a:noFill/>
        </p:spPr>
        <p:txBody>
          <a:bodyPr wrap="square" rtlCol="0">
            <a:spAutoFit/>
          </a:bodyPr>
          <a:lstStyle/>
          <a:p>
            <a:pPr defTabSz="685800"/>
            <a:r>
              <a:rPr lang="de-DE" dirty="0">
                <a:solidFill>
                  <a:prstClr val="black"/>
                </a:solidFill>
                <a:cs typeface="Arial" panose="020B0604020202020204" pitchFamily="34" charset="0"/>
              </a:rPr>
              <a:t>Sinnhaftigkeit</a:t>
            </a:r>
          </a:p>
          <a:p>
            <a:pPr defTabSz="685800"/>
            <a:r>
              <a:rPr lang="de-DE" dirty="0">
                <a:solidFill>
                  <a:prstClr val="black"/>
                </a:solidFill>
                <a:cs typeface="Arial" panose="020B0604020202020204" pitchFamily="34" charset="0"/>
              </a:rPr>
              <a:t>Selbstsicherheit</a:t>
            </a:r>
          </a:p>
          <a:p>
            <a:pPr defTabSz="685800"/>
            <a:r>
              <a:rPr lang="de-DE" dirty="0">
                <a:solidFill>
                  <a:prstClr val="black"/>
                </a:solidFill>
                <a:cs typeface="Arial" panose="020B0604020202020204" pitchFamily="34" charset="0"/>
              </a:rPr>
              <a:t>Zufriedenheit</a:t>
            </a:r>
          </a:p>
          <a:p>
            <a:pPr defTabSz="685800"/>
            <a:r>
              <a:rPr lang="de-DE" dirty="0">
                <a:solidFill>
                  <a:prstClr val="black"/>
                </a:solidFill>
                <a:cs typeface="Arial" panose="020B0604020202020204" pitchFamily="34" charset="0"/>
              </a:rPr>
              <a:t>= neue Komfortzone !?</a:t>
            </a:r>
          </a:p>
        </p:txBody>
      </p:sp>
      <p:pic>
        <p:nvPicPr>
          <p:cNvPr id="3" name="Grafik 2">
            <a:extLst>
              <a:ext uri="{FF2B5EF4-FFF2-40B4-BE49-F238E27FC236}">
                <a16:creationId xmlns:a16="http://schemas.microsoft.com/office/drawing/2014/main" id="{D1C34A03-9EE5-5311-0F38-BCC8FBCED440}"/>
              </a:ext>
            </a:extLst>
          </p:cNvPr>
          <p:cNvPicPr>
            <a:picLocks noChangeAspect="1"/>
          </p:cNvPicPr>
          <p:nvPr/>
        </p:nvPicPr>
        <p:blipFill>
          <a:blip r:embed="rId3"/>
          <a:stretch>
            <a:fillRect/>
          </a:stretch>
        </p:blipFill>
        <p:spPr>
          <a:xfrm>
            <a:off x="983432" y="2041636"/>
            <a:ext cx="7416824" cy="3117967"/>
          </a:xfrm>
          <a:prstGeom prst="rect">
            <a:avLst/>
          </a:prstGeom>
        </p:spPr>
      </p:pic>
      <p:sp>
        <p:nvSpPr>
          <p:cNvPr id="25" name="Titel 1">
            <a:extLst>
              <a:ext uri="{FF2B5EF4-FFF2-40B4-BE49-F238E27FC236}">
                <a16:creationId xmlns:a16="http://schemas.microsoft.com/office/drawing/2014/main" id="{C595C847-D4FE-C284-30A7-54462CD16CE1}"/>
              </a:ext>
            </a:extLst>
          </p:cNvPr>
          <p:cNvSpPr txBox="1">
            <a:spLocks/>
          </p:cNvSpPr>
          <p:nvPr/>
        </p:nvSpPr>
        <p:spPr>
          <a:xfrm>
            <a:off x="8904312" y="1340768"/>
            <a:ext cx="3024336" cy="576064"/>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t>Transformation</a:t>
            </a:r>
          </a:p>
        </p:txBody>
      </p:sp>
      <p:sp>
        <p:nvSpPr>
          <p:cNvPr id="2" name="Rechteck 2">
            <a:extLst>
              <a:ext uri="{FF2B5EF4-FFF2-40B4-BE49-F238E27FC236}">
                <a16:creationId xmlns:a16="http://schemas.microsoft.com/office/drawing/2014/main" id="{D10DCAB3-006B-5BFC-743D-AA320606DB85}"/>
              </a:ext>
            </a:extLst>
          </p:cNvPr>
          <p:cNvSpPr>
            <a:spLocks noChangeArrowheads="1"/>
          </p:cNvSpPr>
          <p:nvPr/>
        </p:nvSpPr>
        <p:spPr bwMode="auto">
          <a:xfrm rot="16200000">
            <a:off x="-313890" y="3485203"/>
            <a:ext cx="138531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9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de-DE" altLang="de-DE" sz="900" b="0" i="0" u="none" strike="noStrike" kern="1200" cap="none" spc="0" normalizeH="0" baseline="0" noProof="0" dirty="0">
                <a:ln>
                  <a:noFill/>
                </a:ln>
                <a:solidFill>
                  <a:srgbClr val="404040"/>
                </a:solidFill>
                <a:effectLst/>
                <a:uLnTx/>
                <a:uFillTx/>
                <a:latin typeface="Arial" panose="020B0604020202020204" pitchFamily="34" charset="0"/>
                <a:ea typeface="MS PGothic" panose="020B0600070205080204" pitchFamily="34" charset="-128"/>
                <a:cs typeface="Arial" panose="020B0604020202020204" pitchFamily="34" charset="0"/>
              </a:rPr>
              <a:t> </a:t>
            </a:r>
            <a:r>
              <a:rPr kumimoji="0" lang="de-DE" altLang="de-DE" sz="900" b="0" i="0" u="none" strike="noStrike" kern="1200" cap="none" spc="0" normalizeH="0" baseline="0" noProof="0" dirty="0" err="1">
                <a:ln>
                  <a:noFill/>
                </a:ln>
                <a:solidFill>
                  <a:srgbClr val="404040"/>
                </a:solidFill>
                <a:effectLst/>
                <a:uLnTx/>
                <a:uFillTx/>
                <a:latin typeface="Arial" panose="020B0604020202020204" pitchFamily="34" charset="0"/>
                <a:ea typeface="MS PGothic" panose="020B0600070205080204" pitchFamily="34" charset="-128"/>
                <a:cs typeface="Arial" panose="020B0604020202020204" pitchFamily="34" charset="0"/>
              </a:rPr>
              <a:t>tectio</a:t>
            </a:r>
            <a:r>
              <a:rPr kumimoji="0" lang="de-DE" altLang="de-DE" sz="900" b="0" i="0" u="none" strike="noStrike" kern="1200" cap="none" spc="0" normalizeH="0" baseline="0" noProof="0" dirty="0">
                <a:ln>
                  <a:noFill/>
                </a:ln>
                <a:solidFill>
                  <a:srgbClr val="404040"/>
                </a:solidFill>
                <a:effectLst/>
                <a:uLnTx/>
                <a:uFillTx/>
                <a:latin typeface="Arial" panose="020B0604020202020204" pitchFamily="34" charset="0"/>
                <a:ea typeface="MS PGothic" panose="020B0600070205080204" pitchFamily="34" charset="-128"/>
                <a:cs typeface="Arial" panose="020B0604020202020204" pitchFamily="34" charset="0"/>
              </a:rPr>
              <a:t>, Sabine Zägel</a:t>
            </a:r>
            <a:endParaRPr kumimoji="0" lang="de-DE" altLang="de-DE" sz="900" b="0" i="0" u="none" strike="noStrike" kern="1200" cap="none" spc="0" normalizeH="0" baseline="0" noProof="0" dirty="0">
              <a:ln>
                <a:noFill/>
              </a:ln>
              <a:solidFill>
                <a:srgbClr val="404040"/>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1551066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EFAA5-B3FF-BA1C-A23B-726AB952FD4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DD8791C-A71E-0F7B-52AC-FCFEC9C4BD83}"/>
              </a:ext>
            </a:extLst>
          </p:cNvPr>
          <p:cNvSpPr>
            <a:spLocks noGrp="1"/>
          </p:cNvSpPr>
          <p:nvPr>
            <p:ph type="title"/>
          </p:nvPr>
        </p:nvSpPr>
        <p:spPr>
          <a:xfrm>
            <a:off x="9134142" y="797126"/>
            <a:ext cx="2880320" cy="1325563"/>
          </a:xfrm>
        </p:spPr>
        <p:txBody>
          <a:bodyPr>
            <a:normAutofit/>
          </a:bodyPr>
          <a:lstStyle/>
          <a:p>
            <a:r>
              <a:rPr lang="de-DE" sz="3600" dirty="0"/>
              <a:t>Zielgruppe/n</a:t>
            </a:r>
          </a:p>
        </p:txBody>
      </p:sp>
      <p:pic>
        <p:nvPicPr>
          <p:cNvPr id="3" name="Grafik 2">
            <a:extLst>
              <a:ext uri="{FF2B5EF4-FFF2-40B4-BE49-F238E27FC236}">
                <a16:creationId xmlns:a16="http://schemas.microsoft.com/office/drawing/2014/main" id="{979283FD-58B4-E94B-E8FD-32F252228BF2}"/>
              </a:ext>
            </a:extLst>
          </p:cNvPr>
          <p:cNvPicPr>
            <a:picLocks noChangeAspect="1"/>
          </p:cNvPicPr>
          <p:nvPr/>
        </p:nvPicPr>
        <p:blipFill>
          <a:blip r:embed="rId3"/>
          <a:stretch>
            <a:fillRect/>
          </a:stretch>
        </p:blipFill>
        <p:spPr>
          <a:xfrm>
            <a:off x="767408" y="2564904"/>
            <a:ext cx="9590870" cy="3949479"/>
          </a:xfrm>
          <a:prstGeom prst="rect">
            <a:avLst/>
          </a:prstGeom>
        </p:spPr>
      </p:pic>
    </p:spTree>
    <p:extLst>
      <p:ext uri="{BB962C8B-B14F-4D97-AF65-F5344CB8AC3E}">
        <p14:creationId xmlns:p14="http://schemas.microsoft.com/office/powerpoint/2010/main" val="23548211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05C0D-F173-1B9B-68E5-2063423CE08E}"/>
            </a:ext>
          </a:extLst>
        </p:cNvPr>
        <p:cNvGrpSpPr/>
        <p:nvPr/>
      </p:nvGrpSpPr>
      <p:grpSpPr>
        <a:xfrm>
          <a:off x="0" y="0"/>
          <a:ext cx="0" cy="0"/>
          <a:chOff x="0" y="0"/>
          <a:chExt cx="0" cy="0"/>
        </a:xfrm>
      </p:grpSpPr>
      <p:sp>
        <p:nvSpPr>
          <p:cNvPr id="6" name="Inhaltsplatzhalter 2">
            <a:extLst>
              <a:ext uri="{FF2B5EF4-FFF2-40B4-BE49-F238E27FC236}">
                <a16:creationId xmlns:a16="http://schemas.microsoft.com/office/drawing/2014/main" id="{3323DFBD-D325-005C-9B43-7D97319600C9}"/>
              </a:ext>
            </a:extLst>
          </p:cNvPr>
          <p:cNvSpPr>
            <a:spLocks noGrp="1"/>
          </p:cNvSpPr>
          <p:nvPr>
            <p:ph idx="1"/>
          </p:nvPr>
        </p:nvSpPr>
        <p:spPr>
          <a:xfrm>
            <a:off x="767408" y="2723340"/>
            <a:ext cx="10515600" cy="3879850"/>
          </a:xfrm>
        </p:spPr>
        <p:txBody>
          <a:bodyPr>
            <a:normAutofit/>
          </a:bodyPr>
          <a:lstStyle/>
          <a:p>
            <a:pPr marL="0" indent="0">
              <a:buNone/>
            </a:pPr>
            <a:r>
              <a:rPr lang="de-DE" sz="4000" dirty="0"/>
              <a:t>Wie sage ich es meiner Siedlergemeinschaft?</a:t>
            </a:r>
          </a:p>
        </p:txBody>
      </p:sp>
      <p:pic>
        <p:nvPicPr>
          <p:cNvPr id="3" name="Grafik 2" descr="Brainstorming mit einfarbiger Füllung">
            <a:extLst>
              <a:ext uri="{FF2B5EF4-FFF2-40B4-BE49-F238E27FC236}">
                <a16:creationId xmlns:a16="http://schemas.microsoft.com/office/drawing/2014/main" id="{14AC6D2A-920B-2E38-70F9-0E6CAA6931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7348" y="5109821"/>
            <a:ext cx="1512168" cy="1512168"/>
          </a:xfrm>
          <a:prstGeom prst="rect">
            <a:avLst/>
          </a:prstGeom>
        </p:spPr>
      </p:pic>
    </p:spTree>
    <p:extLst>
      <p:ext uri="{BB962C8B-B14F-4D97-AF65-F5344CB8AC3E}">
        <p14:creationId xmlns:p14="http://schemas.microsoft.com/office/powerpoint/2010/main" val="19081936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18F310-0998-88DA-80D8-56D6ACDE18CB}"/>
              </a:ext>
            </a:extLst>
          </p:cNvPr>
          <p:cNvSpPr>
            <a:spLocks noGrp="1"/>
          </p:cNvSpPr>
          <p:nvPr>
            <p:ph type="title"/>
          </p:nvPr>
        </p:nvSpPr>
        <p:spPr>
          <a:xfrm>
            <a:off x="3549824" y="839193"/>
            <a:ext cx="8642176" cy="1325563"/>
          </a:xfrm>
        </p:spPr>
        <p:txBody>
          <a:bodyPr/>
          <a:lstStyle/>
          <a:p>
            <a:r>
              <a:rPr lang="de-DE" dirty="0"/>
              <a:t>Kommunikation in die Gemeinschaft</a:t>
            </a:r>
          </a:p>
        </p:txBody>
      </p:sp>
      <p:pic>
        <p:nvPicPr>
          <p:cNvPr id="5" name="Inhaltsplatzhalter 4">
            <a:extLst>
              <a:ext uri="{FF2B5EF4-FFF2-40B4-BE49-F238E27FC236}">
                <a16:creationId xmlns:a16="http://schemas.microsoft.com/office/drawing/2014/main" id="{AFC3E02C-6C34-61A1-D446-23457FF63BC2}"/>
              </a:ext>
            </a:extLst>
          </p:cNvPr>
          <p:cNvPicPr>
            <a:picLocks noGrp="1" noChangeAspect="1"/>
          </p:cNvPicPr>
          <p:nvPr>
            <p:ph idx="1"/>
          </p:nvPr>
        </p:nvPicPr>
        <p:blipFill>
          <a:blip r:embed="rId2"/>
          <a:stretch>
            <a:fillRect/>
          </a:stretch>
        </p:blipFill>
        <p:spPr>
          <a:xfrm>
            <a:off x="767408" y="2708920"/>
            <a:ext cx="8928992" cy="3496292"/>
          </a:xfrm>
        </p:spPr>
      </p:pic>
      <p:sp>
        <p:nvSpPr>
          <p:cNvPr id="7" name="Textfeld 6">
            <a:extLst>
              <a:ext uri="{FF2B5EF4-FFF2-40B4-BE49-F238E27FC236}">
                <a16:creationId xmlns:a16="http://schemas.microsoft.com/office/drawing/2014/main" id="{61F88047-DE62-5315-023F-0BAA93F2B82A}"/>
              </a:ext>
            </a:extLst>
          </p:cNvPr>
          <p:cNvSpPr txBox="1"/>
          <p:nvPr/>
        </p:nvSpPr>
        <p:spPr>
          <a:xfrm>
            <a:off x="767408" y="6360572"/>
            <a:ext cx="10657184" cy="369332"/>
          </a:xfrm>
          <a:prstGeom prst="rect">
            <a:avLst/>
          </a:prstGeom>
          <a:noFill/>
        </p:spPr>
        <p:txBody>
          <a:bodyPr wrap="square">
            <a:spAutoFit/>
          </a:bodyPr>
          <a:lstStyle/>
          <a:p>
            <a:r>
              <a:rPr lang="de-DE" dirty="0">
                <a:hlinkClick r:id="rId3"/>
              </a:rPr>
              <a:t>https://www.energiewechsel.de/KAENEF/Navigation/DE/Home/home.html</a:t>
            </a:r>
            <a:endParaRPr lang="de-DE" dirty="0"/>
          </a:p>
        </p:txBody>
      </p:sp>
    </p:spTree>
    <p:extLst>
      <p:ext uri="{BB962C8B-B14F-4D97-AF65-F5344CB8AC3E}">
        <p14:creationId xmlns:p14="http://schemas.microsoft.com/office/powerpoint/2010/main" val="36883778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003054-A300-49C9-B2DA-68B653B879E6}"/>
              </a:ext>
            </a:extLst>
          </p:cNvPr>
          <p:cNvSpPr>
            <a:spLocks noGrp="1"/>
          </p:cNvSpPr>
          <p:nvPr>
            <p:ph type="title"/>
          </p:nvPr>
        </p:nvSpPr>
        <p:spPr>
          <a:xfrm>
            <a:off x="838200" y="703927"/>
            <a:ext cx="10515600" cy="1325563"/>
          </a:xfrm>
        </p:spPr>
        <p:txBody>
          <a:bodyPr>
            <a:normAutofit/>
          </a:bodyPr>
          <a:lstStyle/>
          <a:p>
            <a:pPr algn="r"/>
            <a:r>
              <a:rPr lang="de-DE" sz="4000" dirty="0"/>
              <a:t>Dilemma </a:t>
            </a:r>
          </a:p>
        </p:txBody>
      </p:sp>
      <p:sp>
        <p:nvSpPr>
          <p:cNvPr id="9" name="Rechteck 8">
            <a:extLst>
              <a:ext uri="{FF2B5EF4-FFF2-40B4-BE49-F238E27FC236}">
                <a16:creationId xmlns:a16="http://schemas.microsoft.com/office/drawing/2014/main" id="{5D8D0EE7-7C71-4704-9EB8-5E53CDB496FA}"/>
              </a:ext>
            </a:extLst>
          </p:cNvPr>
          <p:cNvSpPr/>
          <p:nvPr/>
        </p:nvSpPr>
        <p:spPr>
          <a:xfrm>
            <a:off x="617686" y="3418761"/>
            <a:ext cx="3312367" cy="31683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prstClr val="white"/>
                </a:solidFill>
                <a:effectLst/>
                <a:uLnTx/>
                <a:uFillTx/>
                <a:latin typeface="Calibri" panose="020F0502020204030204"/>
                <a:ea typeface="+mn-ea"/>
                <a:cs typeface="+mn-cs"/>
              </a:rPr>
              <a:t>Mein Haus?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prstClr val="white"/>
                </a:solidFill>
                <a:effectLst/>
                <a:uLnTx/>
                <a:uFillTx/>
                <a:latin typeface="Calibri" panose="020F0502020204030204"/>
                <a:ea typeface="+mn-ea"/>
                <a:cs typeface="+mn-cs"/>
              </a:rPr>
              <a:t>Alles in Ordnung, mal das eine oder andere reparieren…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prstClr val="white"/>
                </a:solidFill>
                <a:effectLst/>
                <a:uLnTx/>
                <a:uFillTx/>
                <a:latin typeface="Calibri" panose="020F0502020204030204"/>
                <a:ea typeface="+mn-ea"/>
                <a:cs typeface="+mn-cs"/>
              </a:rPr>
              <a:t>Aber sonst: alles im grünen Bereich</a:t>
            </a:r>
          </a:p>
        </p:txBody>
      </p:sp>
      <p:sp>
        <p:nvSpPr>
          <p:cNvPr id="10" name="Textfeld 9">
            <a:extLst>
              <a:ext uri="{FF2B5EF4-FFF2-40B4-BE49-F238E27FC236}">
                <a16:creationId xmlns:a16="http://schemas.microsoft.com/office/drawing/2014/main" id="{D8042F03-881E-4091-BBE8-95213EBEBAA3}"/>
              </a:ext>
            </a:extLst>
          </p:cNvPr>
          <p:cNvSpPr txBox="1"/>
          <p:nvPr/>
        </p:nvSpPr>
        <p:spPr>
          <a:xfrm>
            <a:off x="1055440" y="2688595"/>
            <a:ext cx="2558073" cy="461665"/>
          </a:xfrm>
          <a:prstGeom prst="rect">
            <a:avLst/>
          </a:prstGeom>
          <a:noFill/>
          <a:ln w="25400">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err="1">
                <a:ln>
                  <a:noFill/>
                </a:ln>
                <a:solidFill>
                  <a:prstClr val="black"/>
                </a:solidFill>
                <a:effectLst/>
                <a:uLnTx/>
                <a:uFillTx/>
                <a:latin typeface="Calibri" panose="020F0502020204030204"/>
                <a:ea typeface="+mn-ea"/>
                <a:cs typeface="+mn-cs"/>
              </a:rPr>
              <a:t>HauseigentümerIn</a:t>
            </a: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Rechteck 10">
            <a:extLst>
              <a:ext uri="{FF2B5EF4-FFF2-40B4-BE49-F238E27FC236}">
                <a16:creationId xmlns:a16="http://schemas.microsoft.com/office/drawing/2014/main" id="{51D4BC04-8427-4EA7-BA02-28CA1A0E76A4}"/>
              </a:ext>
            </a:extLst>
          </p:cNvPr>
          <p:cNvSpPr/>
          <p:nvPr/>
        </p:nvSpPr>
        <p:spPr>
          <a:xfrm>
            <a:off x="7896198" y="3428999"/>
            <a:ext cx="3888433" cy="3168353"/>
          </a:xfrm>
          <a:prstGeom prst="rect">
            <a:avLst/>
          </a:prstGeom>
          <a:solidFill>
            <a:srgbClr val="3E702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prstClr val="white"/>
                </a:solidFill>
                <a:effectLst/>
                <a:uLnTx/>
                <a:uFillTx/>
                <a:latin typeface="Calibri" panose="020F0502020204030204"/>
                <a:ea typeface="+mn-ea"/>
                <a:cs typeface="+mn-cs"/>
              </a:rPr>
              <a:t>Unsere Bestandsgebäude sind mit die größten Klimakiller!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prstClr val="white"/>
                </a:solidFill>
                <a:effectLst/>
                <a:uLnTx/>
                <a:uFillTx/>
                <a:latin typeface="Calibri" panose="020F0502020204030204"/>
                <a:ea typeface="+mn-ea"/>
                <a:cs typeface="+mn-cs"/>
              </a:rPr>
              <a:t>Diese exorbitante Energieverschwendung muss sofort gestoppt werden!</a:t>
            </a:r>
          </a:p>
        </p:txBody>
      </p:sp>
      <p:sp>
        <p:nvSpPr>
          <p:cNvPr id="14" name="Textfeld 13">
            <a:extLst>
              <a:ext uri="{FF2B5EF4-FFF2-40B4-BE49-F238E27FC236}">
                <a16:creationId xmlns:a16="http://schemas.microsoft.com/office/drawing/2014/main" id="{93DB9C26-6F57-4B7C-9070-50C4E6B0CF5F}"/>
              </a:ext>
            </a:extLst>
          </p:cNvPr>
          <p:cNvSpPr txBox="1"/>
          <p:nvPr/>
        </p:nvSpPr>
        <p:spPr>
          <a:xfrm>
            <a:off x="8184232" y="2688595"/>
            <a:ext cx="2232791" cy="461665"/>
          </a:xfrm>
          <a:prstGeom prst="rect">
            <a:avLst/>
          </a:prstGeom>
          <a:noFill/>
          <a:ln w="25400">
            <a:solidFill>
              <a:srgbClr val="3E7022"/>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err="1">
                <a:ln>
                  <a:noFill/>
                </a:ln>
                <a:solidFill>
                  <a:prstClr val="black"/>
                </a:solidFill>
                <a:effectLst/>
                <a:uLnTx/>
                <a:uFillTx/>
                <a:latin typeface="Calibri" panose="020F0502020204030204"/>
                <a:ea typeface="+mn-ea"/>
                <a:cs typeface="+mn-cs"/>
              </a:rPr>
              <a:t>KlimaschützerIn</a:t>
            </a: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5" name="Pfeil: nach links und rechts 14">
            <a:extLst>
              <a:ext uri="{FF2B5EF4-FFF2-40B4-BE49-F238E27FC236}">
                <a16:creationId xmlns:a16="http://schemas.microsoft.com/office/drawing/2014/main" id="{1D13580D-0C0D-469E-B937-722A3103FC6B}"/>
              </a:ext>
            </a:extLst>
          </p:cNvPr>
          <p:cNvSpPr/>
          <p:nvPr/>
        </p:nvSpPr>
        <p:spPr>
          <a:xfrm>
            <a:off x="4367808" y="3717032"/>
            <a:ext cx="3096344" cy="792088"/>
          </a:xfrm>
          <a:prstGeom prst="lef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68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animBg="1"/>
      <p:bldP spid="15"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nhaltsplatzhalter 8">
            <a:extLst>
              <a:ext uri="{FF2B5EF4-FFF2-40B4-BE49-F238E27FC236}">
                <a16:creationId xmlns:a16="http://schemas.microsoft.com/office/drawing/2014/main" id="{E8E02F1F-D13A-4A43-14E8-EB97B853A7F5}"/>
              </a:ext>
            </a:extLst>
          </p:cNvPr>
          <p:cNvPicPr>
            <a:picLocks noGrp="1" noChangeAspect="1"/>
          </p:cNvPicPr>
          <p:nvPr>
            <p:ph idx="1"/>
          </p:nvPr>
        </p:nvPicPr>
        <p:blipFill>
          <a:blip r:embed="rId2"/>
          <a:stretch>
            <a:fillRect/>
          </a:stretch>
        </p:blipFill>
        <p:spPr>
          <a:xfrm>
            <a:off x="1271464" y="1454122"/>
            <a:ext cx="7993754" cy="5394160"/>
          </a:xfrm>
        </p:spPr>
      </p:pic>
      <p:sp>
        <p:nvSpPr>
          <p:cNvPr id="10" name="Titel 1">
            <a:extLst>
              <a:ext uri="{FF2B5EF4-FFF2-40B4-BE49-F238E27FC236}">
                <a16:creationId xmlns:a16="http://schemas.microsoft.com/office/drawing/2014/main" id="{EF9AEE82-B212-AEEB-D3DD-88D8C84282B5}"/>
              </a:ext>
            </a:extLst>
          </p:cNvPr>
          <p:cNvSpPr>
            <a:spLocks noGrp="1"/>
          </p:cNvSpPr>
          <p:nvPr>
            <p:ph type="title"/>
          </p:nvPr>
        </p:nvSpPr>
        <p:spPr>
          <a:xfrm>
            <a:off x="9912424" y="908720"/>
            <a:ext cx="1873424" cy="1325563"/>
          </a:xfrm>
        </p:spPr>
        <p:txBody>
          <a:bodyPr/>
          <a:lstStyle/>
          <a:p>
            <a:r>
              <a:rPr lang="de-DE" dirty="0"/>
              <a:t>Energie</a:t>
            </a:r>
          </a:p>
        </p:txBody>
      </p:sp>
      <p:pic>
        <p:nvPicPr>
          <p:cNvPr id="2" name="Grafik 1">
            <a:extLst>
              <a:ext uri="{FF2B5EF4-FFF2-40B4-BE49-F238E27FC236}">
                <a16:creationId xmlns:a16="http://schemas.microsoft.com/office/drawing/2014/main" id="{658F03C2-0DDB-9983-FE9E-4464EC124B6F}"/>
              </a:ext>
            </a:extLst>
          </p:cNvPr>
          <p:cNvPicPr>
            <a:picLocks noChangeAspect="1"/>
          </p:cNvPicPr>
          <p:nvPr/>
        </p:nvPicPr>
        <p:blipFill>
          <a:blip r:embed="rId3"/>
          <a:stretch>
            <a:fillRect/>
          </a:stretch>
        </p:blipFill>
        <p:spPr>
          <a:xfrm rot="16200000">
            <a:off x="9897848" y="4595704"/>
            <a:ext cx="3813497" cy="327961"/>
          </a:xfrm>
          <a:prstGeom prst="rect">
            <a:avLst/>
          </a:prstGeom>
        </p:spPr>
      </p:pic>
    </p:spTree>
    <p:extLst>
      <p:ext uri="{BB962C8B-B14F-4D97-AF65-F5344CB8AC3E}">
        <p14:creationId xmlns:p14="http://schemas.microsoft.com/office/powerpoint/2010/main" val="36229252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82CC45-ED53-4921-8FEF-C571CE0AA218}"/>
              </a:ext>
            </a:extLst>
          </p:cNvPr>
          <p:cNvSpPr>
            <a:spLocks noGrp="1"/>
          </p:cNvSpPr>
          <p:nvPr>
            <p:ph type="title"/>
          </p:nvPr>
        </p:nvSpPr>
        <p:spPr>
          <a:xfrm>
            <a:off x="6634844" y="799787"/>
            <a:ext cx="5115000" cy="1325563"/>
          </a:xfrm>
        </p:spPr>
        <p:txBody>
          <a:bodyPr>
            <a:normAutofit/>
          </a:bodyPr>
          <a:lstStyle/>
          <a:p>
            <a:pPr algn="r"/>
            <a:r>
              <a:rPr lang="de-DE" sz="3600" dirty="0"/>
              <a:t>Nachhaltigkeitsdilemmata</a:t>
            </a:r>
          </a:p>
        </p:txBody>
      </p:sp>
      <p:pic>
        <p:nvPicPr>
          <p:cNvPr id="5" name="Inhaltsplatzhalter 4">
            <a:extLst>
              <a:ext uri="{FF2B5EF4-FFF2-40B4-BE49-F238E27FC236}">
                <a16:creationId xmlns:a16="http://schemas.microsoft.com/office/drawing/2014/main" id="{1EDE5920-3F6E-4BAF-BCC2-23D73FF4C2BC}"/>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335360" y="1916832"/>
            <a:ext cx="6665104" cy="4732650"/>
          </a:xfrm>
        </p:spPr>
      </p:pic>
      <p:sp>
        <p:nvSpPr>
          <p:cNvPr id="4" name="Textfeld 3">
            <a:extLst>
              <a:ext uri="{FF2B5EF4-FFF2-40B4-BE49-F238E27FC236}">
                <a16:creationId xmlns:a16="http://schemas.microsoft.com/office/drawing/2014/main" id="{E86026E6-BDA2-7CD2-E77B-5BFF23269D31}"/>
              </a:ext>
            </a:extLst>
          </p:cNvPr>
          <p:cNvSpPr txBox="1"/>
          <p:nvPr/>
        </p:nvSpPr>
        <p:spPr>
          <a:xfrm>
            <a:off x="7152185" y="2786228"/>
            <a:ext cx="4968552" cy="3416320"/>
          </a:xfrm>
          <a:prstGeom prst="rect">
            <a:avLst/>
          </a:prstGeom>
          <a:noFill/>
        </p:spPr>
        <p:txBody>
          <a:bodyPr wrap="square">
            <a:spAutoFit/>
          </a:bodyPr>
          <a:lstStyle/>
          <a:p>
            <a:r>
              <a:rPr lang="de-DE" sz="2800" dirty="0"/>
              <a:t>Prozesse der Transformation gehen häufig einher mit Konflikten, Dilemmata und Unsicherheiten, </a:t>
            </a:r>
          </a:p>
          <a:p>
            <a:r>
              <a:rPr lang="de-DE" sz="2800" dirty="0"/>
              <a:t>denn </a:t>
            </a:r>
            <a:r>
              <a:rPr lang="de-DE" sz="2800" b="1" dirty="0"/>
              <a:t>Nachhaltigkeitsziele stehen oft in Konkurrenz </a:t>
            </a:r>
            <a:r>
              <a:rPr lang="de-DE" sz="2800" dirty="0"/>
              <a:t>zueinander. </a:t>
            </a:r>
          </a:p>
          <a:p>
            <a:endParaRPr lang="de-DE" sz="2000" dirty="0"/>
          </a:p>
        </p:txBody>
      </p:sp>
      <p:sp>
        <p:nvSpPr>
          <p:cNvPr id="7" name="Textfeld 6">
            <a:extLst>
              <a:ext uri="{FF2B5EF4-FFF2-40B4-BE49-F238E27FC236}">
                <a16:creationId xmlns:a16="http://schemas.microsoft.com/office/drawing/2014/main" id="{8BE96826-9C9D-9FEA-9D01-D488E62A9C57}"/>
              </a:ext>
            </a:extLst>
          </p:cNvPr>
          <p:cNvSpPr txBox="1"/>
          <p:nvPr/>
        </p:nvSpPr>
        <p:spPr>
          <a:xfrm rot="16200000">
            <a:off x="-3211953" y="3112350"/>
            <a:ext cx="6820348" cy="253916"/>
          </a:xfrm>
          <a:prstGeom prst="rect">
            <a:avLst/>
          </a:prstGeom>
          <a:noFill/>
        </p:spPr>
        <p:txBody>
          <a:bodyPr wrap="square">
            <a:spAutoFit/>
          </a:bodyPr>
          <a:lstStyle/>
          <a:p>
            <a:r>
              <a:rPr lang="de-DE" sz="1050" dirty="0"/>
              <a:t>https://www.dbu.de/themen/foerderinitiativen/nachhaltigkeitsdilemmata/</a:t>
            </a:r>
          </a:p>
        </p:txBody>
      </p:sp>
    </p:spTree>
    <p:extLst>
      <p:ext uri="{BB962C8B-B14F-4D97-AF65-F5344CB8AC3E}">
        <p14:creationId xmlns:p14="http://schemas.microsoft.com/office/powerpoint/2010/main" val="12012839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AFE8A-1AD9-4C0B-4BF8-C24D6AC8FD60}"/>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02630BB7-A2AE-E13C-2245-8EF9F575172A}"/>
              </a:ext>
            </a:extLst>
          </p:cNvPr>
          <p:cNvSpPr>
            <a:spLocks noGrp="1"/>
          </p:cNvSpPr>
          <p:nvPr>
            <p:ph idx="1"/>
          </p:nvPr>
        </p:nvSpPr>
        <p:spPr>
          <a:xfrm>
            <a:off x="587375" y="3140969"/>
            <a:ext cx="11017250" cy="2880320"/>
          </a:xfrm>
        </p:spPr>
        <p:txBody>
          <a:bodyPr>
            <a:normAutofit fontScale="85000" lnSpcReduction="20000"/>
          </a:bodyPr>
          <a:lstStyle/>
          <a:p>
            <a:pPr marL="0" indent="0" algn="ctr">
              <a:buNone/>
            </a:pPr>
            <a:r>
              <a:rPr lang="de-DE" sz="6000" i="1" dirty="0"/>
              <a:t>„</a:t>
            </a:r>
            <a:r>
              <a:rPr lang="de-DE" sz="6000" i="1" dirty="0" err="1"/>
              <a:t>To</a:t>
            </a:r>
            <a:r>
              <a:rPr lang="de-DE" sz="6000" i="1" dirty="0"/>
              <a:t> </a:t>
            </a:r>
            <a:r>
              <a:rPr lang="de-DE" sz="6000" i="1" dirty="0" err="1"/>
              <a:t>every</a:t>
            </a:r>
            <a:r>
              <a:rPr lang="de-DE" sz="6000" i="1" dirty="0"/>
              <a:t> komplex </a:t>
            </a:r>
            <a:r>
              <a:rPr lang="de-DE" sz="6000" i="1" dirty="0" err="1"/>
              <a:t>problem</a:t>
            </a:r>
            <a:endParaRPr lang="de-DE" sz="6000" i="1" dirty="0"/>
          </a:p>
          <a:p>
            <a:pPr marL="0" indent="0" algn="ctr">
              <a:buNone/>
            </a:pPr>
            <a:r>
              <a:rPr lang="de-DE" sz="6000" i="1" dirty="0"/>
              <a:t> </a:t>
            </a:r>
            <a:r>
              <a:rPr lang="de-DE" sz="6000" i="1" dirty="0" err="1"/>
              <a:t>is</a:t>
            </a:r>
            <a:r>
              <a:rPr lang="de-DE" sz="6000" i="1" dirty="0"/>
              <a:t> a </a:t>
            </a:r>
            <a:r>
              <a:rPr lang="de-DE" sz="6000" i="1" dirty="0" err="1"/>
              <a:t>solution</a:t>
            </a:r>
            <a:r>
              <a:rPr lang="de-DE" sz="6000" i="1" dirty="0"/>
              <a:t> </a:t>
            </a:r>
          </a:p>
          <a:p>
            <a:pPr marL="0" indent="0" algn="ctr">
              <a:buNone/>
            </a:pPr>
            <a:r>
              <a:rPr lang="de-DE" sz="6000" i="1" dirty="0" err="1"/>
              <a:t>that</a:t>
            </a:r>
            <a:r>
              <a:rPr lang="de-DE" sz="6000" i="1" dirty="0"/>
              <a:t> </a:t>
            </a:r>
            <a:r>
              <a:rPr lang="de-DE" sz="6000" i="1" dirty="0" err="1"/>
              <a:t>is</a:t>
            </a:r>
            <a:r>
              <a:rPr lang="de-DE" sz="6000" i="1" dirty="0"/>
              <a:t> simple, </a:t>
            </a:r>
            <a:r>
              <a:rPr lang="de-DE" sz="6000" i="1" dirty="0" err="1"/>
              <a:t>clear</a:t>
            </a:r>
            <a:r>
              <a:rPr lang="de-DE" sz="6000" i="1" dirty="0"/>
              <a:t> and </a:t>
            </a:r>
            <a:r>
              <a:rPr lang="de-DE" sz="6000" i="1" dirty="0" err="1"/>
              <a:t>wrong</a:t>
            </a:r>
            <a:r>
              <a:rPr lang="de-DE" sz="6000" i="1" dirty="0"/>
              <a:t>“ </a:t>
            </a:r>
          </a:p>
          <a:p>
            <a:endParaRPr lang="de-DE" i="1" dirty="0"/>
          </a:p>
          <a:p>
            <a:pPr marL="0" indent="0">
              <a:buNone/>
            </a:pPr>
            <a:r>
              <a:rPr lang="de-DE" sz="1600" dirty="0"/>
              <a:t>Henry Louis Mencken, 1880 – 1956 </a:t>
            </a:r>
          </a:p>
        </p:txBody>
      </p:sp>
    </p:spTree>
    <p:extLst>
      <p:ext uri="{BB962C8B-B14F-4D97-AF65-F5344CB8AC3E}">
        <p14:creationId xmlns:p14="http://schemas.microsoft.com/office/powerpoint/2010/main" val="38009422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79C5C-EB18-A903-71BD-83A5FDA8218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AC1AA9-9A47-E8E7-A0F3-02FE9369D698}"/>
              </a:ext>
            </a:extLst>
          </p:cNvPr>
          <p:cNvSpPr>
            <a:spLocks noGrp="1"/>
          </p:cNvSpPr>
          <p:nvPr>
            <p:ph type="ctrTitle"/>
          </p:nvPr>
        </p:nvSpPr>
        <p:spPr>
          <a:xfrm>
            <a:off x="1055440" y="2348880"/>
            <a:ext cx="10081120" cy="1152165"/>
          </a:xfrm>
        </p:spPr>
        <p:txBody>
          <a:bodyPr>
            <a:normAutofit fontScale="90000"/>
          </a:bodyPr>
          <a:lstStyle/>
          <a:p>
            <a:r>
              <a:rPr lang="de-DE" sz="6000" b="1" dirty="0"/>
              <a:t>WORKSHOP </a:t>
            </a:r>
            <a:br>
              <a:rPr lang="de-DE" sz="6000" b="1" dirty="0"/>
            </a:br>
            <a:r>
              <a:rPr lang="de-DE" sz="6000" b="1" dirty="0"/>
              <a:t>KLIMAANPASSUNG und ENERGIE     </a:t>
            </a:r>
          </a:p>
        </p:txBody>
      </p:sp>
      <p:pic>
        <p:nvPicPr>
          <p:cNvPr id="3" name="Grafik 2">
            <a:extLst>
              <a:ext uri="{FF2B5EF4-FFF2-40B4-BE49-F238E27FC236}">
                <a16:creationId xmlns:a16="http://schemas.microsoft.com/office/drawing/2014/main" id="{0636BD6A-174A-1521-0AB4-8BEA15102C63}"/>
              </a:ext>
            </a:extLst>
          </p:cNvPr>
          <p:cNvPicPr>
            <a:picLocks noChangeAspect="1"/>
          </p:cNvPicPr>
          <p:nvPr/>
        </p:nvPicPr>
        <p:blipFill>
          <a:blip r:embed="rId3"/>
          <a:stretch>
            <a:fillRect/>
          </a:stretch>
        </p:blipFill>
        <p:spPr>
          <a:xfrm>
            <a:off x="634480" y="5052967"/>
            <a:ext cx="3985119" cy="1776805"/>
          </a:xfrm>
          <a:prstGeom prst="rect">
            <a:avLst/>
          </a:prstGeom>
        </p:spPr>
      </p:pic>
      <p:pic>
        <p:nvPicPr>
          <p:cNvPr id="4" name="Grafik 3">
            <a:extLst>
              <a:ext uri="{FF2B5EF4-FFF2-40B4-BE49-F238E27FC236}">
                <a16:creationId xmlns:a16="http://schemas.microsoft.com/office/drawing/2014/main" id="{06A81CE9-2034-153D-9F74-600C27A8AF31}"/>
              </a:ext>
            </a:extLst>
          </p:cNvPr>
          <p:cNvPicPr>
            <a:picLocks noChangeAspect="1"/>
          </p:cNvPicPr>
          <p:nvPr/>
        </p:nvPicPr>
        <p:blipFill>
          <a:blip r:embed="rId4"/>
          <a:stretch>
            <a:fillRect/>
          </a:stretch>
        </p:blipFill>
        <p:spPr>
          <a:xfrm>
            <a:off x="7231355" y="5243934"/>
            <a:ext cx="4337253" cy="1532496"/>
          </a:xfrm>
          <a:prstGeom prst="rect">
            <a:avLst/>
          </a:prstGeom>
        </p:spPr>
      </p:pic>
      <p:pic>
        <p:nvPicPr>
          <p:cNvPr id="6" name="Grafik 5">
            <a:extLst>
              <a:ext uri="{FF2B5EF4-FFF2-40B4-BE49-F238E27FC236}">
                <a16:creationId xmlns:a16="http://schemas.microsoft.com/office/drawing/2014/main" id="{69C64931-F152-EEE8-E3EA-9EC2C1F27E86}"/>
              </a:ext>
            </a:extLst>
          </p:cNvPr>
          <p:cNvPicPr>
            <a:picLocks noChangeAspect="1"/>
          </p:cNvPicPr>
          <p:nvPr/>
        </p:nvPicPr>
        <p:blipFill>
          <a:blip r:embed="rId5"/>
          <a:stretch>
            <a:fillRect/>
          </a:stretch>
        </p:blipFill>
        <p:spPr>
          <a:xfrm>
            <a:off x="7134922" y="188640"/>
            <a:ext cx="4643969" cy="2376264"/>
          </a:xfrm>
          <a:prstGeom prst="rect">
            <a:avLst/>
          </a:prstGeom>
        </p:spPr>
      </p:pic>
      <p:pic>
        <p:nvPicPr>
          <p:cNvPr id="7" name="Grafik 6">
            <a:extLst>
              <a:ext uri="{FF2B5EF4-FFF2-40B4-BE49-F238E27FC236}">
                <a16:creationId xmlns:a16="http://schemas.microsoft.com/office/drawing/2014/main" id="{C48873DB-D021-041A-65AA-DF9E379E42A3}"/>
              </a:ext>
            </a:extLst>
          </p:cNvPr>
          <p:cNvPicPr>
            <a:picLocks noChangeAspect="1"/>
          </p:cNvPicPr>
          <p:nvPr/>
        </p:nvPicPr>
        <p:blipFill>
          <a:blip r:embed="rId6"/>
          <a:stretch>
            <a:fillRect/>
          </a:stretch>
        </p:blipFill>
        <p:spPr>
          <a:xfrm>
            <a:off x="15080" y="3710859"/>
            <a:ext cx="12201600" cy="1484828"/>
          </a:xfrm>
          <a:prstGeom prst="rect">
            <a:avLst/>
          </a:prstGeom>
        </p:spPr>
      </p:pic>
    </p:spTree>
    <p:extLst>
      <p:ext uri="{BB962C8B-B14F-4D97-AF65-F5344CB8AC3E}">
        <p14:creationId xmlns:p14="http://schemas.microsoft.com/office/powerpoint/2010/main" val="32057211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7CC3F-DDB1-7217-02E5-15DAC760D072}"/>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C8665290-91E0-84FD-1211-85ECCF5BA1AD}"/>
              </a:ext>
            </a:extLst>
          </p:cNvPr>
          <p:cNvSpPr>
            <a:spLocks noGrp="1"/>
          </p:cNvSpPr>
          <p:nvPr>
            <p:ph sz="half" idx="2"/>
          </p:nvPr>
        </p:nvSpPr>
        <p:spPr>
          <a:xfrm>
            <a:off x="887050" y="2491355"/>
            <a:ext cx="5157787" cy="3684588"/>
          </a:xfrm>
        </p:spPr>
        <p:txBody>
          <a:bodyPr>
            <a:normAutofit fontScale="92500"/>
          </a:bodyPr>
          <a:lstStyle/>
          <a:p>
            <a:pPr marL="0" indent="0">
              <a:buNone/>
            </a:pPr>
            <a:r>
              <a:rPr lang="de-DE" dirty="0"/>
              <a:t>Das Projekt „</a:t>
            </a:r>
            <a:r>
              <a:rPr lang="de-DE" b="1" dirty="0" err="1"/>
              <a:t>WeKASi</a:t>
            </a:r>
            <a:r>
              <a:rPr lang="de-DE" b="1" dirty="0"/>
              <a:t> – Weiterbildung für Klimaanpassung in Siedlungsgemeinschaften</a:t>
            </a:r>
            <a:r>
              <a:rPr lang="de-DE" dirty="0"/>
              <a:t>“ (Förderkennzeichen 67DAS279A/B) wird gefördert vom </a:t>
            </a:r>
            <a:r>
              <a:rPr lang="de-DE" b="1" dirty="0"/>
              <a:t>Bundesministerium für Umwelt, Naturschutz, nukleare Sicherheit und Verbraucherschutz (BMUV)</a:t>
            </a:r>
            <a:r>
              <a:rPr lang="de-DE" dirty="0"/>
              <a:t> aufgrund eines Beschlusses des Deutschen Bundestages.</a:t>
            </a:r>
          </a:p>
        </p:txBody>
      </p:sp>
      <p:pic>
        <p:nvPicPr>
          <p:cNvPr id="7" name="Grafik 6" descr="Ein Bild, das Text, Screenshot, Visitenkarte, Schrift enthält.&#10;&#10;Automatisch generierte Beschreibung">
            <a:extLst>
              <a:ext uri="{FF2B5EF4-FFF2-40B4-BE49-F238E27FC236}">
                <a16:creationId xmlns:a16="http://schemas.microsoft.com/office/drawing/2014/main" id="{14A9D859-3F8A-FB3D-9965-66E965D314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47164" y="2700946"/>
            <a:ext cx="5183188" cy="3265407"/>
          </a:xfrm>
          <a:prstGeom prst="rect">
            <a:avLst/>
          </a:prstGeom>
          <a:noFill/>
        </p:spPr>
      </p:pic>
      <p:sp>
        <p:nvSpPr>
          <p:cNvPr id="4" name="Datumsplatzhalter 3">
            <a:extLst>
              <a:ext uri="{FF2B5EF4-FFF2-40B4-BE49-F238E27FC236}">
                <a16:creationId xmlns:a16="http://schemas.microsoft.com/office/drawing/2014/main" id="{9D85D4FC-B49C-3B22-380C-429E09039A80}"/>
              </a:ext>
            </a:extLst>
          </p:cNvPr>
          <p:cNvSpPr>
            <a:spLocks noGrp="1"/>
          </p:cNvSpPr>
          <p:nvPr>
            <p:ph type="dt" sz="half" idx="10"/>
          </p:nvPr>
        </p:nvSpPr>
        <p:spPr>
          <a:xfrm>
            <a:off x="838200" y="6356350"/>
            <a:ext cx="2743200" cy="365125"/>
          </a:xfrm>
        </p:spPr>
        <p:txBody>
          <a:bodyPr anchor="ctr">
            <a:normAutofit/>
          </a:bodyPr>
          <a:lstStyle/>
          <a:p>
            <a:pPr>
              <a:spcAft>
                <a:spcPts val="600"/>
              </a:spcAft>
            </a:pPr>
            <a:fld id="{5200F212-1E7A-4A4B-A446-15208BF53D1F}" type="datetime1">
              <a:rPr lang="de-DE" smtClean="0"/>
              <a:pPr>
                <a:spcAft>
                  <a:spcPts val="600"/>
                </a:spcAft>
              </a:pPr>
              <a:t>04.06.2025</a:t>
            </a:fld>
            <a:endParaRPr lang="de-DE"/>
          </a:p>
        </p:txBody>
      </p:sp>
      <p:sp>
        <p:nvSpPr>
          <p:cNvPr id="5" name="Foliennummernplatzhalter 4">
            <a:extLst>
              <a:ext uri="{FF2B5EF4-FFF2-40B4-BE49-F238E27FC236}">
                <a16:creationId xmlns:a16="http://schemas.microsoft.com/office/drawing/2014/main" id="{36EB4960-8C88-BB2E-41A5-338A696763E2}"/>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C28E1489-D732-4896-A53E-DB97F645CDF5}" type="slidenum">
              <a:rPr lang="de-DE" smtClean="0"/>
              <a:pPr>
                <a:spcAft>
                  <a:spcPts val="600"/>
                </a:spcAft>
              </a:pPr>
              <a:t>93</a:t>
            </a:fld>
            <a:endParaRPr lang="de-DE"/>
          </a:p>
        </p:txBody>
      </p:sp>
    </p:spTree>
    <p:extLst>
      <p:ext uri="{BB962C8B-B14F-4D97-AF65-F5344CB8AC3E}">
        <p14:creationId xmlns:p14="http://schemas.microsoft.com/office/powerpoint/2010/main" val="4362080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56976-2866-C20F-43BA-AB2FC713619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4B765A8-0770-AC7B-54B4-20B02404024B}"/>
              </a:ext>
            </a:extLst>
          </p:cNvPr>
          <p:cNvSpPr>
            <a:spLocks noGrp="1"/>
          </p:cNvSpPr>
          <p:nvPr>
            <p:ph type="title"/>
          </p:nvPr>
        </p:nvSpPr>
        <p:spPr>
          <a:xfrm>
            <a:off x="5380881" y="908720"/>
            <a:ext cx="6841976" cy="1325563"/>
          </a:xfrm>
        </p:spPr>
        <p:txBody>
          <a:bodyPr/>
          <a:lstStyle/>
          <a:p>
            <a:r>
              <a:rPr lang="de-DE" dirty="0"/>
              <a:t>Verbrauchswert des Hauses</a:t>
            </a:r>
          </a:p>
        </p:txBody>
      </p:sp>
      <p:sp>
        <p:nvSpPr>
          <p:cNvPr id="3" name="Inhaltsplatzhalter 2">
            <a:extLst>
              <a:ext uri="{FF2B5EF4-FFF2-40B4-BE49-F238E27FC236}">
                <a16:creationId xmlns:a16="http://schemas.microsoft.com/office/drawing/2014/main" id="{C7694B2F-9184-0D58-6371-4E1A78A191E7}"/>
              </a:ext>
            </a:extLst>
          </p:cNvPr>
          <p:cNvSpPr>
            <a:spLocks noGrp="1"/>
          </p:cNvSpPr>
          <p:nvPr>
            <p:ph idx="1"/>
          </p:nvPr>
        </p:nvSpPr>
        <p:spPr>
          <a:xfrm>
            <a:off x="4871864" y="3898087"/>
            <a:ext cx="6841976" cy="1080120"/>
          </a:xfrm>
        </p:spPr>
        <p:txBody>
          <a:bodyPr/>
          <a:lstStyle/>
          <a:p>
            <a:pPr>
              <a:buClr>
                <a:schemeClr val="accent3">
                  <a:lumMod val="75000"/>
                </a:schemeClr>
              </a:buClr>
              <a:buFont typeface="Symbol" panose="05050102010706020507" pitchFamily="18" charset="2"/>
              <a:buChar char="-"/>
            </a:pPr>
            <a:r>
              <a:rPr lang="de-DE" dirty="0"/>
              <a:t>Basiswerte für Gebäude in kWh/m²a</a:t>
            </a:r>
          </a:p>
          <a:p>
            <a:pPr>
              <a:buClr>
                <a:schemeClr val="accent3">
                  <a:lumMod val="75000"/>
                </a:schemeClr>
              </a:buClr>
              <a:buFont typeface="Symbol" panose="05050102010706020507" pitchFamily="18" charset="2"/>
              <a:buChar char="-"/>
            </a:pPr>
            <a:r>
              <a:rPr lang="de-DE" dirty="0"/>
              <a:t>Energiecontrolling </a:t>
            </a:r>
            <a:r>
              <a:rPr lang="de-DE" dirty="0" err="1"/>
              <a:t>low</a:t>
            </a:r>
            <a:r>
              <a:rPr lang="de-DE" dirty="0"/>
              <a:t>-level als </a:t>
            </a:r>
            <a:r>
              <a:rPr lang="de-DE" dirty="0" err="1"/>
              <a:t>must-have</a:t>
            </a:r>
            <a:endParaRPr lang="de-DE" dirty="0"/>
          </a:p>
        </p:txBody>
      </p:sp>
      <p:pic>
        <p:nvPicPr>
          <p:cNvPr id="6" name="Grafik 5">
            <a:extLst>
              <a:ext uri="{FF2B5EF4-FFF2-40B4-BE49-F238E27FC236}">
                <a16:creationId xmlns:a16="http://schemas.microsoft.com/office/drawing/2014/main" id="{8B3C8EF4-0DDC-EA92-527C-A08F72F2CC7E}"/>
              </a:ext>
            </a:extLst>
          </p:cNvPr>
          <p:cNvPicPr>
            <a:picLocks noChangeAspect="1"/>
          </p:cNvPicPr>
          <p:nvPr/>
        </p:nvPicPr>
        <p:blipFill>
          <a:blip r:embed="rId3"/>
          <a:stretch>
            <a:fillRect/>
          </a:stretch>
        </p:blipFill>
        <p:spPr>
          <a:xfrm>
            <a:off x="513656" y="1484784"/>
            <a:ext cx="4133528" cy="5046349"/>
          </a:xfrm>
          <a:prstGeom prst="rect">
            <a:avLst/>
          </a:prstGeom>
        </p:spPr>
      </p:pic>
    </p:spTree>
    <p:extLst>
      <p:ext uri="{BB962C8B-B14F-4D97-AF65-F5344CB8AC3E}">
        <p14:creationId xmlns:p14="http://schemas.microsoft.com/office/powerpoint/2010/main" val="41780692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B35F208-17D0-D5D0-BDE9-A8149955C322}"/>
              </a:ext>
            </a:extLst>
          </p:cNvPr>
          <p:cNvPicPr>
            <a:picLocks noChangeAspect="1"/>
          </p:cNvPicPr>
          <p:nvPr/>
        </p:nvPicPr>
        <p:blipFill>
          <a:blip r:embed="rId2"/>
          <a:stretch>
            <a:fillRect/>
          </a:stretch>
        </p:blipFill>
        <p:spPr>
          <a:xfrm>
            <a:off x="407368" y="1666640"/>
            <a:ext cx="7992888" cy="5191360"/>
          </a:xfrm>
          <a:prstGeom prst="rect">
            <a:avLst/>
          </a:prstGeom>
        </p:spPr>
      </p:pic>
      <p:sp>
        <p:nvSpPr>
          <p:cNvPr id="2" name="Titel 1">
            <a:extLst>
              <a:ext uri="{FF2B5EF4-FFF2-40B4-BE49-F238E27FC236}">
                <a16:creationId xmlns:a16="http://schemas.microsoft.com/office/drawing/2014/main" id="{1524A437-297F-F7F5-DAA6-E276AC9259D6}"/>
              </a:ext>
            </a:extLst>
          </p:cNvPr>
          <p:cNvSpPr>
            <a:spLocks noGrp="1"/>
          </p:cNvSpPr>
          <p:nvPr>
            <p:ph type="title"/>
          </p:nvPr>
        </p:nvSpPr>
        <p:spPr>
          <a:xfrm>
            <a:off x="8184232" y="908720"/>
            <a:ext cx="3817640" cy="1325563"/>
          </a:xfrm>
        </p:spPr>
        <p:txBody>
          <a:bodyPr/>
          <a:lstStyle/>
          <a:p>
            <a:r>
              <a:rPr lang="de-DE" dirty="0"/>
              <a:t>Effizienzklassen</a:t>
            </a:r>
          </a:p>
        </p:txBody>
      </p:sp>
      <p:sp>
        <p:nvSpPr>
          <p:cNvPr id="7" name="Textfeld 6">
            <a:extLst>
              <a:ext uri="{FF2B5EF4-FFF2-40B4-BE49-F238E27FC236}">
                <a16:creationId xmlns:a16="http://schemas.microsoft.com/office/drawing/2014/main" id="{C2A7C247-1CEA-F544-4580-F25D04C57973}"/>
              </a:ext>
            </a:extLst>
          </p:cNvPr>
          <p:cNvSpPr txBox="1"/>
          <p:nvPr/>
        </p:nvSpPr>
        <p:spPr>
          <a:xfrm>
            <a:off x="8520608" y="3086958"/>
            <a:ext cx="3264024" cy="2031325"/>
          </a:xfrm>
          <a:prstGeom prst="rect">
            <a:avLst/>
          </a:prstGeom>
          <a:noFill/>
        </p:spPr>
        <p:txBody>
          <a:bodyPr wrap="square">
            <a:spAutoFit/>
          </a:bodyPr>
          <a:lstStyle/>
          <a:p>
            <a:r>
              <a:rPr lang="de-DE" dirty="0">
                <a:hlinkClick r:id="rId3"/>
              </a:rPr>
              <a:t>https://www.bmwk.de/Redaktion/DE/Publikationen/Studien/vorbereitende-untersuchungen-zur-langfristigen-renovierungsstrategie.pdf?__blob=publicationFile&amp;v=1</a:t>
            </a:r>
            <a:endParaRPr lang="de-DE" dirty="0"/>
          </a:p>
          <a:p>
            <a:endParaRPr lang="de-DE" dirty="0"/>
          </a:p>
        </p:txBody>
      </p:sp>
    </p:spTree>
    <p:extLst>
      <p:ext uri="{BB962C8B-B14F-4D97-AF65-F5344CB8AC3E}">
        <p14:creationId xmlns:p14="http://schemas.microsoft.com/office/powerpoint/2010/main" val="10079980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2D2D2E22-B9C3-84EA-0EC4-9A1958FEA6B3}"/>
              </a:ext>
            </a:extLst>
          </p:cNvPr>
          <p:cNvPicPr>
            <a:picLocks noGrp="1" noChangeAspect="1"/>
          </p:cNvPicPr>
          <p:nvPr>
            <p:ph idx="1"/>
          </p:nvPr>
        </p:nvPicPr>
        <p:blipFill>
          <a:blip r:embed="rId3"/>
          <a:stretch>
            <a:fillRect/>
          </a:stretch>
        </p:blipFill>
        <p:spPr>
          <a:xfrm>
            <a:off x="911424" y="1211820"/>
            <a:ext cx="6840760" cy="5646180"/>
          </a:xfrm>
        </p:spPr>
      </p:pic>
      <p:sp>
        <p:nvSpPr>
          <p:cNvPr id="6" name="Titel 1">
            <a:extLst>
              <a:ext uri="{FF2B5EF4-FFF2-40B4-BE49-F238E27FC236}">
                <a16:creationId xmlns:a16="http://schemas.microsoft.com/office/drawing/2014/main" id="{1DE4DCEA-7B18-6EF0-D69A-17457052E80E}"/>
              </a:ext>
            </a:extLst>
          </p:cNvPr>
          <p:cNvSpPr>
            <a:spLocks noGrp="1"/>
          </p:cNvSpPr>
          <p:nvPr>
            <p:ph type="title"/>
          </p:nvPr>
        </p:nvSpPr>
        <p:spPr>
          <a:xfrm>
            <a:off x="7896200" y="971550"/>
            <a:ext cx="4099495" cy="1325563"/>
          </a:xfrm>
        </p:spPr>
        <p:txBody>
          <a:bodyPr/>
          <a:lstStyle/>
          <a:p>
            <a:r>
              <a:rPr lang="de-DE" dirty="0"/>
              <a:t>Energieausweise</a:t>
            </a:r>
          </a:p>
        </p:txBody>
      </p:sp>
      <p:sp>
        <p:nvSpPr>
          <p:cNvPr id="8" name="Textfeld 7">
            <a:extLst>
              <a:ext uri="{FF2B5EF4-FFF2-40B4-BE49-F238E27FC236}">
                <a16:creationId xmlns:a16="http://schemas.microsoft.com/office/drawing/2014/main" id="{2184713E-F0CF-D937-197A-BAE71B4DBAB4}"/>
              </a:ext>
            </a:extLst>
          </p:cNvPr>
          <p:cNvSpPr txBox="1"/>
          <p:nvPr/>
        </p:nvSpPr>
        <p:spPr>
          <a:xfrm>
            <a:off x="8760296" y="3717032"/>
            <a:ext cx="2831976" cy="2308324"/>
          </a:xfrm>
          <a:prstGeom prst="rect">
            <a:avLst/>
          </a:prstGeom>
          <a:noFill/>
        </p:spPr>
        <p:txBody>
          <a:bodyPr wrap="square">
            <a:spAutoFit/>
          </a:bodyPr>
          <a:lstStyle/>
          <a:p>
            <a:r>
              <a:rPr lang="de-DE" dirty="0">
                <a:hlinkClick r:id="rId4"/>
              </a:rPr>
              <a:t>https://www.verbraucherzentrale.de/wissen/energie/energetische-sanierung/energieausweis-was-sagt-dieser-steckbrief-fuer-wohngebaeude-aus-24074</a:t>
            </a:r>
            <a:endParaRPr lang="de-DE" dirty="0"/>
          </a:p>
          <a:p>
            <a:endParaRPr lang="de-DE" dirty="0"/>
          </a:p>
        </p:txBody>
      </p:sp>
    </p:spTree>
    <p:extLst>
      <p:ext uri="{BB962C8B-B14F-4D97-AF65-F5344CB8AC3E}">
        <p14:creationId xmlns:p14="http://schemas.microsoft.com/office/powerpoint/2010/main" val="39996035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03ED9CDC-3C34-031A-291C-D923279C4357}"/>
              </a:ext>
            </a:extLst>
          </p:cNvPr>
          <p:cNvPicPr>
            <a:picLocks noChangeAspect="1"/>
          </p:cNvPicPr>
          <p:nvPr/>
        </p:nvPicPr>
        <p:blipFill>
          <a:blip r:embed="rId2"/>
          <a:stretch>
            <a:fillRect/>
          </a:stretch>
        </p:blipFill>
        <p:spPr>
          <a:xfrm>
            <a:off x="543578" y="1412776"/>
            <a:ext cx="7331910" cy="5226797"/>
          </a:xfrm>
          <a:prstGeom prst="rect">
            <a:avLst/>
          </a:prstGeom>
        </p:spPr>
      </p:pic>
      <p:sp>
        <p:nvSpPr>
          <p:cNvPr id="6" name="Titel 1">
            <a:extLst>
              <a:ext uri="{FF2B5EF4-FFF2-40B4-BE49-F238E27FC236}">
                <a16:creationId xmlns:a16="http://schemas.microsoft.com/office/drawing/2014/main" id="{617A3A9A-DDE5-6123-F13C-AAB192FD2380}"/>
              </a:ext>
            </a:extLst>
          </p:cNvPr>
          <p:cNvSpPr>
            <a:spLocks noGrp="1"/>
          </p:cNvSpPr>
          <p:nvPr>
            <p:ph type="title"/>
          </p:nvPr>
        </p:nvSpPr>
        <p:spPr>
          <a:xfrm>
            <a:off x="7896200" y="971550"/>
            <a:ext cx="4099495" cy="1325563"/>
          </a:xfrm>
        </p:spPr>
        <p:txBody>
          <a:bodyPr/>
          <a:lstStyle/>
          <a:p>
            <a:r>
              <a:rPr lang="de-DE" dirty="0"/>
              <a:t>Energieausweise</a:t>
            </a:r>
          </a:p>
        </p:txBody>
      </p:sp>
      <p:sp>
        <p:nvSpPr>
          <p:cNvPr id="10" name="Inhaltsplatzhalter 2">
            <a:extLst>
              <a:ext uri="{FF2B5EF4-FFF2-40B4-BE49-F238E27FC236}">
                <a16:creationId xmlns:a16="http://schemas.microsoft.com/office/drawing/2014/main" id="{0AF7181D-5FAC-17C4-9446-AFEEFA899E9E}"/>
              </a:ext>
            </a:extLst>
          </p:cNvPr>
          <p:cNvSpPr>
            <a:spLocks noGrp="1"/>
          </p:cNvSpPr>
          <p:nvPr>
            <p:ph idx="1"/>
          </p:nvPr>
        </p:nvSpPr>
        <p:spPr>
          <a:xfrm>
            <a:off x="8414864" y="3992225"/>
            <a:ext cx="3240360" cy="1080120"/>
          </a:xfrm>
        </p:spPr>
        <p:txBody>
          <a:bodyPr/>
          <a:lstStyle/>
          <a:p>
            <a:pPr>
              <a:buClr>
                <a:schemeClr val="accent3">
                  <a:lumMod val="75000"/>
                </a:schemeClr>
              </a:buClr>
              <a:buFont typeface="Symbol" panose="05050102010706020507" pitchFamily="18" charset="2"/>
              <a:buChar char="-"/>
            </a:pPr>
            <a:r>
              <a:rPr lang="de-DE" dirty="0"/>
              <a:t>Gültigkeit: 10 Jahre</a:t>
            </a:r>
          </a:p>
          <a:p>
            <a:pPr>
              <a:buClr>
                <a:schemeClr val="accent3">
                  <a:lumMod val="75000"/>
                </a:schemeClr>
              </a:buClr>
              <a:buFont typeface="Symbol" panose="05050102010706020507" pitchFamily="18" charset="2"/>
              <a:buChar char="-"/>
            </a:pPr>
            <a:r>
              <a:rPr lang="de-DE" dirty="0"/>
              <a:t>EnEV/GEG?</a:t>
            </a:r>
          </a:p>
        </p:txBody>
      </p:sp>
    </p:spTree>
    <p:extLst>
      <p:ext uri="{BB962C8B-B14F-4D97-AF65-F5344CB8AC3E}">
        <p14:creationId xmlns:p14="http://schemas.microsoft.com/office/powerpoint/2010/main" val="164091113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88ABA0BE-31E0-0A18-910C-1CBB393CC753}"/>
              </a:ext>
            </a:extLst>
          </p:cNvPr>
          <p:cNvPicPr>
            <a:picLocks noChangeAspect="1"/>
          </p:cNvPicPr>
          <p:nvPr/>
        </p:nvPicPr>
        <p:blipFill>
          <a:blip r:embed="rId2"/>
          <a:stretch>
            <a:fillRect/>
          </a:stretch>
        </p:blipFill>
        <p:spPr>
          <a:xfrm>
            <a:off x="335359" y="1565793"/>
            <a:ext cx="9408369" cy="5292207"/>
          </a:xfrm>
          <a:prstGeom prst="rect">
            <a:avLst/>
          </a:prstGeom>
        </p:spPr>
      </p:pic>
      <p:sp>
        <p:nvSpPr>
          <p:cNvPr id="4" name="Titel 1">
            <a:extLst>
              <a:ext uri="{FF2B5EF4-FFF2-40B4-BE49-F238E27FC236}">
                <a16:creationId xmlns:a16="http://schemas.microsoft.com/office/drawing/2014/main" id="{425FD09A-F6BF-5AE8-E846-860CD41CA397}"/>
              </a:ext>
            </a:extLst>
          </p:cNvPr>
          <p:cNvSpPr>
            <a:spLocks noGrp="1"/>
          </p:cNvSpPr>
          <p:nvPr>
            <p:ph type="title"/>
          </p:nvPr>
        </p:nvSpPr>
        <p:spPr>
          <a:xfrm>
            <a:off x="7896200" y="971550"/>
            <a:ext cx="4099495" cy="1325563"/>
          </a:xfrm>
        </p:spPr>
        <p:txBody>
          <a:bodyPr/>
          <a:lstStyle/>
          <a:p>
            <a:r>
              <a:rPr lang="de-DE" dirty="0"/>
              <a:t>Energieausweise</a:t>
            </a:r>
          </a:p>
        </p:txBody>
      </p:sp>
    </p:spTree>
    <p:extLst>
      <p:ext uri="{BB962C8B-B14F-4D97-AF65-F5344CB8AC3E}">
        <p14:creationId xmlns:p14="http://schemas.microsoft.com/office/powerpoint/2010/main" val="34392724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4E18FD0A-CC30-7059-1155-8780A68CF93E}"/>
              </a:ext>
            </a:extLst>
          </p:cNvPr>
          <p:cNvSpPr txBox="1"/>
          <p:nvPr/>
        </p:nvSpPr>
        <p:spPr>
          <a:xfrm>
            <a:off x="2423592" y="5196007"/>
            <a:ext cx="5112568" cy="1661993"/>
          </a:xfrm>
          <a:prstGeom prst="rect">
            <a:avLst/>
          </a:prstGeom>
          <a:noFill/>
        </p:spPr>
        <p:txBody>
          <a:bodyPr wrap="square">
            <a:spAutoFit/>
          </a:bodyPr>
          <a:lstStyle/>
          <a:p>
            <a:pPr>
              <a:buClr>
                <a:srgbClr val="D4DE58"/>
              </a:buClr>
            </a:pPr>
            <a:r>
              <a:rPr lang="de-DE" sz="2800" dirty="0"/>
              <a:t>Keine EA, wenn:</a:t>
            </a:r>
          </a:p>
          <a:p>
            <a:pPr marL="457200" indent="-457200">
              <a:buClr>
                <a:srgbClr val="D4DE58"/>
              </a:buClr>
              <a:buFont typeface="Symbol" panose="05050102010706020507" pitchFamily="18" charset="2"/>
              <a:buChar char="-"/>
            </a:pPr>
            <a:r>
              <a:rPr lang="de-DE" sz="2800" dirty="0"/>
              <a:t>Bestehende Mietverhältnisse</a:t>
            </a:r>
          </a:p>
          <a:p>
            <a:pPr marL="457200" indent="-457200">
              <a:buClr>
                <a:srgbClr val="D4DE58"/>
              </a:buClr>
              <a:buFont typeface="Symbol" panose="05050102010706020507" pitchFamily="18" charset="2"/>
              <a:buChar char="-"/>
            </a:pPr>
            <a:r>
              <a:rPr lang="de-DE" sz="2800" dirty="0"/>
              <a:t>Selbstnutzer</a:t>
            </a:r>
          </a:p>
          <a:p>
            <a:endParaRPr lang="de-DE" dirty="0">
              <a:effectLst/>
            </a:endParaRPr>
          </a:p>
        </p:txBody>
      </p:sp>
      <p:sp>
        <p:nvSpPr>
          <p:cNvPr id="6" name="Titel 1">
            <a:extLst>
              <a:ext uri="{FF2B5EF4-FFF2-40B4-BE49-F238E27FC236}">
                <a16:creationId xmlns:a16="http://schemas.microsoft.com/office/drawing/2014/main" id="{212243E1-E780-4534-265E-18C0C67975E5}"/>
              </a:ext>
            </a:extLst>
          </p:cNvPr>
          <p:cNvSpPr txBox="1">
            <a:spLocks/>
          </p:cNvSpPr>
          <p:nvPr/>
        </p:nvSpPr>
        <p:spPr>
          <a:xfrm>
            <a:off x="7896200" y="971550"/>
            <a:ext cx="40994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Energieausweise</a:t>
            </a:r>
          </a:p>
        </p:txBody>
      </p:sp>
      <p:sp>
        <p:nvSpPr>
          <p:cNvPr id="8" name="Textfeld 7">
            <a:extLst>
              <a:ext uri="{FF2B5EF4-FFF2-40B4-BE49-F238E27FC236}">
                <a16:creationId xmlns:a16="http://schemas.microsoft.com/office/drawing/2014/main" id="{3F17ED8E-E0A9-8233-FEE5-ABE401FA1B01}"/>
              </a:ext>
            </a:extLst>
          </p:cNvPr>
          <p:cNvSpPr txBox="1"/>
          <p:nvPr/>
        </p:nvSpPr>
        <p:spPr>
          <a:xfrm>
            <a:off x="375343" y="2658308"/>
            <a:ext cx="11809312" cy="954107"/>
          </a:xfrm>
          <a:prstGeom prst="rect">
            <a:avLst/>
          </a:prstGeom>
          <a:noFill/>
        </p:spPr>
        <p:txBody>
          <a:bodyPr wrap="square">
            <a:spAutoFit/>
          </a:bodyPr>
          <a:lstStyle/>
          <a:p>
            <a:pPr marL="457200" indent="-457200">
              <a:buClr>
                <a:srgbClr val="D4DE58"/>
              </a:buClr>
              <a:buFont typeface="Symbol" panose="05050102010706020507" pitchFamily="18" charset="2"/>
              <a:buChar char="-"/>
            </a:pPr>
            <a:r>
              <a:rPr lang="de-DE" sz="2800" dirty="0">
                <a:effectLst/>
              </a:rPr>
              <a:t>Gebäude oder Teile davon neu vermieten, verpachten oder verkaufen </a:t>
            </a:r>
          </a:p>
          <a:p>
            <a:pPr>
              <a:buClr>
                <a:srgbClr val="D4DE58"/>
              </a:buClr>
            </a:pPr>
            <a:r>
              <a:rPr lang="de-DE" sz="2800" dirty="0">
                <a:effectLst/>
                <a:sym typeface="Wingdings" panose="05000000000000000000" pitchFamily="2" charset="2"/>
              </a:rPr>
              <a:t> </a:t>
            </a:r>
            <a:r>
              <a:rPr lang="de-DE" sz="2800" dirty="0"/>
              <a:t>Kaufinteressenten bzw. MieterInnen </a:t>
            </a:r>
            <a:r>
              <a:rPr lang="de-DE" sz="2800" dirty="0">
                <a:effectLst/>
              </a:rPr>
              <a:t>spätestens bei der Besichtigung vorlegen</a:t>
            </a:r>
            <a:endParaRPr lang="de-DE" sz="2800" dirty="0"/>
          </a:p>
        </p:txBody>
      </p:sp>
      <p:sp>
        <p:nvSpPr>
          <p:cNvPr id="10" name="Textfeld 9">
            <a:extLst>
              <a:ext uri="{FF2B5EF4-FFF2-40B4-BE49-F238E27FC236}">
                <a16:creationId xmlns:a16="http://schemas.microsoft.com/office/drawing/2014/main" id="{2A310ABE-4817-5060-87D6-A61DC3E0FB1C}"/>
              </a:ext>
            </a:extLst>
          </p:cNvPr>
          <p:cNvSpPr txBox="1"/>
          <p:nvPr/>
        </p:nvSpPr>
        <p:spPr>
          <a:xfrm>
            <a:off x="379499" y="3501008"/>
            <a:ext cx="11305256" cy="1384995"/>
          </a:xfrm>
          <a:prstGeom prst="rect">
            <a:avLst/>
          </a:prstGeom>
          <a:noFill/>
        </p:spPr>
        <p:txBody>
          <a:bodyPr wrap="square">
            <a:spAutoFit/>
          </a:bodyPr>
          <a:lstStyle/>
          <a:p>
            <a:pPr marL="457200" indent="-457200">
              <a:buClr>
                <a:srgbClr val="D4DE58"/>
              </a:buClr>
              <a:buFont typeface="Symbol" panose="05050102010706020507" pitchFamily="18" charset="2"/>
              <a:buChar char="-"/>
            </a:pPr>
            <a:r>
              <a:rPr lang="de-DE" sz="2800" dirty="0"/>
              <a:t>Sofort nach Kauf- oder Mietvertrag </a:t>
            </a:r>
            <a:r>
              <a:rPr lang="de-DE" sz="2800" dirty="0">
                <a:sym typeface="Wingdings" panose="05000000000000000000" pitchFamily="2" charset="2"/>
              </a:rPr>
              <a:t> </a:t>
            </a:r>
            <a:r>
              <a:rPr lang="de-DE" sz="2800" dirty="0"/>
              <a:t>Energieausweis übergeben.</a:t>
            </a:r>
          </a:p>
          <a:p>
            <a:pPr marL="457200" indent="-457200">
              <a:buClr>
                <a:srgbClr val="D4DE58"/>
              </a:buClr>
              <a:buFont typeface="Symbol" panose="05050102010706020507" pitchFamily="18" charset="2"/>
              <a:buChar char="-"/>
            </a:pPr>
            <a:r>
              <a:rPr lang="de-DE" sz="2800" dirty="0">
                <a:effectLst/>
              </a:rPr>
              <a:t>Verkaufs Wohngebäudes &lt;= zwei WE </a:t>
            </a:r>
            <a:r>
              <a:rPr lang="de-DE" sz="2800" dirty="0">
                <a:effectLst/>
                <a:sym typeface="Wingdings" panose="05000000000000000000" pitchFamily="2" charset="2"/>
              </a:rPr>
              <a:t> </a:t>
            </a:r>
            <a:r>
              <a:rPr lang="de-DE" sz="2800" dirty="0">
                <a:effectLst/>
              </a:rPr>
              <a:t>Beratungsgespräch mit Energieausweisausteller, sofern kostenlos</a:t>
            </a:r>
            <a:endParaRPr lang="de-DE" sz="2800" dirty="0"/>
          </a:p>
        </p:txBody>
      </p:sp>
    </p:spTree>
    <p:extLst>
      <p:ext uri="{BB962C8B-B14F-4D97-AF65-F5344CB8AC3E}">
        <p14:creationId xmlns:p14="http://schemas.microsoft.com/office/powerpoint/2010/main" val="34635702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59605-963F-ECD1-96CD-294F396939C0}"/>
            </a:ext>
          </a:extLst>
        </p:cNvPr>
        <p:cNvGrpSpPr/>
        <p:nvPr/>
      </p:nvGrpSpPr>
      <p:grpSpPr>
        <a:xfrm>
          <a:off x="0" y="0"/>
          <a:ext cx="0" cy="0"/>
          <a:chOff x="0" y="0"/>
          <a:chExt cx="0" cy="0"/>
        </a:xfrm>
      </p:grpSpPr>
      <p:sp>
        <p:nvSpPr>
          <p:cNvPr id="6" name="Inhaltsplatzhalter 2">
            <a:extLst>
              <a:ext uri="{FF2B5EF4-FFF2-40B4-BE49-F238E27FC236}">
                <a16:creationId xmlns:a16="http://schemas.microsoft.com/office/drawing/2014/main" id="{6CFEBDCB-BE31-13D2-D0DB-A84BA7099335}"/>
              </a:ext>
            </a:extLst>
          </p:cNvPr>
          <p:cNvSpPr>
            <a:spLocks noGrp="1"/>
          </p:cNvSpPr>
          <p:nvPr>
            <p:ph idx="1"/>
          </p:nvPr>
        </p:nvSpPr>
        <p:spPr>
          <a:xfrm>
            <a:off x="767408" y="2723340"/>
            <a:ext cx="10515600" cy="3879850"/>
          </a:xfrm>
        </p:spPr>
        <p:txBody>
          <a:bodyPr>
            <a:normAutofit/>
          </a:bodyPr>
          <a:lstStyle/>
          <a:p>
            <a:pPr marL="0" indent="0">
              <a:buNone/>
            </a:pPr>
            <a:r>
              <a:rPr lang="de-DE" sz="4000" dirty="0"/>
              <a:t>Haben Sie einen Energieausweis?</a:t>
            </a:r>
          </a:p>
          <a:p>
            <a:pPr marL="0" indent="0">
              <a:buNone/>
            </a:pPr>
            <a:r>
              <a:rPr lang="de-DE" sz="4000" dirty="0"/>
              <a:t>Wie und wie oft erfassen Sie Ihre Daten?</a:t>
            </a:r>
          </a:p>
        </p:txBody>
      </p:sp>
      <p:pic>
        <p:nvPicPr>
          <p:cNvPr id="3" name="Grafik 2" descr="Brainstorming mit einfarbiger Füllung">
            <a:extLst>
              <a:ext uri="{FF2B5EF4-FFF2-40B4-BE49-F238E27FC236}">
                <a16:creationId xmlns:a16="http://schemas.microsoft.com/office/drawing/2014/main" id="{B4C02524-E508-6960-80CE-F633104E66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7348" y="5109821"/>
            <a:ext cx="1512168" cy="1512168"/>
          </a:xfrm>
          <a:prstGeom prst="rect">
            <a:avLst/>
          </a:prstGeom>
        </p:spPr>
      </p:pic>
    </p:spTree>
    <p:extLst>
      <p:ext uri="{BB962C8B-B14F-4D97-AF65-F5344CB8AC3E}">
        <p14:creationId xmlns:p14="http://schemas.microsoft.com/office/powerpoint/2010/main" val="16685372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C1584DAF-660A-23D6-339B-80D399AAE716}"/>
              </a:ext>
            </a:extLst>
          </p:cNvPr>
          <p:cNvSpPr txBox="1"/>
          <p:nvPr/>
        </p:nvSpPr>
        <p:spPr>
          <a:xfrm>
            <a:off x="911424" y="2924944"/>
            <a:ext cx="9937104" cy="2308324"/>
          </a:xfrm>
          <a:prstGeom prst="rect">
            <a:avLst/>
          </a:prstGeom>
          <a:noFill/>
        </p:spPr>
        <p:txBody>
          <a:bodyPr wrap="square" rtlCol="0">
            <a:spAutoFit/>
          </a:bodyPr>
          <a:lstStyle/>
          <a:p>
            <a:r>
              <a:rPr lang="de-DE" sz="4800" b="1" dirty="0">
                <a:ln w="13462">
                  <a:solidFill>
                    <a:schemeClr val="bg1"/>
                  </a:solidFill>
                  <a:prstDash val="solid"/>
                </a:ln>
                <a:solidFill>
                  <a:schemeClr val="accent2">
                    <a:lumMod val="75000"/>
                  </a:schemeClr>
                </a:solidFill>
                <a:effectLst>
                  <a:outerShdw dist="38100" dir="2700000" algn="bl" rotWithShape="0">
                    <a:schemeClr val="accent5"/>
                  </a:outerShdw>
                </a:effectLst>
              </a:rPr>
              <a:t>Es gibt Daten ohne Information,</a:t>
            </a:r>
          </a:p>
          <a:p>
            <a:endParaRPr lang="de-DE" sz="4800" b="1" dirty="0">
              <a:ln w="13462">
                <a:solidFill>
                  <a:schemeClr val="bg1"/>
                </a:solidFill>
                <a:prstDash val="solid"/>
              </a:ln>
              <a:solidFill>
                <a:schemeClr val="accent2">
                  <a:lumMod val="75000"/>
                </a:schemeClr>
              </a:solidFill>
              <a:effectLst>
                <a:outerShdw dist="38100" dir="2700000" algn="bl" rotWithShape="0">
                  <a:schemeClr val="accent5"/>
                </a:outerShdw>
              </a:effectLst>
            </a:endParaRPr>
          </a:p>
          <a:p>
            <a:r>
              <a:rPr lang="de-DE" sz="4800" b="1" dirty="0">
                <a:ln w="13462">
                  <a:solidFill>
                    <a:schemeClr val="bg1"/>
                  </a:solidFill>
                  <a:prstDash val="solid"/>
                </a:ln>
                <a:solidFill>
                  <a:schemeClr val="accent2">
                    <a:lumMod val="75000"/>
                  </a:schemeClr>
                </a:solidFill>
                <a:effectLst>
                  <a:outerShdw dist="38100" dir="2700000" algn="bl" rotWithShape="0">
                    <a:schemeClr val="accent5"/>
                  </a:outerShdw>
                </a:effectLst>
              </a:rPr>
              <a:t>aber keine Information ohne Daten</a:t>
            </a:r>
          </a:p>
        </p:txBody>
      </p:sp>
      <p:sp>
        <p:nvSpPr>
          <p:cNvPr id="9" name="Textfeld 8">
            <a:extLst>
              <a:ext uri="{FF2B5EF4-FFF2-40B4-BE49-F238E27FC236}">
                <a16:creationId xmlns:a16="http://schemas.microsoft.com/office/drawing/2014/main" id="{95BAC758-F9EC-3DC1-AA12-C50C5F2EBB76}"/>
              </a:ext>
            </a:extLst>
          </p:cNvPr>
          <p:cNvSpPr txBox="1"/>
          <p:nvPr/>
        </p:nvSpPr>
        <p:spPr>
          <a:xfrm>
            <a:off x="8256240" y="5517232"/>
            <a:ext cx="2736304" cy="369332"/>
          </a:xfrm>
          <a:prstGeom prst="rect">
            <a:avLst/>
          </a:prstGeom>
          <a:noFill/>
        </p:spPr>
        <p:txBody>
          <a:bodyPr wrap="square" rtlCol="0">
            <a:spAutoFit/>
          </a:bodyPr>
          <a:lstStyle/>
          <a:p>
            <a:r>
              <a:rPr lang="de-DE" dirty="0"/>
              <a:t>Daniel Keys Moran</a:t>
            </a:r>
          </a:p>
        </p:txBody>
      </p:sp>
    </p:spTree>
    <p:extLst>
      <p:ext uri="{BB962C8B-B14F-4D97-AF65-F5344CB8AC3E}">
        <p14:creationId xmlns:p14="http://schemas.microsoft.com/office/powerpoint/2010/main" val="16381154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32396-BFAA-57C5-5D18-6320D814BE51}"/>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AD985EEE-D211-CF10-B8BB-5CA204471386}"/>
              </a:ext>
            </a:extLst>
          </p:cNvPr>
          <p:cNvPicPr>
            <a:picLocks noChangeAspect="1"/>
          </p:cNvPicPr>
          <p:nvPr/>
        </p:nvPicPr>
        <p:blipFill>
          <a:blip r:embed="rId2"/>
          <a:stretch>
            <a:fillRect/>
          </a:stretch>
        </p:blipFill>
        <p:spPr>
          <a:xfrm>
            <a:off x="479376" y="1340768"/>
            <a:ext cx="8064896" cy="5342995"/>
          </a:xfrm>
          <a:prstGeom prst="rect">
            <a:avLst/>
          </a:prstGeom>
        </p:spPr>
      </p:pic>
      <p:sp>
        <p:nvSpPr>
          <p:cNvPr id="8" name="Titel 1">
            <a:extLst>
              <a:ext uri="{FF2B5EF4-FFF2-40B4-BE49-F238E27FC236}">
                <a16:creationId xmlns:a16="http://schemas.microsoft.com/office/drawing/2014/main" id="{067E2776-E4C3-8E03-7B4D-F165C9673B0B}"/>
              </a:ext>
            </a:extLst>
          </p:cNvPr>
          <p:cNvSpPr>
            <a:spLocks noGrp="1"/>
          </p:cNvSpPr>
          <p:nvPr>
            <p:ph type="title"/>
          </p:nvPr>
        </p:nvSpPr>
        <p:spPr>
          <a:xfrm>
            <a:off x="9768408" y="908720"/>
            <a:ext cx="2161456" cy="1325563"/>
          </a:xfrm>
        </p:spPr>
        <p:txBody>
          <a:bodyPr/>
          <a:lstStyle/>
          <a:p>
            <a:r>
              <a:rPr lang="de-DE" dirty="0"/>
              <a:t>Heizlast</a:t>
            </a:r>
          </a:p>
        </p:txBody>
      </p:sp>
      <p:sp>
        <p:nvSpPr>
          <p:cNvPr id="10" name="Textfeld 9">
            <a:extLst>
              <a:ext uri="{FF2B5EF4-FFF2-40B4-BE49-F238E27FC236}">
                <a16:creationId xmlns:a16="http://schemas.microsoft.com/office/drawing/2014/main" id="{EC1A9B72-67D6-6435-9E30-CAB9E96640F2}"/>
              </a:ext>
            </a:extLst>
          </p:cNvPr>
          <p:cNvSpPr txBox="1"/>
          <p:nvPr/>
        </p:nvSpPr>
        <p:spPr>
          <a:xfrm>
            <a:off x="8664624" y="3913897"/>
            <a:ext cx="2831976" cy="1477328"/>
          </a:xfrm>
          <a:prstGeom prst="rect">
            <a:avLst/>
          </a:prstGeom>
          <a:noFill/>
        </p:spPr>
        <p:txBody>
          <a:bodyPr wrap="square">
            <a:spAutoFit/>
          </a:bodyPr>
          <a:lstStyle/>
          <a:p>
            <a:r>
              <a:rPr lang="de-DE" dirty="0">
                <a:hlinkClick r:id="rId3"/>
              </a:rPr>
              <a:t>Quelle: https://quartierssanierung-wmk.de/artikel/heizlastberechnung/</a:t>
            </a:r>
            <a:endParaRPr lang="de-DE" dirty="0"/>
          </a:p>
          <a:p>
            <a:endParaRPr lang="de-DE" dirty="0"/>
          </a:p>
        </p:txBody>
      </p:sp>
    </p:spTree>
    <p:extLst>
      <p:ext uri="{BB962C8B-B14F-4D97-AF65-F5344CB8AC3E}">
        <p14:creationId xmlns:p14="http://schemas.microsoft.com/office/powerpoint/2010/main" val="40051330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F2AE010-1CBA-897F-7ECD-0E54D9B457D2}"/>
              </a:ext>
            </a:extLst>
          </p:cNvPr>
          <p:cNvSpPr>
            <a:spLocks noGrp="1"/>
          </p:cNvSpPr>
          <p:nvPr>
            <p:ph idx="1"/>
          </p:nvPr>
        </p:nvSpPr>
        <p:spPr>
          <a:xfrm>
            <a:off x="838200" y="2780927"/>
            <a:ext cx="10515600" cy="3396035"/>
          </a:xfrm>
        </p:spPr>
        <p:txBody>
          <a:bodyPr/>
          <a:lstStyle/>
          <a:p>
            <a:pPr>
              <a:buClr>
                <a:srgbClr val="D4DE58"/>
              </a:buClr>
              <a:buFont typeface="Symbol" panose="05050102010706020507" pitchFamily="18" charset="2"/>
              <a:buChar char="-"/>
            </a:pPr>
            <a:r>
              <a:rPr lang="de-DE" dirty="0"/>
              <a:t> Keine Schätzung !!</a:t>
            </a:r>
          </a:p>
          <a:p>
            <a:pPr>
              <a:buClr>
                <a:srgbClr val="D4DE58"/>
              </a:buClr>
              <a:buFont typeface="Symbol" panose="05050102010706020507" pitchFamily="18" charset="2"/>
              <a:buChar char="-"/>
            </a:pPr>
            <a:r>
              <a:rPr lang="de-DE" dirty="0"/>
              <a:t> Wieviel Leistung in kW für Abdeckung des Wärmebedarfs</a:t>
            </a:r>
          </a:p>
          <a:p>
            <a:pPr>
              <a:buClr>
                <a:srgbClr val="D4DE58"/>
              </a:buClr>
              <a:buFont typeface="Symbol" panose="05050102010706020507" pitchFamily="18" charset="2"/>
              <a:buChar char="-"/>
            </a:pPr>
            <a:r>
              <a:rPr lang="de-DE" dirty="0"/>
              <a:t> Interne Gewinne </a:t>
            </a:r>
          </a:p>
          <a:p>
            <a:pPr>
              <a:buClr>
                <a:srgbClr val="D4DE58"/>
              </a:buClr>
              <a:buFont typeface="Symbol" panose="05050102010706020507" pitchFamily="18" charset="2"/>
              <a:buChar char="-"/>
            </a:pPr>
            <a:r>
              <a:rPr lang="de-DE" dirty="0"/>
              <a:t> Normaußentemperatur </a:t>
            </a:r>
            <a:r>
              <a:rPr lang="de-DE" dirty="0">
                <a:sym typeface="Wingdings" panose="05000000000000000000" pitchFamily="2" charset="2"/>
              </a:rPr>
              <a:t> Extremannahme</a:t>
            </a:r>
          </a:p>
          <a:p>
            <a:pPr>
              <a:buClr>
                <a:srgbClr val="D4DE58"/>
              </a:buClr>
              <a:buFont typeface="Symbol" panose="05050102010706020507" pitchFamily="18" charset="2"/>
              <a:buChar char="-"/>
            </a:pPr>
            <a:r>
              <a:rPr lang="de-DE" dirty="0">
                <a:sym typeface="Wingdings" panose="05000000000000000000" pitchFamily="2" charset="2"/>
              </a:rPr>
              <a:t> Warmwasser zentral / dezentral</a:t>
            </a:r>
          </a:p>
          <a:p>
            <a:pPr>
              <a:buClr>
                <a:srgbClr val="D4DE58"/>
              </a:buClr>
              <a:buFont typeface="Symbol" panose="05050102010706020507" pitchFamily="18" charset="2"/>
              <a:buChar char="-"/>
            </a:pPr>
            <a:r>
              <a:rPr lang="de-DE" dirty="0">
                <a:sym typeface="Wingdings" panose="05000000000000000000" pitchFamily="2" charset="2"/>
              </a:rPr>
              <a:t> Berechnung Raumweise – Hüllflächenverfahren</a:t>
            </a:r>
          </a:p>
          <a:p>
            <a:pPr>
              <a:buClr>
                <a:srgbClr val="D4DE58"/>
              </a:buClr>
              <a:buFont typeface="Symbol" panose="05050102010706020507" pitchFamily="18" charset="2"/>
              <a:buChar char="-"/>
            </a:pPr>
            <a:endParaRPr lang="de-DE" dirty="0">
              <a:sym typeface="Wingdings" panose="05000000000000000000" pitchFamily="2" charset="2"/>
            </a:endParaRPr>
          </a:p>
          <a:p>
            <a:pPr>
              <a:buClr>
                <a:srgbClr val="D4DE58"/>
              </a:buClr>
              <a:buFont typeface="Symbol" panose="05050102010706020507" pitchFamily="18" charset="2"/>
              <a:buChar char="-"/>
            </a:pPr>
            <a:endParaRPr lang="de-DE" dirty="0">
              <a:sym typeface="Wingdings" panose="05000000000000000000" pitchFamily="2" charset="2"/>
            </a:endParaRPr>
          </a:p>
          <a:p>
            <a:pPr>
              <a:buClr>
                <a:srgbClr val="D4DE58"/>
              </a:buClr>
              <a:buFont typeface="Symbol" panose="05050102010706020507" pitchFamily="18" charset="2"/>
              <a:buChar char="-"/>
            </a:pPr>
            <a:endParaRPr lang="de-DE" dirty="0"/>
          </a:p>
        </p:txBody>
      </p:sp>
      <p:sp>
        <p:nvSpPr>
          <p:cNvPr id="4" name="Titel 1">
            <a:extLst>
              <a:ext uri="{FF2B5EF4-FFF2-40B4-BE49-F238E27FC236}">
                <a16:creationId xmlns:a16="http://schemas.microsoft.com/office/drawing/2014/main" id="{6FAB9EED-CF04-18CE-F9B0-2575AF189CBF}"/>
              </a:ext>
            </a:extLst>
          </p:cNvPr>
          <p:cNvSpPr>
            <a:spLocks noGrp="1"/>
          </p:cNvSpPr>
          <p:nvPr>
            <p:ph type="title"/>
          </p:nvPr>
        </p:nvSpPr>
        <p:spPr>
          <a:xfrm>
            <a:off x="7104112" y="908720"/>
            <a:ext cx="4753744" cy="1325563"/>
          </a:xfrm>
        </p:spPr>
        <p:txBody>
          <a:bodyPr/>
          <a:lstStyle/>
          <a:p>
            <a:r>
              <a:rPr lang="de-DE" dirty="0"/>
              <a:t>Heizlastberechnung</a:t>
            </a:r>
          </a:p>
        </p:txBody>
      </p:sp>
    </p:spTree>
    <p:extLst>
      <p:ext uri="{BB962C8B-B14F-4D97-AF65-F5344CB8AC3E}">
        <p14:creationId xmlns:p14="http://schemas.microsoft.com/office/powerpoint/2010/main" val="25090331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5EDF4-FDDB-C710-2823-BA3FEB88BC41}"/>
            </a:ext>
          </a:extLst>
        </p:cNvPr>
        <p:cNvGrpSpPr/>
        <p:nvPr/>
      </p:nvGrpSpPr>
      <p:grpSpPr>
        <a:xfrm>
          <a:off x="0" y="0"/>
          <a:ext cx="0" cy="0"/>
          <a:chOff x="0" y="0"/>
          <a:chExt cx="0" cy="0"/>
        </a:xfrm>
      </p:grpSpPr>
      <p:sp>
        <p:nvSpPr>
          <p:cNvPr id="7" name="Textfeld 6">
            <a:extLst>
              <a:ext uri="{FF2B5EF4-FFF2-40B4-BE49-F238E27FC236}">
                <a16:creationId xmlns:a16="http://schemas.microsoft.com/office/drawing/2014/main" id="{FC7675DD-9AD4-8EBA-332E-D3CD411817C4}"/>
              </a:ext>
            </a:extLst>
          </p:cNvPr>
          <p:cNvSpPr txBox="1"/>
          <p:nvPr/>
        </p:nvSpPr>
        <p:spPr>
          <a:xfrm>
            <a:off x="7752184" y="1340768"/>
            <a:ext cx="4177680" cy="707886"/>
          </a:xfrm>
          <a:prstGeom prst="rect">
            <a:avLst/>
          </a:prstGeom>
          <a:noFill/>
        </p:spPr>
        <p:txBody>
          <a:bodyPr wrap="square" rtlCol="0">
            <a:spAutoFit/>
          </a:bodyPr>
          <a:lstStyle/>
          <a:p>
            <a:r>
              <a:rPr lang="de-DE" sz="4000" dirty="0">
                <a:latin typeface="+mj-lt"/>
                <a:cs typeface="Arial" panose="020B0604020202020204" pitchFamily="34" charset="0"/>
              </a:rPr>
              <a:t>Ölpreisentwicklung</a:t>
            </a:r>
          </a:p>
        </p:txBody>
      </p:sp>
      <p:sp>
        <p:nvSpPr>
          <p:cNvPr id="9" name="Textfeld 8">
            <a:extLst>
              <a:ext uri="{FF2B5EF4-FFF2-40B4-BE49-F238E27FC236}">
                <a16:creationId xmlns:a16="http://schemas.microsoft.com/office/drawing/2014/main" id="{45A85223-85D2-E167-B4FB-D17A72E03729}"/>
              </a:ext>
            </a:extLst>
          </p:cNvPr>
          <p:cNvSpPr txBox="1"/>
          <p:nvPr/>
        </p:nvSpPr>
        <p:spPr>
          <a:xfrm>
            <a:off x="6186620" y="6097269"/>
            <a:ext cx="6096000" cy="261610"/>
          </a:xfrm>
          <a:prstGeom prst="rect">
            <a:avLst/>
          </a:prstGeom>
          <a:noFill/>
        </p:spPr>
        <p:txBody>
          <a:bodyPr wrap="square">
            <a:spAutoFit/>
          </a:bodyPr>
          <a:lstStyle/>
          <a:p>
            <a:r>
              <a:rPr lang="de-DE" sz="1100" dirty="0"/>
              <a:t>https://www.iwd.de/artikel/preis-macht-oel-389420/</a:t>
            </a:r>
          </a:p>
        </p:txBody>
      </p:sp>
      <p:pic>
        <p:nvPicPr>
          <p:cNvPr id="10" name="Grafik 9">
            <a:extLst>
              <a:ext uri="{FF2B5EF4-FFF2-40B4-BE49-F238E27FC236}">
                <a16:creationId xmlns:a16="http://schemas.microsoft.com/office/drawing/2014/main" id="{000ADE51-08B1-3C4F-FCB5-CCDA8CC9FC86}"/>
              </a:ext>
            </a:extLst>
          </p:cNvPr>
          <p:cNvPicPr>
            <a:picLocks noChangeAspect="1"/>
          </p:cNvPicPr>
          <p:nvPr/>
        </p:nvPicPr>
        <p:blipFill>
          <a:blip r:embed="rId3"/>
          <a:stretch>
            <a:fillRect/>
          </a:stretch>
        </p:blipFill>
        <p:spPr>
          <a:xfrm>
            <a:off x="6022914" y="2656884"/>
            <a:ext cx="6008790" cy="3461063"/>
          </a:xfrm>
          <a:prstGeom prst="rect">
            <a:avLst/>
          </a:prstGeom>
        </p:spPr>
      </p:pic>
      <p:pic>
        <p:nvPicPr>
          <p:cNvPr id="12" name="Grafik 11">
            <a:extLst>
              <a:ext uri="{FF2B5EF4-FFF2-40B4-BE49-F238E27FC236}">
                <a16:creationId xmlns:a16="http://schemas.microsoft.com/office/drawing/2014/main" id="{2C40F96A-3FF4-7DAB-7B07-D42BC1A40FDD}"/>
              </a:ext>
            </a:extLst>
          </p:cNvPr>
          <p:cNvPicPr>
            <a:picLocks noChangeAspect="1"/>
          </p:cNvPicPr>
          <p:nvPr/>
        </p:nvPicPr>
        <p:blipFill>
          <a:blip r:embed="rId4"/>
          <a:stretch>
            <a:fillRect/>
          </a:stretch>
        </p:blipFill>
        <p:spPr>
          <a:xfrm>
            <a:off x="17959" y="2530023"/>
            <a:ext cx="5979732" cy="3715067"/>
          </a:xfrm>
          <a:prstGeom prst="rect">
            <a:avLst/>
          </a:prstGeom>
        </p:spPr>
      </p:pic>
      <p:sp>
        <p:nvSpPr>
          <p:cNvPr id="14" name="Textfeld 13">
            <a:extLst>
              <a:ext uri="{FF2B5EF4-FFF2-40B4-BE49-F238E27FC236}">
                <a16:creationId xmlns:a16="http://schemas.microsoft.com/office/drawing/2014/main" id="{EE94A22D-15A3-E25D-1F2C-28DD81F13C0F}"/>
              </a:ext>
            </a:extLst>
          </p:cNvPr>
          <p:cNvSpPr txBox="1"/>
          <p:nvPr/>
        </p:nvSpPr>
        <p:spPr>
          <a:xfrm>
            <a:off x="407368" y="6358879"/>
            <a:ext cx="6141154" cy="276999"/>
          </a:xfrm>
          <a:prstGeom prst="rect">
            <a:avLst/>
          </a:prstGeom>
          <a:noFill/>
        </p:spPr>
        <p:txBody>
          <a:bodyPr wrap="square">
            <a:spAutoFit/>
          </a:bodyPr>
          <a:lstStyle/>
          <a:p>
            <a:r>
              <a:rPr lang="de-DE" sz="1200" dirty="0"/>
              <a:t>https://www.tecson.de/de/heizoelpreise.html</a:t>
            </a:r>
          </a:p>
        </p:txBody>
      </p:sp>
    </p:spTree>
    <p:extLst>
      <p:ext uri="{BB962C8B-B14F-4D97-AF65-F5344CB8AC3E}">
        <p14:creationId xmlns:p14="http://schemas.microsoft.com/office/powerpoint/2010/main" val="2828591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a:extLst>
              <a:ext uri="{FF2B5EF4-FFF2-40B4-BE49-F238E27FC236}">
                <a16:creationId xmlns:a16="http://schemas.microsoft.com/office/drawing/2014/main" id="{48AC61BB-BADA-9BE2-3E6C-1261B3762B88}"/>
              </a:ext>
            </a:extLst>
          </p:cNvPr>
          <p:cNvSpPr txBox="1"/>
          <p:nvPr/>
        </p:nvSpPr>
        <p:spPr>
          <a:xfrm>
            <a:off x="7392144" y="1340768"/>
            <a:ext cx="4537720" cy="707886"/>
          </a:xfrm>
          <a:prstGeom prst="rect">
            <a:avLst/>
          </a:prstGeom>
          <a:noFill/>
        </p:spPr>
        <p:txBody>
          <a:bodyPr wrap="square" rtlCol="0">
            <a:spAutoFit/>
          </a:bodyPr>
          <a:lstStyle/>
          <a:p>
            <a:r>
              <a:rPr lang="de-DE" sz="4000" dirty="0">
                <a:latin typeface="+mj-lt"/>
                <a:cs typeface="Arial" panose="020B0604020202020204" pitchFamily="34" charset="0"/>
              </a:rPr>
              <a:t>Gaspreisentwicklung</a:t>
            </a:r>
          </a:p>
        </p:txBody>
      </p:sp>
      <p:sp>
        <p:nvSpPr>
          <p:cNvPr id="11" name="Textfeld 10">
            <a:extLst>
              <a:ext uri="{FF2B5EF4-FFF2-40B4-BE49-F238E27FC236}">
                <a16:creationId xmlns:a16="http://schemas.microsoft.com/office/drawing/2014/main" id="{936846CA-1A6B-88C8-B452-381CD56800EA}"/>
              </a:ext>
            </a:extLst>
          </p:cNvPr>
          <p:cNvSpPr txBox="1"/>
          <p:nvPr/>
        </p:nvSpPr>
        <p:spPr>
          <a:xfrm>
            <a:off x="551384" y="3068960"/>
            <a:ext cx="11161240" cy="2677656"/>
          </a:xfrm>
          <a:prstGeom prst="rect">
            <a:avLst/>
          </a:prstGeom>
          <a:noFill/>
        </p:spPr>
        <p:txBody>
          <a:bodyPr wrap="square">
            <a:spAutoFit/>
          </a:bodyPr>
          <a:lstStyle/>
          <a:p>
            <a:pPr marL="342900" indent="-342900">
              <a:buClr>
                <a:schemeClr val="accent3">
                  <a:lumMod val="75000"/>
                </a:schemeClr>
              </a:buClr>
              <a:buFont typeface="Symbol" panose="05050102010706020507" pitchFamily="18" charset="2"/>
              <a:buChar char="-"/>
            </a:pPr>
            <a:r>
              <a:rPr lang="de-DE" sz="2800" dirty="0"/>
              <a:t>Stark schwankend – je nach geopolitischer Lage</a:t>
            </a:r>
          </a:p>
          <a:p>
            <a:pPr marL="342900" indent="-342900">
              <a:buClr>
                <a:schemeClr val="accent3">
                  <a:lumMod val="75000"/>
                </a:schemeClr>
              </a:buClr>
              <a:buFont typeface="Symbol" panose="05050102010706020507" pitchFamily="18" charset="2"/>
              <a:buChar char="-"/>
            </a:pPr>
            <a:r>
              <a:rPr lang="de-DE" sz="2800" dirty="0"/>
              <a:t>Netzentgelte steigen</a:t>
            </a:r>
          </a:p>
          <a:p>
            <a:pPr marL="342900" indent="-342900">
              <a:buClr>
                <a:schemeClr val="accent3">
                  <a:lumMod val="75000"/>
                </a:schemeClr>
              </a:buClr>
              <a:buFont typeface="Symbol" panose="05050102010706020507" pitchFamily="18" charset="2"/>
              <a:buChar char="-"/>
            </a:pPr>
            <a:r>
              <a:rPr lang="de-DE" sz="2800" dirty="0"/>
              <a:t>ÖL-/Gaspreise/LNG </a:t>
            </a:r>
            <a:r>
              <a:rPr lang="de-DE" sz="2800" dirty="0">
                <a:sym typeface="Wingdings" panose="05000000000000000000" pitchFamily="2" charset="2"/>
              </a:rPr>
              <a:t> abhängig von politischer Lage</a:t>
            </a:r>
            <a:endParaRPr lang="de-DE" sz="2800" dirty="0"/>
          </a:p>
          <a:p>
            <a:pPr marL="342900" indent="-342900">
              <a:buClr>
                <a:schemeClr val="accent3">
                  <a:lumMod val="75000"/>
                </a:schemeClr>
              </a:buClr>
              <a:buFont typeface="Symbol" panose="05050102010706020507" pitchFamily="18" charset="2"/>
              <a:buChar char="-"/>
            </a:pPr>
            <a:r>
              <a:rPr lang="de-DE" sz="2800" dirty="0"/>
              <a:t>Biogaspreis -  Entwicklung sehr unklar</a:t>
            </a:r>
          </a:p>
          <a:p>
            <a:pPr marL="342900" indent="-342900">
              <a:buClr>
                <a:schemeClr val="accent3">
                  <a:lumMod val="75000"/>
                </a:schemeClr>
              </a:buClr>
              <a:buFont typeface="Symbol" panose="05050102010706020507" pitchFamily="18" charset="2"/>
              <a:buChar char="-"/>
            </a:pPr>
            <a:r>
              <a:rPr lang="de-DE" sz="2800" dirty="0"/>
              <a:t>Wasserstoff </a:t>
            </a:r>
            <a:r>
              <a:rPr lang="de-DE" sz="2800" dirty="0">
                <a:sym typeface="Wingdings" panose="05000000000000000000" pitchFamily="2" charset="2"/>
              </a:rPr>
              <a:t> Nicht kalkulierbare Liefermengen, nicht kalkulierbarer Brennstoffpreis</a:t>
            </a:r>
            <a:endParaRPr lang="de-DE" sz="2800" dirty="0"/>
          </a:p>
        </p:txBody>
      </p:sp>
    </p:spTree>
    <p:extLst>
      <p:ext uri="{BB962C8B-B14F-4D97-AF65-F5344CB8AC3E}">
        <p14:creationId xmlns:p14="http://schemas.microsoft.com/office/powerpoint/2010/main" val="281896700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feld 23">
            <a:extLst>
              <a:ext uri="{FF2B5EF4-FFF2-40B4-BE49-F238E27FC236}">
                <a16:creationId xmlns:a16="http://schemas.microsoft.com/office/drawing/2014/main" id="{91ED0118-58BD-C530-55C0-0D3B88E76BDD}"/>
              </a:ext>
            </a:extLst>
          </p:cNvPr>
          <p:cNvSpPr txBox="1"/>
          <p:nvPr/>
        </p:nvSpPr>
        <p:spPr>
          <a:xfrm>
            <a:off x="7076728" y="5877272"/>
            <a:ext cx="4248472" cy="830997"/>
          </a:xfrm>
          <a:prstGeom prst="rect">
            <a:avLst/>
          </a:prstGeom>
          <a:noFill/>
        </p:spPr>
        <p:txBody>
          <a:bodyPr wrap="square">
            <a:spAutoFit/>
          </a:bodyPr>
          <a:lstStyle/>
          <a:p>
            <a:r>
              <a:rPr lang="de-DE" sz="1200" dirty="0"/>
              <a:t>Quelle: Fraunhofer ISE 2024, https://www.ise.fraunhofer.de/content/dam/ise/de/documents/publications/studies/DE2024_ISE_Studie_Stromgestehungskosten_Erneuerbare_Energien.pdf </a:t>
            </a:r>
          </a:p>
        </p:txBody>
      </p:sp>
      <p:pic>
        <p:nvPicPr>
          <p:cNvPr id="26" name="Grafik 25">
            <a:extLst>
              <a:ext uri="{FF2B5EF4-FFF2-40B4-BE49-F238E27FC236}">
                <a16:creationId xmlns:a16="http://schemas.microsoft.com/office/drawing/2014/main" id="{8EBF6194-E199-46CD-26BC-230B6D109A14}"/>
              </a:ext>
            </a:extLst>
          </p:cNvPr>
          <p:cNvPicPr>
            <a:picLocks noChangeAspect="1"/>
          </p:cNvPicPr>
          <p:nvPr/>
        </p:nvPicPr>
        <p:blipFill>
          <a:blip r:embed="rId2"/>
          <a:stretch>
            <a:fillRect/>
          </a:stretch>
        </p:blipFill>
        <p:spPr>
          <a:xfrm>
            <a:off x="407368" y="1484784"/>
            <a:ext cx="6402212" cy="4904656"/>
          </a:xfrm>
          <a:prstGeom prst="rect">
            <a:avLst/>
          </a:prstGeom>
        </p:spPr>
      </p:pic>
      <p:pic>
        <p:nvPicPr>
          <p:cNvPr id="28" name="Grafik 27">
            <a:extLst>
              <a:ext uri="{FF2B5EF4-FFF2-40B4-BE49-F238E27FC236}">
                <a16:creationId xmlns:a16="http://schemas.microsoft.com/office/drawing/2014/main" id="{61F29EA3-B6B7-D698-9140-278E268DD6D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92144" y="2140686"/>
            <a:ext cx="3617640" cy="3617640"/>
          </a:xfrm>
          <a:prstGeom prst="rect">
            <a:avLst/>
          </a:prstGeom>
        </p:spPr>
      </p:pic>
      <p:sp>
        <p:nvSpPr>
          <p:cNvPr id="4" name="Titel 1">
            <a:extLst>
              <a:ext uri="{FF2B5EF4-FFF2-40B4-BE49-F238E27FC236}">
                <a16:creationId xmlns:a16="http://schemas.microsoft.com/office/drawing/2014/main" id="{45B51218-A6F8-5906-FD98-21D2E256B033}"/>
              </a:ext>
            </a:extLst>
          </p:cNvPr>
          <p:cNvSpPr>
            <a:spLocks noGrp="1"/>
          </p:cNvSpPr>
          <p:nvPr>
            <p:ph type="title"/>
          </p:nvPr>
        </p:nvSpPr>
        <p:spPr>
          <a:xfrm>
            <a:off x="5951984" y="908720"/>
            <a:ext cx="5977880" cy="1325563"/>
          </a:xfrm>
        </p:spPr>
        <p:txBody>
          <a:bodyPr>
            <a:normAutofit/>
          </a:bodyPr>
          <a:lstStyle/>
          <a:p>
            <a:pPr algn="r"/>
            <a:r>
              <a:rPr lang="de-DE" sz="4000" b="0" dirty="0">
                <a:latin typeface="+mj-lt"/>
              </a:rPr>
              <a:t>Gestehungskosten</a:t>
            </a:r>
          </a:p>
        </p:txBody>
      </p:sp>
    </p:spTree>
    <p:extLst>
      <p:ext uri="{BB962C8B-B14F-4D97-AF65-F5344CB8AC3E}">
        <p14:creationId xmlns:p14="http://schemas.microsoft.com/office/powerpoint/2010/main" val="42739397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A3A6F5B1-2D4A-6390-33E8-C4EFE5CE8494}"/>
              </a:ext>
            </a:extLst>
          </p:cNvPr>
          <p:cNvPicPr>
            <a:picLocks noChangeAspect="1"/>
          </p:cNvPicPr>
          <p:nvPr/>
        </p:nvPicPr>
        <p:blipFill>
          <a:blip r:embed="rId2"/>
          <a:stretch>
            <a:fillRect/>
          </a:stretch>
        </p:blipFill>
        <p:spPr>
          <a:xfrm>
            <a:off x="767408" y="1340768"/>
            <a:ext cx="6840760" cy="5217329"/>
          </a:xfrm>
          <a:prstGeom prst="rect">
            <a:avLst/>
          </a:prstGeom>
        </p:spPr>
      </p:pic>
      <p:pic>
        <p:nvPicPr>
          <p:cNvPr id="6" name="Grafik 5">
            <a:extLst>
              <a:ext uri="{FF2B5EF4-FFF2-40B4-BE49-F238E27FC236}">
                <a16:creationId xmlns:a16="http://schemas.microsoft.com/office/drawing/2014/main" id="{B30CF085-6297-8819-2EBC-9F3E740E9ABC}"/>
              </a:ext>
            </a:extLst>
          </p:cNvPr>
          <p:cNvPicPr>
            <a:picLocks noChangeAspect="1"/>
          </p:cNvPicPr>
          <p:nvPr/>
        </p:nvPicPr>
        <p:blipFill>
          <a:blip r:embed="rId3"/>
          <a:stretch>
            <a:fillRect/>
          </a:stretch>
        </p:blipFill>
        <p:spPr>
          <a:xfrm>
            <a:off x="9696400" y="980728"/>
            <a:ext cx="2365453" cy="1329043"/>
          </a:xfrm>
          <a:prstGeom prst="rect">
            <a:avLst/>
          </a:prstGeom>
        </p:spPr>
      </p:pic>
      <p:sp>
        <p:nvSpPr>
          <p:cNvPr id="7" name="Textfeld 6">
            <a:extLst>
              <a:ext uri="{FF2B5EF4-FFF2-40B4-BE49-F238E27FC236}">
                <a16:creationId xmlns:a16="http://schemas.microsoft.com/office/drawing/2014/main" id="{E3A071DE-6815-EF3B-4D8E-69AD18C1C515}"/>
              </a:ext>
            </a:extLst>
          </p:cNvPr>
          <p:cNvSpPr txBox="1"/>
          <p:nvPr/>
        </p:nvSpPr>
        <p:spPr>
          <a:xfrm>
            <a:off x="8256239" y="3024307"/>
            <a:ext cx="3805613" cy="2523768"/>
          </a:xfrm>
          <a:prstGeom prst="rect">
            <a:avLst/>
          </a:prstGeom>
          <a:noFill/>
        </p:spPr>
        <p:txBody>
          <a:bodyPr wrap="square" rtlCol="0">
            <a:spAutoFit/>
          </a:bodyPr>
          <a:lstStyle/>
          <a:p>
            <a:r>
              <a:rPr lang="de-DE" sz="2800" dirty="0"/>
              <a:t>Volatilität der erneuerbaren Erzeugung</a:t>
            </a:r>
          </a:p>
          <a:p>
            <a:endParaRPr lang="de-DE" sz="2800" dirty="0"/>
          </a:p>
          <a:p>
            <a:r>
              <a:rPr lang="de-DE" sz="2800" dirty="0">
                <a:sym typeface="Wingdings" panose="05000000000000000000" pitchFamily="2" charset="2"/>
              </a:rPr>
              <a:t> </a:t>
            </a:r>
            <a:r>
              <a:rPr lang="de-DE" sz="2800" dirty="0"/>
              <a:t>Schnell reagierende Erzeugung als Ergänzung</a:t>
            </a:r>
          </a:p>
          <a:p>
            <a:endParaRPr lang="de-DE" dirty="0"/>
          </a:p>
        </p:txBody>
      </p:sp>
      <p:pic>
        <p:nvPicPr>
          <p:cNvPr id="2" name="Grafik 1">
            <a:extLst>
              <a:ext uri="{FF2B5EF4-FFF2-40B4-BE49-F238E27FC236}">
                <a16:creationId xmlns:a16="http://schemas.microsoft.com/office/drawing/2014/main" id="{5EA82D41-15D1-6048-E453-12CBAF4C2F53}"/>
              </a:ext>
            </a:extLst>
          </p:cNvPr>
          <p:cNvPicPr>
            <a:picLocks noChangeAspect="1"/>
          </p:cNvPicPr>
          <p:nvPr/>
        </p:nvPicPr>
        <p:blipFill>
          <a:blip r:embed="rId4"/>
          <a:stretch>
            <a:fillRect/>
          </a:stretch>
        </p:blipFill>
        <p:spPr>
          <a:xfrm rot="16200000">
            <a:off x="-1609272" y="4379680"/>
            <a:ext cx="3813497" cy="327961"/>
          </a:xfrm>
          <a:prstGeom prst="rect">
            <a:avLst/>
          </a:prstGeom>
        </p:spPr>
      </p:pic>
    </p:spTree>
    <p:extLst>
      <p:ext uri="{BB962C8B-B14F-4D97-AF65-F5344CB8AC3E}">
        <p14:creationId xmlns:p14="http://schemas.microsoft.com/office/powerpoint/2010/main" val="87370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CBEF4-A834-7706-C234-5C0BF4515AB7}"/>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D15FA473-867E-78E5-F5FC-509D46A8019D}"/>
              </a:ext>
            </a:extLst>
          </p:cNvPr>
          <p:cNvSpPr>
            <a:spLocks noGrp="1"/>
          </p:cNvSpPr>
          <p:nvPr>
            <p:ph idx="1"/>
          </p:nvPr>
        </p:nvSpPr>
        <p:spPr>
          <a:xfrm>
            <a:off x="7464760" y="3140968"/>
            <a:ext cx="5257800" cy="3879800"/>
          </a:xfrm>
        </p:spPr>
        <p:txBody>
          <a:bodyPr/>
          <a:lstStyle/>
          <a:p>
            <a:pPr>
              <a:buClr>
                <a:schemeClr val="accent3">
                  <a:lumMod val="75000"/>
                </a:schemeClr>
              </a:buClr>
              <a:buFont typeface="Symbol" panose="05050102010706020507" pitchFamily="18" charset="2"/>
              <a:buChar char="-"/>
            </a:pPr>
            <a:r>
              <a:rPr lang="de-DE" dirty="0"/>
              <a:t>fossile Energieträger</a:t>
            </a:r>
          </a:p>
          <a:p>
            <a:pPr>
              <a:buClr>
                <a:schemeClr val="accent3">
                  <a:lumMod val="75000"/>
                </a:schemeClr>
              </a:buClr>
              <a:buFont typeface="Symbol" panose="05050102010706020507" pitchFamily="18" charset="2"/>
              <a:buChar char="-"/>
            </a:pPr>
            <a:r>
              <a:rPr lang="de-DE" dirty="0"/>
              <a:t>Tanken und Heizen (Erdgas, Heizöl, Benzin und Diesel)</a:t>
            </a:r>
          </a:p>
          <a:p>
            <a:pPr>
              <a:buClr>
                <a:schemeClr val="accent3">
                  <a:lumMod val="75000"/>
                </a:schemeClr>
              </a:buClr>
              <a:buFont typeface="Symbol" panose="05050102010706020507" pitchFamily="18" charset="2"/>
              <a:buChar char="-"/>
            </a:pPr>
            <a:r>
              <a:rPr lang="de-DE" dirty="0"/>
              <a:t>basiert auf einem nationalen Emissionshandelssystem</a:t>
            </a:r>
          </a:p>
          <a:p>
            <a:pPr>
              <a:buClr>
                <a:schemeClr val="accent3">
                  <a:lumMod val="75000"/>
                </a:schemeClr>
              </a:buClr>
              <a:buFont typeface="Symbol" panose="05050102010706020507" pitchFamily="18" charset="2"/>
              <a:buChar char="-"/>
            </a:pPr>
            <a:r>
              <a:rPr lang="de-DE" dirty="0"/>
              <a:t>Ab 2027 freier Handel</a:t>
            </a:r>
          </a:p>
        </p:txBody>
      </p:sp>
      <p:sp>
        <p:nvSpPr>
          <p:cNvPr id="9" name="Titel 1">
            <a:extLst>
              <a:ext uri="{FF2B5EF4-FFF2-40B4-BE49-F238E27FC236}">
                <a16:creationId xmlns:a16="http://schemas.microsoft.com/office/drawing/2014/main" id="{79CAE799-6FE3-548B-1982-2358B0F93C0F}"/>
              </a:ext>
            </a:extLst>
          </p:cNvPr>
          <p:cNvSpPr txBox="1">
            <a:spLocks/>
          </p:cNvSpPr>
          <p:nvPr/>
        </p:nvSpPr>
        <p:spPr>
          <a:xfrm>
            <a:off x="8833520" y="1052736"/>
            <a:ext cx="2520280"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CO2-Preis</a:t>
            </a:r>
          </a:p>
        </p:txBody>
      </p:sp>
      <p:sp>
        <p:nvSpPr>
          <p:cNvPr id="11" name="Textfeld 10">
            <a:extLst>
              <a:ext uri="{FF2B5EF4-FFF2-40B4-BE49-F238E27FC236}">
                <a16:creationId xmlns:a16="http://schemas.microsoft.com/office/drawing/2014/main" id="{5FB2AA7C-95A3-23F5-FC9D-97B1FF5E8ECC}"/>
              </a:ext>
            </a:extLst>
          </p:cNvPr>
          <p:cNvSpPr txBox="1"/>
          <p:nvPr/>
        </p:nvSpPr>
        <p:spPr>
          <a:xfrm>
            <a:off x="2715085" y="6381328"/>
            <a:ext cx="6094378" cy="261610"/>
          </a:xfrm>
          <a:prstGeom prst="rect">
            <a:avLst/>
          </a:prstGeom>
          <a:noFill/>
        </p:spPr>
        <p:txBody>
          <a:bodyPr wrap="square">
            <a:spAutoFit/>
          </a:bodyPr>
          <a:lstStyle/>
          <a:p>
            <a:r>
              <a:rPr lang="de-DE" sz="1050" dirty="0"/>
              <a:t>https://www.energiewechsel.de/KAENEF/Redaktion/DE/Dossier/co2-preis.html</a:t>
            </a:r>
          </a:p>
        </p:txBody>
      </p:sp>
      <p:pic>
        <p:nvPicPr>
          <p:cNvPr id="13" name="Grafik 12">
            <a:extLst>
              <a:ext uri="{FF2B5EF4-FFF2-40B4-BE49-F238E27FC236}">
                <a16:creationId xmlns:a16="http://schemas.microsoft.com/office/drawing/2014/main" id="{28A3EBE7-D60C-276E-8664-1910C12076C3}"/>
              </a:ext>
            </a:extLst>
          </p:cNvPr>
          <p:cNvPicPr>
            <a:picLocks noChangeAspect="1"/>
          </p:cNvPicPr>
          <p:nvPr/>
        </p:nvPicPr>
        <p:blipFill>
          <a:blip r:embed="rId3"/>
          <a:stretch>
            <a:fillRect/>
          </a:stretch>
        </p:blipFill>
        <p:spPr>
          <a:xfrm>
            <a:off x="366116" y="2719702"/>
            <a:ext cx="6889500" cy="3555361"/>
          </a:xfrm>
          <a:prstGeom prst="rect">
            <a:avLst/>
          </a:prstGeom>
        </p:spPr>
      </p:pic>
    </p:spTree>
    <p:extLst>
      <p:ext uri="{BB962C8B-B14F-4D97-AF65-F5344CB8AC3E}">
        <p14:creationId xmlns:p14="http://schemas.microsoft.com/office/powerpoint/2010/main" val="10248908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C5E34640-E68D-C047-A509-40EA50432085}"/>
              </a:ext>
            </a:extLst>
          </p:cNvPr>
          <p:cNvPicPr>
            <a:picLocks noGrp="1" noChangeAspect="1"/>
          </p:cNvPicPr>
          <p:nvPr>
            <p:ph idx="1"/>
          </p:nvPr>
        </p:nvPicPr>
        <p:blipFill>
          <a:blip r:embed="rId2"/>
          <a:stretch>
            <a:fillRect/>
          </a:stretch>
        </p:blipFill>
        <p:spPr>
          <a:xfrm>
            <a:off x="498559" y="3860255"/>
            <a:ext cx="4608512" cy="2620644"/>
          </a:xfrm>
        </p:spPr>
      </p:pic>
      <p:sp>
        <p:nvSpPr>
          <p:cNvPr id="3" name="Titel 1">
            <a:extLst>
              <a:ext uri="{FF2B5EF4-FFF2-40B4-BE49-F238E27FC236}">
                <a16:creationId xmlns:a16="http://schemas.microsoft.com/office/drawing/2014/main" id="{E5229EFC-88E1-169A-D581-34B9FA084B00}"/>
              </a:ext>
            </a:extLst>
          </p:cNvPr>
          <p:cNvSpPr txBox="1">
            <a:spLocks/>
          </p:cNvSpPr>
          <p:nvPr/>
        </p:nvSpPr>
        <p:spPr>
          <a:xfrm>
            <a:off x="6960096" y="1052736"/>
            <a:ext cx="4824536"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CO2-Preis gehandelt</a:t>
            </a:r>
          </a:p>
        </p:txBody>
      </p:sp>
      <p:pic>
        <p:nvPicPr>
          <p:cNvPr id="4" name="Grafik 3">
            <a:extLst>
              <a:ext uri="{FF2B5EF4-FFF2-40B4-BE49-F238E27FC236}">
                <a16:creationId xmlns:a16="http://schemas.microsoft.com/office/drawing/2014/main" id="{115B89DC-80A6-2767-5AD4-B6C2E517E923}"/>
              </a:ext>
            </a:extLst>
          </p:cNvPr>
          <p:cNvPicPr>
            <a:picLocks noChangeAspect="1"/>
          </p:cNvPicPr>
          <p:nvPr/>
        </p:nvPicPr>
        <p:blipFill>
          <a:blip r:embed="rId3"/>
          <a:stretch>
            <a:fillRect/>
          </a:stretch>
        </p:blipFill>
        <p:spPr>
          <a:xfrm>
            <a:off x="5735960" y="2691884"/>
            <a:ext cx="5643057" cy="3789015"/>
          </a:xfrm>
          <a:prstGeom prst="rect">
            <a:avLst/>
          </a:prstGeom>
        </p:spPr>
      </p:pic>
      <p:sp>
        <p:nvSpPr>
          <p:cNvPr id="7" name="Textfeld 6">
            <a:extLst>
              <a:ext uri="{FF2B5EF4-FFF2-40B4-BE49-F238E27FC236}">
                <a16:creationId xmlns:a16="http://schemas.microsoft.com/office/drawing/2014/main" id="{1DF4A10B-53ED-D616-48F2-7824616D7DAF}"/>
              </a:ext>
            </a:extLst>
          </p:cNvPr>
          <p:cNvSpPr txBox="1"/>
          <p:nvPr/>
        </p:nvSpPr>
        <p:spPr>
          <a:xfrm rot="16200000">
            <a:off x="9720332" y="4405957"/>
            <a:ext cx="3912096" cy="553998"/>
          </a:xfrm>
          <a:prstGeom prst="rect">
            <a:avLst/>
          </a:prstGeom>
          <a:noFill/>
        </p:spPr>
        <p:txBody>
          <a:bodyPr wrap="square">
            <a:spAutoFit/>
          </a:bodyPr>
          <a:lstStyle/>
          <a:p>
            <a:r>
              <a:rPr lang="de-DE" sz="1000" dirty="0">
                <a:hlinkClick r:id="rId4"/>
              </a:rPr>
              <a:t>https://www.energiewechsel.de/KAENEF/Redaktion/DE/Downloads/geg-pflichtinformation-einbau-oel-gasheizung.pdf?__blob=publicationFile&amp;v=14</a:t>
            </a:r>
            <a:endParaRPr lang="de-DE" sz="1000" dirty="0"/>
          </a:p>
        </p:txBody>
      </p:sp>
      <p:pic>
        <p:nvPicPr>
          <p:cNvPr id="2" name="Grafik 1">
            <a:extLst>
              <a:ext uri="{FF2B5EF4-FFF2-40B4-BE49-F238E27FC236}">
                <a16:creationId xmlns:a16="http://schemas.microsoft.com/office/drawing/2014/main" id="{9192E7C9-4083-DB28-8BB5-01F4CB24B858}"/>
              </a:ext>
            </a:extLst>
          </p:cNvPr>
          <p:cNvPicPr>
            <a:picLocks noChangeAspect="1"/>
          </p:cNvPicPr>
          <p:nvPr/>
        </p:nvPicPr>
        <p:blipFill>
          <a:blip r:embed="rId5"/>
          <a:stretch>
            <a:fillRect/>
          </a:stretch>
        </p:blipFill>
        <p:spPr>
          <a:xfrm rot="16200000">
            <a:off x="-1624830" y="4410170"/>
            <a:ext cx="3813497" cy="327961"/>
          </a:xfrm>
          <a:prstGeom prst="rect">
            <a:avLst/>
          </a:prstGeom>
        </p:spPr>
      </p:pic>
    </p:spTree>
    <p:extLst>
      <p:ext uri="{BB962C8B-B14F-4D97-AF65-F5344CB8AC3E}">
        <p14:creationId xmlns:p14="http://schemas.microsoft.com/office/powerpoint/2010/main" val="31411777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AFAB023-5A8C-88B6-1342-D32F2801C89B}"/>
              </a:ext>
            </a:extLst>
          </p:cNvPr>
          <p:cNvPicPr>
            <a:picLocks noGrp="1" noChangeAspect="1"/>
          </p:cNvPicPr>
          <p:nvPr>
            <p:ph idx="1"/>
          </p:nvPr>
        </p:nvPicPr>
        <p:blipFill>
          <a:blip r:embed="rId2"/>
          <a:stretch>
            <a:fillRect/>
          </a:stretch>
        </p:blipFill>
        <p:spPr>
          <a:xfrm>
            <a:off x="623392" y="1916832"/>
            <a:ext cx="8663659" cy="4311898"/>
          </a:xfrm>
          <a:prstGeom prst="rect">
            <a:avLst/>
          </a:prstGeom>
        </p:spPr>
      </p:pic>
      <p:sp>
        <p:nvSpPr>
          <p:cNvPr id="4" name="Textfeld 3">
            <a:extLst>
              <a:ext uri="{FF2B5EF4-FFF2-40B4-BE49-F238E27FC236}">
                <a16:creationId xmlns:a16="http://schemas.microsoft.com/office/drawing/2014/main" id="{B39D724D-F027-25F3-B136-6C2AEF40E35F}"/>
              </a:ext>
            </a:extLst>
          </p:cNvPr>
          <p:cNvSpPr txBox="1"/>
          <p:nvPr/>
        </p:nvSpPr>
        <p:spPr>
          <a:xfrm>
            <a:off x="2715085" y="6381328"/>
            <a:ext cx="6094378" cy="276999"/>
          </a:xfrm>
          <a:prstGeom prst="rect">
            <a:avLst/>
          </a:prstGeom>
          <a:noFill/>
        </p:spPr>
        <p:txBody>
          <a:bodyPr wrap="square">
            <a:spAutoFit/>
          </a:bodyPr>
          <a:lstStyle/>
          <a:p>
            <a:r>
              <a:rPr lang="de-DE" sz="1200" dirty="0"/>
              <a:t>https://www.energiewechsel.de/KAENEF/Redaktion/DE/Dossier/co2-preis.html</a:t>
            </a:r>
          </a:p>
        </p:txBody>
      </p:sp>
      <p:sp>
        <p:nvSpPr>
          <p:cNvPr id="6" name="Titel 1">
            <a:extLst>
              <a:ext uri="{FF2B5EF4-FFF2-40B4-BE49-F238E27FC236}">
                <a16:creationId xmlns:a16="http://schemas.microsoft.com/office/drawing/2014/main" id="{EA0DFD88-F8C6-4607-AB42-DA77E6C77325}"/>
              </a:ext>
            </a:extLst>
          </p:cNvPr>
          <p:cNvSpPr txBox="1">
            <a:spLocks/>
          </p:cNvSpPr>
          <p:nvPr/>
        </p:nvSpPr>
        <p:spPr>
          <a:xfrm>
            <a:off x="9264352" y="1052736"/>
            <a:ext cx="2520280"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CO2-Preis</a:t>
            </a:r>
          </a:p>
        </p:txBody>
      </p:sp>
    </p:spTree>
    <p:extLst>
      <p:ext uri="{BB962C8B-B14F-4D97-AF65-F5344CB8AC3E}">
        <p14:creationId xmlns:p14="http://schemas.microsoft.com/office/powerpoint/2010/main" val="27174497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47A4C23A-DE74-9E5A-3747-2E684EDA2F42}"/>
              </a:ext>
            </a:extLst>
          </p:cNvPr>
          <p:cNvPicPr>
            <a:picLocks noChangeAspect="1"/>
          </p:cNvPicPr>
          <p:nvPr/>
        </p:nvPicPr>
        <p:blipFill>
          <a:blip r:embed="rId2"/>
          <a:stretch>
            <a:fillRect/>
          </a:stretch>
        </p:blipFill>
        <p:spPr>
          <a:xfrm>
            <a:off x="983432" y="1772816"/>
            <a:ext cx="9862492" cy="4854395"/>
          </a:xfrm>
          <a:prstGeom prst="rect">
            <a:avLst/>
          </a:prstGeom>
        </p:spPr>
      </p:pic>
      <p:sp>
        <p:nvSpPr>
          <p:cNvPr id="6" name="Titel 1">
            <a:extLst>
              <a:ext uri="{FF2B5EF4-FFF2-40B4-BE49-F238E27FC236}">
                <a16:creationId xmlns:a16="http://schemas.microsoft.com/office/drawing/2014/main" id="{32E2A3C0-727F-583B-EA7E-CC88890652E4}"/>
              </a:ext>
            </a:extLst>
          </p:cNvPr>
          <p:cNvSpPr txBox="1">
            <a:spLocks/>
          </p:cNvSpPr>
          <p:nvPr/>
        </p:nvSpPr>
        <p:spPr>
          <a:xfrm>
            <a:off x="9264352" y="1052736"/>
            <a:ext cx="2520280"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CO2-Preis</a:t>
            </a:r>
          </a:p>
        </p:txBody>
      </p:sp>
      <p:sp>
        <p:nvSpPr>
          <p:cNvPr id="8" name="Textfeld 7">
            <a:extLst>
              <a:ext uri="{FF2B5EF4-FFF2-40B4-BE49-F238E27FC236}">
                <a16:creationId xmlns:a16="http://schemas.microsoft.com/office/drawing/2014/main" id="{CF10ACF2-E3AE-9B35-686D-DD1FBB5F5FDD}"/>
              </a:ext>
            </a:extLst>
          </p:cNvPr>
          <p:cNvSpPr txBox="1"/>
          <p:nvPr/>
        </p:nvSpPr>
        <p:spPr>
          <a:xfrm rot="16200000">
            <a:off x="9747093" y="4548003"/>
            <a:ext cx="3558250" cy="600164"/>
          </a:xfrm>
          <a:prstGeom prst="rect">
            <a:avLst/>
          </a:prstGeom>
          <a:noFill/>
        </p:spPr>
        <p:txBody>
          <a:bodyPr wrap="square">
            <a:spAutoFit/>
          </a:bodyPr>
          <a:lstStyle/>
          <a:p>
            <a:r>
              <a:rPr lang="de-DE" sz="1100" dirty="0">
                <a:hlinkClick r:id="rId3"/>
              </a:rPr>
              <a:t>https://www.energiewechsel.de/KAENEF/Redaktion/DE/Downloads/geg-pflichtinformation-einbau-oel-gasheizung.pdf?__blob=publicationFile&amp;v=14</a:t>
            </a:r>
            <a:endParaRPr lang="de-DE" sz="1100" dirty="0"/>
          </a:p>
        </p:txBody>
      </p:sp>
    </p:spTree>
    <p:extLst>
      <p:ext uri="{BB962C8B-B14F-4D97-AF65-F5344CB8AC3E}">
        <p14:creationId xmlns:p14="http://schemas.microsoft.com/office/powerpoint/2010/main" val="6233658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517560" y="4481384"/>
            <a:ext cx="774357" cy="49427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defRPr/>
            </a:pPr>
            <a:endParaRPr lang="de-DE">
              <a:solidFill>
                <a:prstClr val="white"/>
              </a:solidFill>
              <a:latin typeface="Calibri"/>
            </a:endParaRPr>
          </a:p>
        </p:txBody>
      </p:sp>
      <p:sp>
        <p:nvSpPr>
          <p:cNvPr id="8" name="Rechteck 7"/>
          <p:cNvSpPr/>
          <p:nvPr/>
        </p:nvSpPr>
        <p:spPr>
          <a:xfrm>
            <a:off x="2743200" y="5763228"/>
            <a:ext cx="724930" cy="37070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defRPr/>
            </a:pPr>
            <a:endParaRPr lang="de-DE">
              <a:solidFill>
                <a:prstClr val="white"/>
              </a:solidFill>
              <a:latin typeface="Calibri"/>
            </a:endParaRPr>
          </a:p>
        </p:txBody>
      </p:sp>
      <p:sp>
        <p:nvSpPr>
          <p:cNvPr id="11" name="Textfeld 10">
            <a:extLst>
              <a:ext uri="{FF2B5EF4-FFF2-40B4-BE49-F238E27FC236}">
                <a16:creationId xmlns:a16="http://schemas.microsoft.com/office/drawing/2014/main" id="{38477573-EBF1-3C32-423D-AD83345DA415}"/>
              </a:ext>
            </a:extLst>
          </p:cNvPr>
          <p:cNvSpPr txBox="1"/>
          <p:nvPr/>
        </p:nvSpPr>
        <p:spPr>
          <a:xfrm rot="16200000">
            <a:off x="8790700" y="5677599"/>
            <a:ext cx="1697581" cy="261610"/>
          </a:xfrm>
          <a:prstGeom prst="rect">
            <a:avLst/>
          </a:prstGeom>
          <a:noFill/>
        </p:spPr>
        <p:txBody>
          <a:bodyPr wrap="square" rtlCol="0">
            <a:spAutoFit/>
          </a:bodyPr>
          <a:lstStyle/>
          <a:p>
            <a:r>
              <a:rPr lang="de-DE" sz="1100" dirty="0" err="1"/>
              <a:t>Quelle:www.smard.de</a:t>
            </a:r>
            <a:endParaRPr lang="de-DE" sz="1100" dirty="0"/>
          </a:p>
        </p:txBody>
      </p:sp>
      <p:pic>
        <p:nvPicPr>
          <p:cNvPr id="9" name="Grafik 8">
            <a:extLst>
              <a:ext uri="{FF2B5EF4-FFF2-40B4-BE49-F238E27FC236}">
                <a16:creationId xmlns:a16="http://schemas.microsoft.com/office/drawing/2014/main" id="{654D6011-2C4E-B46F-D8BC-42460205AF65}"/>
              </a:ext>
            </a:extLst>
          </p:cNvPr>
          <p:cNvPicPr>
            <a:picLocks noChangeAspect="1"/>
          </p:cNvPicPr>
          <p:nvPr/>
        </p:nvPicPr>
        <p:blipFill>
          <a:blip r:embed="rId3"/>
          <a:stretch>
            <a:fillRect/>
          </a:stretch>
        </p:blipFill>
        <p:spPr>
          <a:xfrm>
            <a:off x="335360" y="2584140"/>
            <a:ext cx="9361040" cy="2144379"/>
          </a:xfrm>
          <a:prstGeom prst="rect">
            <a:avLst/>
          </a:prstGeom>
        </p:spPr>
      </p:pic>
      <p:pic>
        <p:nvPicPr>
          <p:cNvPr id="13" name="Grafik 12">
            <a:extLst>
              <a:ext uri="{FF2B5EF4-FFF2-40B4-BE49-F238E27FC236}">
                <a16:creationId xmlns:a16="http://schemas.microsoft.com/office/drawing/2014/main" id="{3565BA62-9160-D661-1676-720D31C70598}"/>
              </a:ext>
            </a:extLst>
          </p:cNvPr>
          <p:cNvPicPr>
            <a:picLocks noChangeAspect="1"/>
          </p:cNvPicPr>
          <p:nvPr/>
        </p:nvPicPr>
        <p:blipFill>
          <a:blip r:embed="rId4"/>
          <a:stretch>
            <a:fillRect/>
          </a:stretch>
        </p:blipFill>
        <p:spPr>
          <a:xfrm>
            <a:off x="441028" y="4733951"/>
            <a:ext cx="9141553" cy="1716916"/>
          </a:xfrm>
          <a:prstGeom prst="rect">
            <a:avLst/>
          </a:prstGeom>
        </p:spPr>
      </p:pic>
      <p:sp>
        <p:nvSpPr>
          <p:cNvPr id="10" name="Textfeld 9">
            <a:extLst>
              <a:ext uri="{FF2B5EF4-FFF2-40B4-BE49-F238E27FC236}">
                <a16:creationId xmlns:a16="http://schemas.microsoft.com/office/drawing/2014/main" id="{27CCF8F2-2065-257F-75D6-1703CA7EFA06}"/>
              </a:ext>
            </a:extLst>
          </p:cNvPr>
          <p:cNvSpPr txBox="1"/>
          <p:nvPr/>
        </p:nvSpPr>
        <p:spPr>
          <a:xfrm>
            <a:off x="9840416" y="2852936"/>
            <a:ext cx="2088232" cy="3416320"/>
          </a:xfrm>
          <a:prstGeom prst="rect">
            <a:avLst/>
          </a:prstGeom>
          <a:noFill/>
        </p:spPr>
        <p:txBody>
          <a:bodyPr wrap="square">
            <a:spAutoFit/>
          </a:bodyPr>
          <a:lstStyle/>
          <a:p>
            <a:r>
              <a:rPr lang="de-DE" sz="2400" dirty="0">
                <a:solidFill>
                  <a:schemeClr val="tx1">
                    <a:lumMod val="75000"/>
                    <a:lumOff val="25000"/>
                  </a:schemeClr>
                </a:solidFill>
                <a:cs typeface="Arial" panose="020B0604020202020204" pitchFamily="34" charset="0"/>
              </a:rPr>
              <a:t>Strom nutzen, wenn viel Strom aus erneuerbaren Energien</a:t>
            </a:r>
          </a:p>
          <a:p>
            <a:r>
              <a:rPr lang="de-DE" sz="2400" dirty="0">
                <a:solidFill>
                  <a:schemeClr val="tx1">
                    <a:lumMod val="75000"/>
                    <a:lumOff val="25000"/>
                  </a:schemeClr>
                </a:solidFill>
                <a:cs typeface="Arial" panose="020B0604020202020204" pitchFamily="34" charset="0"/>
              </a:rPr>
              <a:t>im Netz ist  </a:t>
            </a:r>
          </a:p>
          <a:p>
            <a:endParaRPr lang="de-DE" sz="2400" b="1" dirty="0">
              <a:solidFill>
                <a:schemeClr val="tx1">
                  <a:lumMod val="75000"/>
                  <a:lumOff val="25000"/>
                </a:schemeClr>
              </a:solidFill>
              <a:cs typeface="Arial" panose="020B0604020202020204" pitchFamily="34" charset="0"/>
              <a:sym typeface="Wingdings" panose="05000000000000000000" pitchFamily="2" charset="2"/>
            </a:endParaRPr>
          </a:p>
          <a:p>
            <a:r>
              <a:rPr lang="de-DE" sz="2400" b="1" dirty="0">
                <a:solidFill>
                  <a:schemeClr val="tx1">
                    <a:lumMod val="75000"/>
                    <a:lumOff val="25000"/>
                  </a:schemeClr>
                </a:solidFill>
                <a:cs typeface="Arial" panose="020B0604020202020204" pitchFamily="34" charset="0"/>
                <a:sym typeface="Wingdings" panose="05000000000000000000" pitchFamily="2" charset="2"/>
              </a:rPr>
              <a:t></a:t>
            </a:r>
            <a:r>
              <a:rPr lang="de-DE" sz="2400" b="1" dirty="0">
                <a:solidFill>
                  <a:schemeClr val="tx1">
                    <a:lumMod val="75000"/>
                    <a:lumOff val="25000"/>
                  </a:schemeClr>
                </a:solidFill>
                <a:cs typeface="Arial" panose="020B0604020202020204" pitchFamily="34" charset="0"/>
              </a:rPr>
              <a:t> hilft dem Gesamtsystem</a:t>
            </a:r>
          </a:p>
        </p:txBody>
      </p:sp>
      <p:sp>
        <p:nvSpPr>
          <p:cNvPr id="15" name="Titel 1">
            <a:extLst>
              <a:ext uri="{FF2B5EF4-FFF2-40B4-BE49-F238E27FC236}">
                <a16:creationId xmlns:a16="http://schemas.microsoft.com/office/drawing/2014/main" id="{24E1E3C4-C111-26D7-B3F0-D8E8C5E75861}"/>
              </a:ext>
            </a:extLst>
          </p:cNvPr>
          <p:cNvSpPr txBox="1">
            <a:spLocks/>
          </p:cNvSpPr>
          <p:nvPr/>
        </p:nvSpPr>
        <p:spPr>
          <a:xfrm>
            <a:off x="8184232" y="1019341"/>
            <a:ext cx="3888432"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Netzentlastung</a:t>
            </a:r>
          </a:p>
        </p:txBody>
      </p:sp>
    </p:spTree>
    <p:extLst>
      <p:ext uri="{BB962C8B-B14F-4D97-AF65-F5344CB8AC3E}">
        <p14:creationId xmlns:p14="http://schemas.microsoft.com/office/powerpoint/2010/main" val="1915761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94312DC4-54D6-25EF-6813-CA1B05D488B7}"/>
              </a:ext>
            </a:extLst>
          </p:cNvPr>
          <p:cNvPicPr>
            <a:picLocks noChangeAspect="1"/>
          </p:cNvPicPr>
          <p:nvPr/>
        </p:nvPicPr>
        <p:blipFill>
          <a:blip r:embed="rId2"/>
          <a:stretch>
            <a:fillRect/>
          </a:stretch>
        </p:blipFill>
        <p:spPr>
          <a:xfrm>
            <a:off x="377032" y="2492896"/>
            <a:ext cx="6395717" cy="4062272"/>
          </a:xfrm>
          <a:prstGeom prst="rect">
            <a:avLst/>
          </a:prstGeom>
        </p:spPr>
      </p:pic>
      <p:pic>
        <p:nvPicPr>
          <p:cNvPr id="7" name="Grafik 6">
            <a:extLst>
              <a:ext uri="{FF2B5EF4-FFF2-40B4-BE49-F238E27FC236}">
                <a16:creationId xmlns:a16="http://schemas.microsoft.com/office/drawing/2014/main" id="{56305827-97D3-759D-1F57-AE8D10E6B39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32104" y="2938825"/>
            <a:ext cx="4883035" cy="3170413"/>
          </a:xfrm>
          <a:prstGeom prst="rect">
            <a:avLst/>
          </a:prstGeom>
        </p:spPr>
      </p:pic>
      <p:sp>
        <p:nvSpPr>
          <p:cNvPr id="2" name="Titel 1">
            <a:extLst>
              <a:ext uri="{FF2B5EF4-FFF2-40B4-BE49-F238E27FC236}">
                <a16:creationId xmlns:a16="http://schemas.microsoft.com/office/drawing/2014/main" id="{92351AF6-5C9A-4026-C8F2-279E5C5D904B}"/>
              </a:ext>
            </a:extLst>
          </p:cNvPr>
          <p:cNvSpPr txBox="1">
            <a:spLocks/>
          </p:cNvSpPr>
          <p:nvPr/>
        </p:nvSpPr>
        <p:spPr>
          <a:xfrm>
            <a:off x="7896200" y="1052736"/>
            <a:ext cx="3888432"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de-DE" dirty="0"/>
          </a:p>
        </p:txBody>
      </p:sp>
      <p:sp>
        <p:nvSpPr>
          <p:cNvPr id="4" name="Textfeld 3">
            <a:extLst>
              <a:ext uri="{FF2B5EF4-FFF2-40B4-BE49-F238E27FC236}">
                <a16:creationId xmlns:a16="http://schemas.microsoft.com/office/drawing/2014/main" id="{618EF38A-88B6-0869-E858-65FFDE498F37}"/>
              </a:ext>
            </a:extLst>
          </p:cNvPr>
          <p:cNvSpPr txBox="1"/>
          <p:nvPr/>
        </p:nvSpPr>
        <p:spPr>
          <a:xfrm>
            <a:off x="7896200" y="6109238"/>
            <a:ext cx="6096000" cy="369332"/>
          </a:xfrm>
          <a:prstGeom prst="rect">
            <a:avLst/>
          </a:prstGeom>
          <a:noFill/>
        </p:spPr>
        <p:txBody>
          <a:bodyPr wrap="square">
            <a:spAutoFit/>
          </a:bodyPr>
          <a:lstStyle/>
          <a:p>
            <a:r>
              <a:rPr lang="de-DE" dirty="0"/>
              <a:t>Atomausstieg 2023</a:t>
            </a:r>
          </a:p>
        </p:txBody>
      </p:sp>
    </p:spTree>
    <p:extLst>
      <p:ext uri="{BB962C8B-B14F-4D97-AF65-F5344CB8AC3E}">
        <p14:creationId xmlns:p14="http://schemas.microsoft.com/office/powerpoint/2010/main" val="42492812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52FF8841-36AE-2A3A-BC71-65C5C662A33D}"/>
              </a:ext>
            </a:extLst>
          </p:cNvPr>
          <p:cNvSpPr txBox="1"/>
          <p:nvPr/>
        </p:nvSpPr>
        <p:spPr>
          <a:xfrm>
            <a:off x="1487488" y="3429000"/>
            <a:ext cx="9217024" cy="2308324"/>
          </a:xfrm>
          <a:prstGeom prst="rect">
            <a:avLst/>
          </a:prstGeom>
          <a:noFill/>
        </p:spPr>
        <p:txBody>
          <a:bodyPr wrap="square" rtlCol="0">
            <a:spAutoFit/>
          </a:bodyPr>
          <a:lstStyle/>
          <a:p>
            <a:r>
              <a:rPr lang="de-DE" sz="4000" dirty="0">
                <a:hlinkClick r:id="rId2"/>
              </a:rPr>
              <a:t>www.smard.de</a:t>
            </a:r>
            <a:endParaRPr lang="de-DE" sz="4000" dirty="0"/>
          </a:p>
          <a:p>
            <a:endParaRPr lang="de-DE" sz="4000" dirty="0"/>
          </a:p>
          <a:p>
            <a:r>
              <a:rPr lang="de-DE" sz="4000" dirty="0">
                <a:hlinkClick r:id="rId3"/>
              </a:rPr>
              <a:t>https://www.energy-charts.info</a:t>
            </a:r>
            <a:endParaRPr lang="de-DE" sz="4000" dirty="0"/>
          </a:p>
          <a:p>
            <a:endParaRPr lang="de-DE" sz="2400" dirty="0"/>
          </a:p>
        </p:txBody>
      </p:sp>
    </p:spTree>
    <p:extLst>
      <p:ext uri="{BB962C8B-B14F-4D97-AF65-F5344CB8AC3E}">
        <p14:creationId xmlns:p14="http://schemas.microsoft.com/office/powerpoint/2010/main" val="11272316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3F140C36-5C7F-4D30-9BA4-2DF4739AA85F}"/>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335360" y="2909164"/>
            <a:ext cx="5458674" cy="3487945"/>
          </a:xfrm>
        </p:spPr>
      </p:pic>
      <p:pic>
        <p:nvPicPr>
          <p:cNvPr id="7" name="Grafik 6">
            <a:extLst>
              <a:ext uri="{FF2B5EF4-FFF2-40B4-BE49-F238E27FC236}">
                <a16:creationId xmlns:a16="http://schemas.microsoft.com/office/drawing/2014/main" id="{ED6B6F17-9C05-5AA1-9F3F-095E4C39574D}"/>
              </a:ext>
            </a:extLst>
          </p:cNvPr>
          <p:cNvPicPr>
            <a:picLocks noChangeAspect="1"/>
          </p:cNvPicPr>
          <p:nvPr/>
        </p:nvPicPr>
        <p:blipFill>
          <a:blip r:embed="rId3"/>
          <a:stretch>
            <a:fillRect/>
          </a:stretch>
        </p:blipFill>
        <p:spPr>
          <a:xfrm>
            <a:off x="6240016" y="2780928"/>
            <a:ext cx="5501818" cy="3487945"/>
          </a:xfrm>
          <a:prstGeom prst="rect">
            <a:avLst/>
          </a:prstGeom>
        </p:spPr>
      </p:pic>
      <p:sp>
        <p:nvSpPr>
          <p:cNvPr id="3" name="Titel 1">
            <a:extLst>
              <a:ext uri="{FF2B5EF4-FFF2-40B4-BE49-F238E27FC236}">
                <a16:creationId xmlns:a16="http://schemas.microsoft.com/office/drawing/2014/main" id="{BA9CDB5F-F5DD-F99F-798E-6DD85712FEC8}"/>
              </a:ext>
            </a:extLst>
          </p:cNvPr>
          <p:cNvSpPr txBox="1">
            <a:spLocks/>
          </p:cNvSpPr>
          <p:nvPr/>
        </p:nvSpPr>
        <p:spPr>
          <a:xfrm>
            <a:off x="4151784" y="764704"/>
            <a:ext cx="7704856"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de-DE" dirty="0"/>
              <a:t>Stromfluss grenzüberschreitend</a:t>
            </a:r>
          </a:p>
        </p:txBody>
      </p:sp>
    </p:spTree>
    <p:extLst>
      <p:ext uri="{BB962C8B-B14F-4D97-AF65-F5344CB8AC3E}">
        <p14:creationId xmlns:p14="http://schemas.microsoft.com/office/powerpoint/2010/main" val="87218491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3814F05D-2A8F-3CDC-87CA-9025D570A47F}"/>
              </a:ext>
            </a:extLst>
          </p:cNvPr>
          <p:cNvSpPr txBox="1">
            <a:spLocks/>
          </p:cNvSpPr>
          <p:nvPr/>
        </p:nvSpPr>
        <p:spPr>
          <a:xfrm>
            <a:off x="4151784" y="764704"/>
            <a:ext cx="7704856"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de-DE" dirty="0"/>
              <a:t>Stromfluss grenzüberschreitend</a:t>
            </a:r>
          </a:p>
        </p:txBody>
      </p:sp>
      <p:sp>
        <p:nvSpPr>
          <p:cNvPr id="8" name="Textfeld 7">
            <a:extLst>
              <a:ext uri="{FF2B5EF4-FFF2-40B4-BE49-F238E27FC236}">
                <a16:creationId xmlns:a16="http://schemas.microsoft.com/office/drawing/2014/main" id="{55E2E456-FDC4-50A5-12D7-9749B94FB9D4}"/>
              </a:ext>
            </a:extLst>
          </p:cNvPr>
          <p:cNvSpPr txBox="1"/>
          <p:nvPr/>
        </p:nvSpPr>
        <p:spPr>
          <a:xfrm>
            <a:off x="0" y="6077892"/>
            <a:ext cx="11593288" cy="369332"/>
          </a:xfrm>
          <a:prstGeom prst="rect">
            <a:avLst/>
          </a:prstGeom>
          <a:noFill/>
        </p:spPr>
        <p:txBody>
          <a:bodyPr wrap="square">
            <a:spAutoFit/>
          </a:bodyPr>
          <a:lstStyle/>
          <a:p>
            <a:r>
              <a:rPr lang="de-DE" dirty="0"/>
              <a:t>https://www.energy-charts.info/charts/import_export/chart.htm?l=de&amp;c=DE&amp;year=2024</a:t>
            </a:r>
          </a:p>
        </p:txBody>
      </p:sp>
      <p:pic>
        <p:nvPicPr>
          <p:cNvPr id="12" name="Grafik 11">
            <a:extLst>
              <a:ext uri="{FF2B5EF4-FFF2-40B4-BE49-F238E27FC236}">
                <a16:creationId xmlns:a16="http://schemas.microsoft.com/office/drawing/2014/main" id="{6AEC67CB-C90F-0082-AA99-841C7B916452}"/>
              </a:ext>
            </a:extLst>
          </p:cNvPr>
          <p:cNvPicPr>
            <a:picLocks noChangeAspect="1"/>
          </p:cNvPicPr>
          <p:nvPr/>
        </p:nvPicPr>
        <p:blipFill>
          <a:blip r:embed="rId2"/>
          <a:stretch>
            <a:fillRect/>
          </a:stretch>
        </p:blipFill>
        <p:spPr>
          <a:xfrm>
            <a:off x="91202" y="1916832"/>
            <a:ext cx="8121163" cy="4032448"/>
          </a:xfrm>
          <a:prstGeom prst="rect">
            <a:avLst/>
          </a:prstGeom>
        </p:spPr>
      </p:pic>
      <p:pic>
        <p:nvPicPr>
          <p:cNvPr id="14" name="Grafik 13">
            <a:extLst>
              <a:ext uri="{FF2B5EF4-FFF2-40B4-BE49-F238E27FC236}">
                <a16:creationId xmlns:a16="http://schemas.microsoft.com/office/drawing/2014/main" id="{81D58D60-C399-AFEC-2F94-302288216393}"/>
              </a:ext>
            </a:extLst>
          </p:cNvPr>
          <p:cNvPicPr>
            <a:picLocks noChangeAspect="1"/>
          </p:cNvPicPr>
          <p:nvPr/>
        </p:nvPicPr>
        <p:blipFill>
          <a:blip r:embed="rId3"/>
          <a:stretch>
            <a:fillRect/>
          </a:stretch>
        </p:blipFill>
        <p:spPr>
          <a:xfrm>
            <a:off x="7477268" y="2750914"/>
            <a:ext cx="4623530" cy="2780928"/>
          </a:xfrm>
          <a:prstGeom prst="rect">
            <a:avLst/>
          </a:prstGeom>
        </p:spPr>
      </p:pic>
      <p:sp>
        <p:nvSpPr>
          <p:cNvPr id="18" name="Textfeld 17">
            <a:extLst>
              <a:ext uri="{FF2B5EF4-FFF2-40B4-BE49-F238E27FC236}">
                <a16:creationId xmlns:a16="http://schemas.microsoft.com/office/drawing/2014/main" id="{C4118F32-8A97-2EAC-F108-977F4D7B2323}"/>
              </a:ext>
            </a:extLst>
          </p:cNvPr>
          <p:cNvSpPr txBox="1"/>
          <p:nvPr/>
        </p:nvSpPr>
        <p:spPr>
          <a:xfrm rot="16200000">
            <a:off x="9807575" y="4376138"/>
            <a:ext cx="4032448" cy="553998"/>
          </a:xfrm>
          <a:prstGeom prst="rect">
            <a:avLst/>
          </a:prstGeom>
          <a:noFill/>
        </p:spPr>
        <p:txBody>
          <a:bodyPr wrap="square">
            <a:spAutoFit/>
          </a:bodyPr>
          <a:lstStyle/>
          <a:p>
            <a:r>
              <a:rPr lang="de-DE" sz="1000" dirty="0"/>
              <a:t>https://germany.representation.ec.europa.eu/news/stromnetze-im-baltikum-von-russischenbelarussischen-netzen-getrennt-und-kontinentaleuropaisches-netz-2025-02-10_de</a:t>
            </a:r>
          </a:p>
        </p:txBody>
      </p:sp>
    </p:spTree>
    <p:extLst>
      <p:ext uri="{BB962C8B-B14F-4D97-AF65-F5344CB8AC3E}">
        <p14:creationId xmlns:p14="http://schemas.microsoft.com/office/powerpoint/2010/main" val="4174354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29FE7FF4-9577-0829-4B4E-94658A0CFE0F}"/>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767408" y="2564904"/>
            <a:ext cx="6046419" cy="4023536"/>
          </a:xfrm>
          <a:prstGeom prst="rect">
            <a:avLst/>
          </a:prstGeom>
        </p:spPr>
      </p:pic>
      <p:sp>
        <p:nvSpPr>
          <p:cNvPr id="3" name="Textfeld 2">
            <a:extLst>
              <a:ext uri="{FF2B5EF4-FFF2-40B4-BE49-F238E27FC236}">
                <a16:creationId xmlns:a16="http://schemas.microsoft.com/office/drawing/2014/main" id="{589E5B82-21F5-B266-140B-C33263724BAC}"/>
              </a:ext>
            </a:extLst>
          </p:cNvPr>
          <p:cNvSpPr txBox="1"/>
          <p:nvPr/>
        </p:nvSpPr>
        <p:spPr>
          <a:xfrm>
            <a:off x="7104112" y="2996952"/>
            <a:ext cx="4984753" cy="3539430"/>
          </a:xfrm>
          <a:prstGeom prst="rect">
            <a:avLst/>
          </a:prstGeom>
          <a:noFill/>
        </p:spPr>
        <p:txBody>
          <a:bodyPr wrap="square" rtlCol="0">
            <a:spAutoFit/>
          </a:bodyPr>
          <a:lstStyle/>
          <a:p>
            <a:r>
              <a:rPr lang="de-DE" sz="2800" b="1" dirty="0"/>
              <a:t>Weitere Aspekte EE:</a:t>
            </a:r>
          </a:p>
          <a:p>
            <a:endParaRPr lang="de-DE" sz="2800" dirty="0"/>
          </a:p>
          <a:p>
            <a:pPr marL="457200" indent="-457200">
              <a:buFont typeface="Symbol" panose="05050102010706020507" pitchFamily="18" charset="2"/>
              <a:buChar char="-"/>
            </a:pPr>
            <a:r>
              <a:rPr lang="de-DE" sz="2800" dirty="0"/>
              <a:t>Unabhängigkeit</a:t>
            </a:r>
          </a:p>
          <a:p>
            <a:pPr marL="457200" indent="-457200">
              <a:buFont typeface="Symbol" panose="05050102010706020507" pitchFamily="18" charset="2"/>
              <a:buChar char="-"/>
            </a:pPr>
            <a:r>
              <a:rPr lang="de-DE" sz="2800" b="1" dirty="0"/>
              <a:t>Regionale Wertschöpfung </a:t>
            </a:r>
          </a:p>
          <a:p>
            <a:pPr marL="457200" indent="-457200">
              <a:buFont typeface="Symbol" panose="05050102010706020507" pitchFamily="18" charset="2"/>
              <a:buChar char="-"/>
            </a:pPr>
            <a:r>
              <a:rPr lang="de-DE" sz="2800" dirty="0"/>
              <a:t>Arbeitsplätze</a:t>
            </a:r>
          </a:p>
          <a:p>
            <a:pPr marL="457200" indent="-457200">
              <a:buFont typeface="Symbol" panose="05050102010706020507" pitchFamily="18" charset="2"/>
              <a:buChar char="-"/>
            </a:pPr>
            <a:r>
              <a:rPr lang="de-DE" sz="2800" dirty="0"/>
              <a:t>Besser aufgestellt für (globale) Krisen </a:t>
            </a:r>
            <a:r>
              <a:rPr lang="de-DE" sz="2800" dirty="0">
                <a:sym typeface="Wingdings" panose="05000000000000000000" pitchFamily="2" charset="2"/>
              </a:rPr>
              <a:t> Katschutz</a:t>
            </a:r>
            <a:endParaRPr lang="de-DE" sz="2800" dirty="0"/>
          </a:p>
          <a:p>
            <a:pPr marL="457200" indent="-457200">
              <a:buFont typeface="Symbol" panose="05050102010706020507" pitchFamily="18" charset="2"/>
              <a:buChar char="-"/>
            </a:pPr>
            <a:r>
              <a:rPr lang="de-DE" sz="2800" dirty="0"/>
              <a:t>Steuerbar</a:t>
            </a:r>
            <a:endParaRPr lang="de-DE" dirty="0"/>
          </a:p>
        </p:txBody>
      </p:sp>
      <p:pic>
        <p:nvPicPr>
          <p:cNvPr id="5" name="Grafik 4">
            <a:extLst>
              <a:ext uri="{FF2B5EF4-FFF2-40B4-BE49-F238E27FC236}">
                <a16:creationId xmlns:a16="http://schemas.microsoft.com/office/drawing/2014/main" id="{B182CD5F-8883-2EC5-A28B-8F39558FD978}"/>
              </a:ext>
            </a:extLst>
          </p:cNvPr>
          <p:cNvPicPr>
            <a:picLocks noChangeAspect="1"/>
          </p:cNvPicPr>
          <p:nvPr/>
        </p:nvPicPr>
        <p:blipFill>
          <a:blip r:embed="rId4"/>
          <a:stretch>
            <a:fillRect/>
          </a:stretch>
        </p:blipFill>
        <p:spPr>
          <a:xfrm>
            <a:off x="9696400" y="980728"/>
            <a:ext cx="2365453" cy="1329043"/>
          </a:xfrm>
          <a:prstGeom prst="rect">
            <a:avLst/>
          </a:prstGeom>
        </p:spPr>
      </p:pic>
    </p:spTree>
    <p:extLst>
      <p:ext uri="{BB962C8B-B14F-4D97-AF65-F5344CB8AC3E}">
        <p14:creationId xmlns:p14="http://schemas.microsoft.com/office/powerpoint/2010/main" val="166740377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E8BD7EF-36C5-CBBD-53FE-D5B533260DFE}"/>
              </a:ext>
            </a:extLst>
          </p:cNvPr>
          <p:cNvSpPr>
            <a:spLocks noChangeArrowheads="1"/>
          </p:cNvSpPr>
          <p:nvPr/>
        </p:nvSpPr>
        <p:spPr bwMode="auto">
          <a:xfrm flipH="1">
            <a:off x="106636" y="2729209"/>
            <a:ext cx="12025336"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2000" b="0" i="0" u="none" strike="noStrike" cap="none" normalizeH="0" baseline="0" dirty="0">
                <a:ln>
                  <a:noFill/>
                </a:ln>
                <a:solidFill>
                  <a:schemeClr val="tx1"/>
                </a:solidFill>
                <a:effectLst/>
                <a:latin typeface="Arial" panose="020B0604020202020204" pitchFamily="34" charset="0"/>
              </a:rPr>
              <a:t>Wenn in der Übergangsphase bis Mitte 2026/2028 in Bestandsgebäuden eine neue Gas- oder Ölheizung eingebaut werden soll, sind einige wichtige Punkte zu beachten: </a:t>
            </a:r>
            <a:r>
              <a:rPr kumimoji="0" lang="de-DE" altLang="de-DE" sz="2000" b="0" i="0" u="none" strike="noStrike" cap="none" normalizeH="0" baseline="0" dirty="0">
                <a:ln>
                  <a:noFill/>
                </a:ln>
                <a:solidFill>
                  <a:srgbClr val="FF0000"/>
                </a:solidFill>
                <a:effectLst/>
                <a:latin typeface="Arial" panose="020B0604020202020204" pitchFamily="34" charset="0"/>
              </a:rPr>
              <a:t>Ab dem 1. Januar 2024 ist vor dem Einbau einer Heizungsanlage, die mit flüssigen oder gasförmigen Brennstoffen betrieben wird, eine verpflichtende Beratung vorgesehen. </a:t>
            </a:r>
            <a:r>
              <a:rPr kumimoji="0" lang="de-DE" altLang="de-DE" sz="2000" b="0" i="0" u="none" strike="noStrike" cap="none" normalizeH="0" baseline="0" dirty="0">
                <a:ln>
                  <a:noFill/>
                </a:ln>
                <a:solidFill>
                  <a:schemeClr val="tx1"/>
                </a:solidFill>
                <a:effectLst/>
                <a:latin typeface="Arial" panose="020B0604020202020204" pitchFamily="34" charset="0"/>
              </a:rPr>
              <a:t>Dabei muss auf die möglichen Auswirkungen der örtlichen Wärmeplanung und eine potenzielle Unwirtschaftlichkeit, insbesondere aufgrund steigender CO₂-Bepreisung, hingewiesen werden. </a:t>
            </a:r>
            <a:r>
              <a:rPr kumimoji="0" lang="de-DE" altLang="de-DE" sz="2000" b="1" i="0" u="none" strike="noStrike" cap="none" normalizeH="0" baseline="0" dirty="0">
                <a:ln>
                  <a:noFill/>
                </a:ln>
                <a:solidFill>
                  <a:schemeClr val="tx1"/>
                </a:solidFill>
                <a:effectLst/>
                <a:latin typeface="Arial" panose="020B0604020202020204" pitchFamily="34" charset="0"/>
              </a:rPr>
              <a:t>Diese verpflichtende Beratung muss von einer fachkundigen Person durchgeführt werden, wie zum Beispiel von einer qualifizierten Energieberaterin, einem Installateur oder einem Schornsteinfeger. </a:t>
            </a:r>
            <a:r>
              <a:rPr kumimoji="0" lang="de-DE" altLang="de-DE" sz="2000" b="0" i="0" u="none" strike="noStrike" cap="none" normalizeH="0" baseline="0" dirty="0">
                <a:ln>
                  <a:noFill/>
                </a:ln>
                <a:solidFill>
                  <a:schemeClr val="tx1"/>
                </a:solidFill>
                <a:effectLst/>
                <a:latin typeface="Arial" panose="020B0604020202020204" pitchFamily="34" charset="0"/>
              </a:rPr>
              <a:t>BMWK und BMWSB stellen hierzu ein </a:t>
            </a:r>
            <a:r>
              <a:rPr kumimoji="0" lang="de-DE" altLang="de-DE" sz="2000" b="0" i="0" u="none" strike="noStrike" cap="none" normalizeH="0" baseline="0" dirty="0">
                <a:ln>
                  <a:noFill/>
                </a:ln>
                <a:solidFill>
                  <a:schemeClr val="tx1"/>
                </a:solidFill>
                <a:effectLst/>
                <a:latin typeface="Arial" panose="020B0604020202020204" pitchFamily="34" charset="0"/>
                <a:hlinkClick r:id="rId2" tooltip="Das Dokument öffnet sich in einem neuen Fenster"/>
              </a:rPr>
              <a:t>Informationsblatt für die verpflichtende Beratung (PDF, 436 KB)</a:t>
            </a:r>
            <a:r>
              <a:rPr kumimoji="0" lang="de-DE" altLang="de-DE" sz="2000" b="0" i="0" u="none" strike="noStrike" cap="none" normalizeH="0" baseline="0" dirty="0">
                <a:ln>
                  <a:noFill/>
                </a:ln>
                <a:solidFill>
                  <a:schemeClr val="tx1"/>
                </a:solidFill>
                <a:effectLst/>
                <a:latin typeface="Arial" panose="020B0604020202020204" pitchFamily="34" charset="0"/>
              </a:rPr>
              <a:t> zur Verfügung. Es enthält auch einen Vordruck, um die Erfüllung der Informationspflicht zu bescheinigen.</a:t>
            </a:r>
          </a:p>
        </p:txBody>
      </p:sp>
      <p:sp>
        <p:nvSpPr>
          <p:cNvPr id="2" name="Titel 1">
            <a:extLst>
              <a:ext uri="{FF2B5EF4-FFF2-40B4-BE49-F238E27FC236}">
                <a16:creationId xmlns:a16="http://schemas.microsoft.com/office/drawing/2014/main" id="{491A6858-F44B-0D3E-8E64-EF85D376C740}"/>
              </a:ext>
            </a:extLst>
          </p:cNvPr>
          <p:cNvSpPr txBox="1">
            <a:spLocks/>
          </p:cNvSpPr>
          <p:nvPr/>
        </p:nvSpPr>
        <p:spPr>
          <a:xfrm>
            <a:off x="7896200" y="1052736"/>
            <a:ext cx="3888432"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Beratungspflicht</a:t>
            </a:r>
          </a:p>
        </p:txBody>
      </p:sp>
      <p:sp>
        <p:nvSpPr>
          <p:cNvPr id="4" name="Textfeld 3">
            <a:extLst>
              <a:ext uri="{FF2B5EF4-FFF2-40B4-BE49-F238E27FC236}">
                <a16:creationId xmlns:a16="http://schemas.microsoft.com/office/drawing/2014/main" id="{B06EBF60-2F4E-7C1A-F479-73F347025FAF}"/>
              </a:ext>
            </a:extLst>
          </p:cNvPr>
          <p:cNvSpPr txBox="1"/>
          <p:nvPr/>
        </p:nvSpPr>
        <p:spPr>
          <a:xfrm>
            <a:off x="1039168" y="6135622"/>
            <a:ext cx="11089232" cy="646331"/>
          </a:xfrm>
          <a:prstGeom prst="rect">
            <a:avLst/>
          </a:prstGeom>
          <a:noFill/>
        </p:spPr>
        <p:txBody>
          <a:bodyPr wrap="square">
            <a:spAutoFit/>
          </a:bodyPr>
          <a:lstStyle/>
          <a:p>
            <a:r>
              <a:rPr lang="de-DE" dirty="0"/>
              <a:t>https://www.bmwsb.bund.de/SharedDocs/faqs/Webs/BMWSB/DE/geg/02-ist-bei-heizungsanlagen-im-bestand-etwas-besonderes-zu-beachten.html</a:t>
            </a:r>
          </a:p>
        </p:txBody>
      </p:sp>
    </p:spTree>
    <p:extLst>
      <p:ext uri="{BB962C8B-B14F-4D97-AF65-F5344CB8AC3E}">
        <p14:creationId xmlns:p14="http://schemas.microsoft.com/office/powerpoint/2010/main" val="373057659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2540D26A-6409-53EA-18D9-AD95571A3D01}"/>
              </a:ext>
            </a:extLst>
          </p:cNvPr>
          <p:cNvPicPr>
            <a:picLocks noChangeAspect="1"/>
          </p:cNvPicPr>
          <p:nvPr/>
        </p:nvPicPr>
        <p:blipFill>
          <a:blip r:embed="rId2"/>
          <a:stretch>
            <a:fillRect/>
          </a:stretch>
        </p:blipFill>
        <p:spPr>
          <a:xfrm>
            <a:off x="1559496" y="2204864"/>
            <a:ext cx="3208343" cy="4293096"/>
          </a:xfrm>
          <a:prstGeom prst="rect">
            <a:avLst/>
          </a:prstGeom>
        </p:spPr>
      </p:pic>
      <p:sp>
        <p:nvSpPr>
          <p:cNvPr id="5" name="Titel 1">
            <a:extLst>
              <a:ext uri="{FF2B5EF4-FFF2-40B4-BE49-F238E27FC236}">
                <a16:creationId xmlns:a16="http://schemas.microsoft.com/office/drawing/2014/main" id="{DA1395F5-C1EF-4C6F-37F2-FF2041FCCC7D}"/>
              </a:ext>
            </a:extLst>
          </p:cNvPr>
          <p:cNvSpPr txBox="1">
            <a:spLocks/>
          </p:cNvSpPr>
          <p:nvPr/>
        </p:nvSpPr>
        <p:spPr>
          <a:xfrm>
            <a:off x="7896200" y="1052736"/>
            <a:ext cx="3888432" cy="1440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Beratungspflicht</a:t>
            </a:r>
          </a:p>
        </p:txBody>
      </p:sp>
      <p:sp>
        <p:nvSpPr>
          <p:cNvPr id="7" name="Textfeld 6">
            <a:extLst>
              <a:ext uri="{FF2B5EF4-FFF2-40B4-BE49-F238E27FC236}">
                <a16:creationId xmlns:a16="http://schemas.microsoft.com/office/drawing/2014/main" id="{31544CCA-86C0-0059-5FDE-142A74A5D344}"/>
              </a:ext>
            </a:extLst>
          </p:cNvPr>
          <p:cNvSpPr txBox="1"/>
          <p:nvPr/>
        </p:nvSpPr>
        <p:spPr>
          <a:xfrm>
            <a:off x="5447928" y="4005064"/>
            <a:ext cx="6096000" cy="923330"/>
          </a:xfrm>
          <a:prstGeom prst="rect">
            <a:avLst/>
          </a:prstGeom>
          <a:noFill/>
        </p:spPr>
        <p:txBody>
          <a:bodyPr wrap="square">
            <a:spAutoFit/>
          </a:bodyPr>
          <a:lstStyle/>
          <a:p>
            <a:r>
              <a:rPr lang="de-DE" dirty="0">
                <a:hlinkClick r:id="rId3"/>
              </a:rPr>
              <a:t>https://www.energiewechsel.de/KAENEF/Redaktion/DE/Downloads/geg-pflichtinformation-einbau-oel-gasheizung.pdf?__blob=publicationFile&amp;v=14</a:t>
            </a:r>
            <a:endParaRPr lang="de-DE" dirty="0"/>
          </a:p>
        </p:txBody>
      </p:sp>
    </p:spTree>
    <p:extLst>
      <p:ext uri="{BB962C8B-B14F-4D97-AF65-F5344CB8AC3E}">
        <p14:creationId xmlns:p14="http://schemas.microsoft.com/office/powerpoint/2010/main" val="229826559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8B2579BF-9024-2399-4EBC-E335A3F6C360}"/>
              </a:ext>
            </a:extLst>
          </p:cNvPr>
          <p:cNvPicPr>
            <a:picLocks noGrp="1" noChangeAspect="1"/>
          </p:cNvPicPr>
          <p:nvPr>
            <p:ph idx="1"/>
          </p:nvPr>
        </p:nvPicPr>
        <p:blipFill>
          <a:blip r:embed="rId2"/>
          <a:stretch>
            <a:fillRect/>
          </a:stretch>
        </p:blipFill>
        <p:spPr>
          <a:xfrm>
            <a:off x="387087" y="1571501"/>
            <a:ext cx="7202016" cy="5089247"/>
          </a:xfrm>
        </p:spPr>
      </p:pic>
      <p:sp>
        <p:nvSpPr>
          <p:cNvPr id="7" name="Textfeld 6">
            <a:extLst>
              <a:ext uri="{FF2B5EF4-FFF2-40B4-BE49-F238E27FC236}">
                <a16:creationId xmlns:a16="http://schemas.microsoft.com/office/drawing/2014/main" id="{DFA75F88-7728-85E1-441D-E5ADF8F3C504}"/>
              </a:ext>
            </a:extLst>
          </p:cNvPr>
          <p:cNvSpPr txBox="1"/>
          <p:nvPr/>
        </p:nvSpPr>
        <p:spPr>
          <a:xfrm>
            <a:off x="8535855" y="3717032"/>
            <a:ext cx="2615952" cy="1477328"/>
          </a:xfrm>
          <a:prstGeom prst="rect">
            <a:avLst/>
          </a:prstGeom>
          <a:noFill/>
        </p:spPr>
        <p:txBody>
          <a:bodyPr wrap="square">
            <a:spAutoFit/>
          </a:bodyPr>
          <a:lstStyle/>
          <a:p>
            <a:r>
              <a:rPr lang="de-DE" dirty="0">
                <a:hlinkClick r:id="rId3"/>
              </a:rPr>
              <a:t>https://www.energiewechsel.de/KAENEF/Redaktion/DE/Publikation/2021/plakat-gesetzeskarte.html</a:t>
            </a:r>
            <a:endParaRPr lang="de-DE" dirty="0"/>
          </a:p>
          <a:p>
            <a:endParaRPr lang="de-DE" dirty="0"/>
          </a:p>
        </p:txBody>
      </p:sp>
      <p:sp>
        <p:nvSpPr>
          <p:cNvPr id="8" name="Titel 1">
            <a:extLst>
              <a:ext uri="{FF2B5EF4-FFF2-40B4-BE49-F238E27FC236}">
                <a16:creationId xmlns:a16="http://schemas.microsoft.com/office/drawing/2014/main" id="{D207B9D3-54A0-A548-2C1E-47C79790FD0D}"/>
              </a:ext>
            </a:extLst>
          </p:cNvPr>
          <p:cNvSpPr>
            <a:spLocks noGrp="1"/>
          </p:cNvSpPr>
          <p:nvPr>
            <p:ph type="title"/>
          </p:nvPr>
        </p:nvSpPr>
        <p:spPr>
          <a:xfrm>
            <a:off x="7176120" y="908720"/>
            <a:ext cx="4922440" cy="1325563"/>
          </a:xfrm>
        </p:spPr>
        <p:txBody>
          <a:bodyPr/>
          <a:lstStyle/>
          <a:p>
            <a:pPr algn="r"/>
            <a:r>
              <a:rPr lang="de-DE" dirty="0"/>
              <a:t>Gesetze Energieversorgung</a:t>
            </a:r>
          </a:p>
        </p:txBody>
      </p:sp>
    </p:spTree>
    <p:extLst>
      <p:ext uri="{BB962C8B-B14F-4D97-AF65-F5344CB8AC3E}">
        <p14:creationId xmlns:p14="http://schemas.microsoft.com/office/powerpoint/2010/main" val="322408576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83CA8-EAEB-C05A-7C6D-0D1292C03CD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D803532-E3A3-01E6-A530-E3338D523FB4}"/>
              </a:ext>
            </a:extLst>
          </p:cNvPr>
          <p:cNvSpPr>
            <a:spLocks noGrp="1"/>
          </p:cNvSpPr>
          <p:nvPr>
            <p:ph type="title"/>
          </p:nvPr>
        </p:nvSpPr>
        <p:spPr>
          <a:xfrm>
            <a:off x="4799856" y="939074"/>
            <a:ext cx="6985992" cy="1325563"/>
          </a:xfrm>
        </p:spPr>
        <p:txBody>
          <a:bodyPr/>
          <a:lstStyle/>
          <a:p>
            <a:pPr algn="r"/>
            <a:r>
              <a:rPr lang="de-DE" dirty="0"/>
              <a:t>Und wenn wir einfach nichts machen….</a:t>
            </a:r>
          </a:p>
        </p:txBody>
      </p:sp>
      <p:sp>
        <p:nvSpPr>
          <p:cNvPr id="4" name="Textfeld 3">
            <a:extLst>
              <a:ext uri="{FF2B5EF4-FFF2-40B4-BE49-F238E27FC236}">
                <a16:creationId xmlns:a16="http://schemas.microsoft.com/office/drawing/2014/main" id="{53495730-D44F-3CC4-2745-FC40129BDBDF}"/>
              </a:ext>
            </a:extLst>
          </p:cNvPr>
          <p:cNvSpPr txBox="1"/>
          <p:nvPr/>
        </p:nvSpPr>
        <p:spPr>
          <a:xfrm rot="16200000">
            <a:off x="9759269" y="4413533"/>
            <a:ext cx="4144644" cy="461665"/>
          </a:xfrm>
          <a:prstGeom prst="rect">
            <a:avLst/>
          </a:prstGeom>
          <a:noFill/>
        </p:spPr>
        <p:txBody>
          <a:bodyPr wrap="square">
            <a:spAutoFit/>
          </a:bodyPr>
          <a:lstStyle/>
          <a:p>
            <a:r>
              <a:rPr lang="de-DE" sz="1200" dirty="0"/>
              <a:t>https://www.n-tv.de/ticker/PIK-Schaeden-durch-Klimawandel-um-Vielfaches-teurer-als-Klimaschutz-article25498653.html</a:t>
            </a:r>
          </a:p>
        </p:txBody>
      </p:sp>
      <p:sp>
        <p:nvSpPr>
          <p:cNvPr id="6" name="Textfeld 5">
            <a:extLst>
              <a:ext uri="{FF2B5EF4-FFF2-40B4-BE49-F238E27FC236}">
                <a16:creationId xmlns:a16="http://schemas.microsoft.com/office/drawing/2014/main" id="{44B02F52-819D-0E64-AB70-FC7B219D0A62}"/>
              </a:ext>
            </a:extLst>
          </p:cNvPr>
          <p:cNvSpPr txBox="1"/>
          <p:nvPr/>
        </p:nvSpPr>
        <p:spPr>
          <a:xfrm>
            <a:off x="675640" y="2164407"/>
            <a:ext cx="10998512" cy="4693593"/>
          </a:xfrm>
          <a:prstGeom prst="rect">
            <a:avLst/>
          </a:prstGeom>
          <a:noFill/>
        </p:spPr>
        <p:txBody>
          <a:bodyPr wrap="square">
            <a:spAutoFit/>
          </a:bodyPr>
          <a:lstStyle/>
          <a:p>
            <a:r>
              <a:rPr lang="de-DE" sz="2300" b="1" dirty="0"/>
              <a:t>Mindestens </a:t>
            </a:r>
            <a:r>
              <a:rPr lang="de-DE" sz="2300" b="1" dirty="0">
                <a:solidFill>
                  <a:srgbClr val="FF0000"/>
                </a:solidFill>
              </a:rPr>
              <a:t>145 Milliarden Euro</a:t>
            </a:r>
            <a:r>
              <a:rPr lang="de-DE" sz="2300" b="1" dirty="0"/>
              <a:t> Schäden sind</a:t>
            </a:r>
          </a:p>
          <a:p>
            <a:r>
              <a:rPr lang="de-DE" sz="2300" b="1" dirty="0"/>
              <a:t>zwischen 2000 und 2021 durch die Folgen des Klimawandels </a:t>
            </a:r>
            <a:r>
              <a:rPr lang="de-DE" sz="2300" dirty="0"/>
              <a:t>entstanden. </a:t>
            </a:r>
          </a:p>
          <a:p>
            <a:endParaRPr lang="de-DE" sz="2300" b="1" dirty="0"/>
          </a:p>
          <a:p>
            <a:r>
              <a:rPr lang="de-DE" sz="2300" b="1" dirty="0"/>
              <a:t>Kosten und Schäden durch den Klimawandel werden schon bis zum Jahr 2050 </a:t>
            </a:r>
            <a:r>
              <a:rPr lang="de-DE" sz="2300" dirty="0"/>
              <a:t>"um ein Vielfaches höher" ausfallen als Kosten für eine Begrenzung der Erderwärmung zumindest auf zwei Grad Celsius. Darauf weist die Physikerin Leonie Wenz vom Potsdam-Institut für Klimafolgenforschung (PIK) in der "Frankfurter Allgemeinen Sonntagszeitung" hin. "</a:t>
            </a:r>
            <a:r>
              <a:rPr lang="de-DE" sz="2300" b="1" dirty="0">
                <a:solidFill>
                  <a:srgbClr val="FF0000"/>
                </a:solidFill>
              </a:rPr>
              <a:t>Klimaschutz ist viel günstiger als kein Klimaschutz</a:t>
            </a:r>
            <a:r>
              <a:rPr lang="de-DE" sz="2300" dirty="0">
                <a:solidFill>
                  <a:srgbClr val="FF0000"/>
                </a:solidFill>
              </a:rPr>
              <a:t>", </a:t>
            </a:r>
            <a:r>
              <a:rPr lang="de-DE" sz="2300" dirty="0"/>
              <a:t>Schätzung </a:t>
            </a:r>
            <a:r>
              <a:rPr lang="de-DE" sz="2300" dirty="0">
                <a:sym typeface="Wingdings" panose="05000000000000000000" pitchFamily="2" charset="2"/>
              </a:rPr>
              <a:t> </a:t>
            </a:r>
            <a:r>
              <a:rPr lang="de-DE" sz="2300" dirty="0"/>
              <a:t> </a:t>
            </a:r>
            <a:r>
              <a:rPr lang="de-DE" sz="2300" b="1" dirty="0"/>
              <a:t>die Welt um das Jahr 2050 durch die Erderwärmung etwa 20 Prozent ärmer</a:t>
            </a:r>
            <a:r>
              <a:rPr lang="de-DE" sz="2300" dirty="0"/>
              <a:t> sein als ohne Klimawandel.</a:t>
            </a:r>
          </a:p>
          <a:p>
            <a:endParaRPr lang="de-DE" sz="2300" dirty="0"/>
          </a:p>
          <a:p>
            <a:r>
              <a:rPr lang="de-DE" sz="2300" b="1" dirty="0"/>
              <a:t>Für Deutschland </a:t>
            </a:r>
            <a:r>
              <a:rPr lang="de-DE" sz="2300" dirty="0"/>
              <a:t>gibt eine Studie im Auftrag des Wirtschaftsministeriums </a:t>
            </a:r>
            <a:r>
              <a:rPr lang="de-DE" sz="2300" dirty="0">
                <a:sym typeface="Wingdings" panose="05000000000000000000" pitchFamily="2" charset="2"/>
              </a:rPr>
              <a:t> </a:t>
            </a:r>
            <a:r>
              <a:rPr lang="de-DE" sz="2300" dirty="0"/>
              <a:t>für die Zeit </a:t>
            </a:r>
            <a:r>
              <a:rPr lang="de-DE" sz="2300" b="1" dirty="0"/>
              <a:t>zwischen 2022 und 2050 </a:t>
            </a:r>
            <a:r>
              <a:rPr lang="de-DE" sz="2300" dirty="0"/>
              <a:t>je nach dem Tempo der Erwärmung </a:t>
            </a:r>
            <a:r>
              <a:rPr lang="de-DE" sz="2300" b="1" dirty="0">
                <a:solidFill>
                  <a:srgbClr val="FF0000"/>
                </a:solidFill>
              </a:rPr>
              <a:t>kumulierte Kosten von mindestens 280 bis 900 Milliarden Euro </a:t>
            </a:r>
            <a:r>
              <a:rPr lang="de-DE" sz="2300" dirty="0"/>
              <a:t>an.</a:t>
            </a:r>
          </a:p>
        </p:txBody>
      </p:sp>
      <p:sp>
        <p:nvSpPr>
          <p:cNvPr id="8" name="Textfeld 7">
            <a:extLst>
              <a:ext uri="{FF2B5EF4-FFF2-40B4-BE49-F238E27FC236}">
                <a16:creationId xmlns:a16="http://schemas.microsoft.com/office/drawing/2014/main" id="{BC53E74A-4A1B-05D5-F6E1-5344ED787501}"/>
              </a:ext>
            </a:extLst>
          </p:cNvPr>
          <p:cNvSpPr txBox="1"/>
          <p:nvPr/>
        </p:nvSpPr>
        <p:spPr>
          <a:xfrm rot="16200000">
            <a:off x="-1715482" y="4409963"/>
            <a:ext cx="4151784" cy="461665"/>
          </a:xfrm>
          <a:prstGeom prst="rect">
            <a:avLst/>
          </a:prstGeom>
          <a:noFill/>
        </p:spPr>
        <p:txBody>
          <a:bodyPr wrap="square">
            <a:spAutoFit/>
          </a:bodyPr>
          <a:lstStyle/>
          <a:p>
            <a:r>
              <a:rPr lang="de-DE" sz="1200" dirty="0"/>
              <a:t>https://www.bundesregierung.de/breg-de/aktuelles/kosten-klimawandel-2170246</a:t>
            </a:r>
          </a:p>
        </p:txBody>
      </p:sp>
    </p:spTree>
    <p:extLst>
      <p:ext uri="{BB962C8B-B14F-4D97-AF65-F5344CB8AC3E}">
        <p14:creationId xmlns:p14="http://schemas.microsoft.com/office/powerpoint/2010/main" val="10680088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F0A8441-6AEE-B5B6-949E-5B9677BB0B98}"/>
              </a:ext>
            </a:extLst>
          </p:cNvPr>
          <p:cNvPicPr>
            <a:picLocks noChangeAspect="1"/>
          </p:cNvPicPr>
          <p:nvPr/>
        </p:nvPicPr>
        <p:blipFill>
          <a:blip r:embed="rId3"/>
          <a:stretch>
            <a:fillRect/>
          </a:stretch>
        </p:blipFill>
        <p:spPr>
          <a:xfrm>
            <a:off x="234547" y="1525130"/>
            <a:ext cx="11752459" cy="1903870"/>
          </a:xfrm>
          <a:prstGeom prst="rect">
            <a:avLst/>
          </a:prstGeom>
        </p:spPr>
      </p:pic>
      <p:pic>
        <p:nvPicPr>
          <p:cNvPr id="7" name="Grafik 6">
            <a:extLst>
              <a:ext uri="{FF2B5EF4-FFF2-40B4-BE49-F238E27FC236}">
                <a16:creationId xmlns:a16="http://schemas.microsoft.com/office/drawing/2014/main" id="{B90C64E3-BC6B-1753-4FC6-A980872AA2A2}"/>
              </a:ext>
            </a:extLst>
          </p:cNvPr>
          <p:cNvPicPr>
            <a:picLocks noChangeAspect="1"/>
          </p:cNvPicPr>
          <p:nvPr/>
        </p:nvPicPr>
        <p:blipFill>
          <a:blip r:embed="rId4"/>
          <a:stretch>
            <a:fillRect/>
          </a:stretch>
        </p:blipFill>
        <p:spPr>
          <a:xfrm rot="374648">
            <a:off x="8150543" y="3026723"/>
            <a:ext cx="3670782" cy="804555"/>
          </a:xfrm>
          <a:prstGeom prst="rect">
            <a:avLst/>
          </a:prstGeom>
        </p:spPr>
      </p:pic>
      <p:pic>
        <p:nvPicPr>
          <p:cNvPr id="11" name="Grafik 10">
            <a:extLst>
              <a:ext uri="{FF2B5EF4-FFF2-40B4-BE49-F238E27FC236}">
                <a16:creationId xmlns:a16="http://schemas.microsoft.com/office/drawing/2014/main" id="{72B841FB-A19C-0B51-EA4F-796E3E0C7248}"/>
              </a:ext>
            </a:extLst>
          </p:cNvPr>
          <p:cNvPicPr>
            <a:picLocks noChangeAspect="1"/>
          </p:cNvPicPr>
          <p:nvPr/>
        </p:nvPicPr>
        <p:blipFill>
          <a:blip r:embed="rId5"/>
          <a:stretch>
            <a:fillRect/>
          </a:stretch>
        </p:blipFill>
        <p:spPr>
          <a:xfrm>
            <a:off x="256592" y="3586038"/>
            <a:ext cx="7026215" cy="2880596"/>
          </a:xfrm>
          <a:prstGeom prst="rect">
            <a:avLst/>
          </a:prstGeom>
        </p:spPr>
      </p:pic>
      <p:pic>
        <p:nvPicPr>
          <p:cNvPr id="12" name="Picture 2" descr="undefined">
            <a:extLst>
              <a:ext uri="{FF2B5EF4-FFF2-40B4-BE49-F238E27FC236}">
                <a16:creationId xmlns:a16="http://schemas.microsoft.com/office/drawing/2014/main" id="{BC9B367C-6C3D-9769-D7CA-9568BBECC31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72799" y="4233934"/>
            <a:ext cx="1439841" cy="1439841"/>
          </a:xfrm>
          <a:prstGeom prst="rect">
            <a:avLst/>
          </a:prstGeom>
          <a:noFill/>
          <a:extLst>
            <a:ext uri="{909E8E84-426E-40DD-AFC4-6F175D3DCCD1}">
              <a14:hiddenFill xmlns:a14="http://schemas.microsoft.com/office/drawing/2010/main">
                <a:solidFill>
                  <a:srgbClr val="FFFFFF"/>
                </a:solidFill>
              </a14:hiddenFill>
            </a:ext>
          </a:extLst>
        </p:spPr>
      </p:pic>
      <p:pic>
        <p:nvPicPr>
          <p:cNvPr id="13" name="Grafik 12">
            <a:extLst>
              <a:ext uri="{FF2B5EF4-FFF2-40B4-BE49-F238E27FC236}">
                <a16:creationId xmlns:a16="http://schemas.microsoft.com/office/drawing/2014/main" id="{785E195E-8F55-239C-8342-CD9A17DE7695}"/>
              </a:ext>
            </a:extLst>
          </p:cNvPr>
          <p:cNvPicPr>
            <a:picLocks noChangeAspect="1"/>
          </p:cNvPicPr>
          <p:nvPr/>
        </p:nvPicPr>
        <p:blipFill>
          <a:blip r:embed="rId7"/>
          <a:stretch>
            <a:fillRect/>
          </a:stretch>
        </p:blipFill>
        <p:spPr>
          <a:xfrm>
            <a:off x="7966119" y="5729052"/>
            <a:ext cx="3736514" cy="712802"/>
          </a:xfrm>
          <a:prstGeom prst="rect">
            <a:avLst/>
          </a:prstGeom>
        </p:spPr>
      </p:pic>
      <p:sp>
        <p:nvSpPr>
          <p:cNvPr id="9" name="Textfeld 8">
            <a:extLst>
              <a:ext uri="{FF2B5EF4-FFF2-40B4-BE49-F238E27FC236}">
                <a16:creationId xmlns:a16="http://schemas.microsoft.com/office/drawing/2014/main" id="{240ECEA9-B6B8-A818-B9A4-D726964749D4}"/>
              </a:ext>
            </a:extLst>
          </p:cNvPr>
          <p:cNvSpPr txBox="1"/>
          <p:nvPr/>
        </p:nvSpPr>
        <p:spPr>
          <a:xfrm rot="21118678">
            <a:off x="2516422" y="3382149"/>
            <a:ext cx="4028936" cy="307777"/>
          </a:xfrm>
          <a:prstGeom prst="rect">
            <a:avLst/>
          </a:prstGeom>
          <a:solidFill>
            <a:srgbClr val="FFFF00"/>
          </a:solidFill>
        </p:spPr>
        <p:txBody>
          <a:bodyPr wrap="square">
            <a:spAutoFit/>
          </a:bodyPr>
          <a:lstStyle/>
          <a:p>
            <a:r>
              <a:rPr lang="de-DE" sz="1400" dirty="0"/>
              <a:t>Alle Screenshots: https://metis.unibw.de/de/nike/</a:t>
            </a:r>
          </a:p>
        </p:txBody>
      </p:sp>
    </p:spTree>
    <p:extLst>
      <p:ext uri="{BB962C8B-B14F-4D97-AF65-F5344CB8AC3E}">
        <p14:creationId xmlns:p14="http://schemas.microsoft.com/office/powerpoint/2010/main" val="75525700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B72845D-6AD8-B177-4726-2BE4A7AC7097}"/>
              </a:ext>
            </a:extLst>
          </p:cNvPr>
          <p:cNvSpPr>
            <a:spLocks noGrp="1"/>
          </p:cNvSpPr>
          <p:nvPr>
            <p:ph idx="1"/>
          </p:nvPr>
        </p:nvSpPr>
        <p:spPr>
          <a:xfrm>
            <a:off x="838200" y="3212976"/>
            <a:ext cx="10515600" cy="2664296"/>
          </a:xfrm>
        </p:spPr>
        <p:txBody>
          <a:bodyPr>
            <a:normAutofit lnSpcReduction="10000"/>
          </a:bodyPr>
          <a:lstStyle/>
          <a:p>
            <a:pPr marL="0" indent="0">
              <a:buNone/>
            </a:pPr>
            <a:r>
              <a:rPr lang="de-DE" sz="4400" b="1" dirty="0">
                <a:solidFill>
                  <a:srgbClr val="3E7022"/>
                </a:solidFill>
              </a:rPr>
              <a:t>Haben Sie Fragen?</a:t>
            </a:r>
          </a:p>
          <a:p>
            <a:pPr marL="0" indent="0">
              <a:buNone/>
            </a:pPr>
            <a:endParaRPr lang="de-DE" sz="4400" b="1" dirty="0">
              <a:solidFill>
                <a:srgbClr val="3E7022"/>
              </a:solidFill>
            </a:endParaRPr>
          </a:p>
          <a:p>
            <a:pPr marL="0" indent="0">
              <a:buNone/>
            </a:pPr>
            <a:r>
              <a:rPr lang="de-DE" sz="4400" b="1" dirty="0">
                <a:solidFill>
                  <a:srgbClr val="3E7022"/>
                </a:solidFill>
              </a:rPr>
              <a:t>Liegt Ihnen noch </a:t>
            </a:r>
          </a:p>
          <a:p>
            <a:pPr marL="0" indent="0">
              <a:buNone/>
            </a:pPr>
            <a:r>
              <a:rPr lang="de-DE" sz="4400" b="1" dirty="0">
                <a:solidFill>
                  <a:srgbClr val="3E7022"/>
                </a:solidFill>
              </a:rPr>
              <a:t>etwas auf dem Herzen?</a:t>
            </a:r>
          </a:p>
        </p:txBody>
      </p:sp>
      <p:pic>
        <p:nvPicPr>
          <p:cNvPr id="8" name="Picture 2" descr="undefined">
            <a:extLst>
              <a:ext uri="{FF2B5EF4-FFF2-40B4-BE49-F238E27FC236}">
                <a16:creationId xmlns:a16="http://schemas.microsoft.com/office/drawing/2014/main" id="{ED1D9A47-E750-B941-40FB-1E60A3697B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36360" y="3429744"/>
            <a:ext cx="1727872" cy="17278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undefined">
            <a:extLst>
              <a:ext uri="{FF2B5EF4-FFF2-40B4-BE49-F238E27FC236}">
                <a16:creationId xmlns:a16="http://schemas.microsoft.com/office/drawing/2014/main" id="{56FC83EE-0EF1-ADE6-0D24-464A0D8081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18788" y="2636912"/>
            <a:ext cx="1800000"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undefined">
            <a:extLst>
              <a:ext uri="{FF2B5EF4-FFF2-40B4-BE49-F238E27FC236}">
                <a16:creationId xmlns:a16="http://schemas.microsoft.com/office/drawing/2014/main" id="{21965EA3-C393-6C17-B018-485A3307189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18788" y="4764893"/>
            <a:ext cx="1800000" cy="18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445082"/>
      </p:ext>
    </p:extLst>
  </p:cSld>
  <p:clrMapOvr>
    <a:masterClrMapping/>
  </p:clrMapOvr>
</p:sld>
</file>

<file path=ppt/theme/theme1.xml><?xml version="1.0" encoding="utf-8"?>
<a:theme xmlns:a="http://schemas.openxmlformats.org/drawingml/2006/main" name="Design1">
  <a:themeElements>
    <a:clrScheme name="Grü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ign1" id="{CEF6D136-5599-4869-9BBB-59568D28D54E}" vid="{9F13973C-84A9-4DAF-AC67-14871C0AF405}"/>
    </a:ext>
  </a:extLst>
</a:theme>
</file>

<file path=ppt/theme/theme2.xml><?xml version="1.0" encoding="utf-8"?>
<a:theme xmlns:a="http://schemas.openxmlformats.org/drawingml/2006/main" name="Office">
  <a:themeElements>
    <a:clrScheme name="DBU">
      <a:dk1>
        <a:sysClr val="windowText" lastClr="000000"/>
      </a:dk1>
      <a:lt1>
        <a:sysClr val="window" lastClr="FFFFFF"/>
      </a:lt1>
      <a:dk2>
        <a:srgbClr val="8DBE48"/>
      </a:dk2>
      <a:lt2>
        <a:srgbClr val="00A4DD"/>
      </a:lt2>
      <a:accent1>
        <a:srgbClr val="00A4DD"/>
      </a:accent1>
      <a:accent2>
        <a:srgbClr val="4C882A"/>
      </a:accent2>
      <a:accent3>
        <a:srgbClr val="8DBE48"/>
      </a:accent3>
      <a:accent4>
        <a:srgbClr val="3D3C3F"/>
      </a:accent4>
      <a:accent5>
        <a:srgbClr val="87858B"/>
      </a:accent5>
      <a:accent6>
        <a:srgbClr val="CBCACC"/>
      </a:accent6>
      <a:hlink>
        <a:srgbClr val="0563C1"/>
      </a:hlink>
      <a:folHlink>
        <a:srgbClr val="954F72"/>
      </a:folHlink>
    </a:clrScheme>
    <a:fontScheme name="DBU">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DBU">
      <a:dk1>
        <a:sysClr val="windowText" lastClr="000000"/>
      </a:dk1>
      <a:lt1>
        <a:sysClr val="window" lastClr="FFFFFF"/>
      </a:lt1>
      <a:dk2>
        <a:srgbClr val="8DBE48"/>
      </a:dk2>
      <a:lt2>
        <a:srgbClr val="00A4DD"/>
      </a:lt2>
      <a:accent1>
        <a:srgbClr val="00A4DD"/>
      </a:accent1>
      <a:accent2>
        <a:srgbClr val="4C882A"/>
      </a:accent2>
      <a:accent3>
        <a:srgbClr val="8DBE48"/>
      </a:accent3>
      <a:accent4>
        <a:srgbClr val="3D3C3F"/>
      </a:accent4>
      <a:accent5>
        <a:srgbClr val="87858B"/>
      </a:accent5>
      <a:accent6>
        <a:srgbClr val="CBCACC"/>
      </a:accent6>
      <a:hlink>
        <a:srgbClr val="0563C1"/>
      </a:hlink>
      <a:folHlink>
        <a:srgbClr val="954F72"/>
      </a:folHlink>
    </a:clrScheme>
    <a:fontScheme name="DBU">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Design1</Template>
  <TotalTime>0</TotalTime>
  <Words>3399</Words>
  <Application>Microsoft Office PowerPoint</Application>
  <PresentationFormat>Breitbild</PresentationFormat>
  <Paragraphs>545</Paragraphs>
  <Slides>123</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123</vt:i4>
      </vt:variant>
    </vt:vector>
  </HeadingPairs>
  <TitlesOfParts>
    <vt:vector size="132" baseType="lpstr">
      <vt:lpstr>MS PGothic</vt:lpstr>
      <vt:lpstr>Arial</vt:lpstr>
      <vt:lpstr>Calibri</vt:lpstr>
      <vt:lpstr>Calibri Light</vt:lpstr>
      <vt:lpstr>Open Sans</vt:lpstr>
      <vt:lpstr>Symbol</vt:lpstr>
      <vt:lpstr>Times New Roman</vt:lpstr>
      <vt:lpstr>Wingdings</vt:lpstr>
      <vt:lpstr>Design1</vt:lpstr>
      <vt:lpstr>WORKSHOP  KLIMAANPASSUNG und ENERGIE     </vt:lpstr>
      <vt:lpstr>PowerPoint-Präsentation</vt:lpstr>
      <vt:lpstr>PowerPoint-Präsentation</vt:lpstr>
      <vt:lpstr>SDGs im Modul</vt:lpstr>
      <vt:lpstr>Einordnung</vt:lpstr>
      <vt:lpstr>PowerPoint-Präsentation</vt:lpstr>
      <vt:lpstr>Saubere Energie</vt:lpstr>
      <vt:lpstr>Trend: erneuerbar</vt:lpstr>
      <vt:lpstr>Strom</vt:lpstr>
      <vt:lpstr>PowerPoint-Präsentation</vt:lpstr>
      <vt:lpstr>Gebäudebestand</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Rückblick</vt:lpstr>
      <vt:lpstr>PowerPoint-Präsentation</vt:lpstr>
      <vt:lpstr>Gefahr durch Hitze</vt:lpstr>
      <vt:lpstr>Schutz vor Hitze</vt:lpstr>
      <vt:lpstr>Grünes hilft für Vieles</vt:lpstr>
      <vt:lpstr>Bauen &amp; Hitzeschutz</vt:lpstr>
      <vt:lpstr>Materialauswahl</vt:lpstr>
      <vt:lpstr>PowerPoint-Präsentation</vt:lpstr>
      <vt:lpstr>Technische Kühlung</vt:lpstr>
      <vt:lpstr>PowerPoint-Präsentation</vt:lpstr>
      <vt:lpstr>PowerPoint-Präsentation</vt:lpstr>
      <vt:lpstr>PowerPoint-Präsentation</vt:lpstr>
      <vt:lpstr>PowerPoint-Präsentation</vt:lpstr>
      <vt:lpstr>PowerPoint-Präsentation</vt:lpstr>
      <vt:lpstr>Kommunale Wärmeplanung &amp; GEG</vt:lpstr>
      <vt:lpstr>PowerPoint-Präsentation</vt:lpstr>
      <vt:lpstr>PowerPoint-Präsentation</vt:lpstr>
      <vt:lpstr>PowerPoint-Präsentation</vt:lpstr>
      <vt:lpstr>PowerPoint-Präsentation</vt:lpstr>
      <vt:lpstr>PowerPoint-Präsentation</vt:lpstr>
      <vt:lpstr>Heizen in der Zukunft</vt:lpstr>
      <vt:lpstr>Entwicklung Wärmepumpen</vt:lpstr>
      <vt:lpstr>Entwicklung Wärmepumpen</vt:lpstr>
      <vt:lpstr>PowerPoint-Präsentation</vt:lpstr>
      <vt:lpstr>PowerPoint-Präsentation</vt:lpstr>
      <vt:lpstr>WORKSHOP  KLIMAANPASSUNG und ENERGIE     </vt:lpstr>
      <vt:lpstr>PowerPoint-Präsentation</vt:lpstr>
      <vt:lpstr>PowerPoint-Präsentation</vt:lpstr>
      <vt:lpstr>Schutz vor Hitze</vt:lpstr>
      <vt:lpstr>PowerPoint-Präsentation</vt:lpstr>
      <vt:lpstr>PowerPoint-Präsentation</vt:lpstr>
      <vt:lpstr>PowerPoint-Präsentation</vt:lpstr>
      <vt:lpstr>PowerPoint-Präsentation</vt:lpstr>
      <vt:lpstr>PowerPoint-Präsentation</vt:lpstr>
      <vt:lpstr>PowerPoint-Präsentation</vt:lpstr>
      <vt:lpstr>Schutz vor Hitze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Zielgruppe/n</vt:lpstr>
      <vt:lpstr>PowerPoint-Präsentation</vt:lpstr>
      <vt:lpstr>Kommunikation in die Gemeinschaft</vt:lpstr>
      <vt:lpstr>Dilemma </vt:lpstr>
      <vt:lpstr>Energie</vt:lpstr>
      <vt:lpstr>Nachhaltigkeitsdilemmata</vt:lpstr>
      <vt:lpstr>PowerPoint-Präsentation</vt:lpstr>
      <vt:lpstr>WORKSHOP  KLIMAANPASSUNG und ENERGIE     </vt:lpstr>
      <vt:lpstr>PowerPoint-Präsentation</vt:lpstr>
      <vt:lpstr>Verbrauchswert des Hauses</vt:lpstr>
      <vt:lpstr>Effizienzklassen</vt:lpstr>
      <vt:lpstr>Energieausweise</vt:lpstr>
      <vt:lpstr>Energieausweise</vt:lpstr>
      <vt:lpstr>Energieausweise</vt:lpstr>
      <vt:lpstr>PowerPoint-Präsentation</vt:lpstr>
      <vt:lpstr>PowerPoint-Präsentation</vt:lpstr>
      <vt:lpstr>PowerPoint-Präsentation</vt:lpstr>
      <vt:lpstr>Heizlast</vt:lpstr>
      <vt:lpstr>Heizlastberechnung</vt:lpstr>
      <vt:lpstr>PowerPoint-Präsentation</vt:lpstr>
      <vt:lpstr>PowerPoint-Präsentation</vt:lpstr>
      <vt:lpstr>Gestehungskosten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Gesetze Energieversorgung</vt:lpstr>
      <vt:lpstr>Und wenn wir einfach nichts machen….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Untertitel der Präsentation</dc:subject>
  <dc:creator>Skrypietz, Andreas</dc:creator>
  <cp:lastModifiedBy>Giulia Timmich</cp:lastModifiedBy>
  <cp:revision>187</cp:revision>
  <cp:lastPrinted>2024-01-11T12:17:58Z</cp:lastPrinted>
  <dcterms:created xsi:type="dcterms:W3CDTF">2022-05-12T06:40:42Z</dcterms:created>
  <dcterms:modified xsi:type="dcterms:W3CDTF">2025-06-04T08:56:01Z</dcterms:modified>
</cp:coreProperties>
</file>