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8" r:id="rId1"/>
  </p:sldMasterIdLst>
  <p:sldIdLst>
    <p:sldId id="362" r:id="rId2"/>
    <p:sldId id="4083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</p:sldIdLst>
  <p:sldSz cx="12192000" cy="6858000"/>
  <p:notesSz cx="12192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4ABFB-9AF3-4B05-80CA-8A8E828B7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B829A45-5834-4EDD-A8DA-7DD41E01D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8D80BB-9820-44F0-8428-77150C9B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A9687D-EDFD-4B2A-8C59-3B749117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2B93E0-5DFB-4154-9AD9-120A72528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66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4B0A0-B51F-43AC-B91B-73F1BB520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17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FA8AE8-5552-4436-8B07-D06AA8693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0C9BAD-D87F-46C2-BBE2-952B7523A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7659C4-FC62-4DA2-A5D4-760AFD96A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045223-8561-4FAB-8A49-19F740444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13" descr="Welle +Logo">
            <a:extLst>
              <a:ext uri="{FF2B5EF4-FFF2-40B4-BE49-F238E27FC236}">
                <a16:creationId xmlns:a16="http://schemas.microsoft.com/office/drawing/2014/main" id="{9BE69CF2-3D6C-4F6F-8E19-18E27972BE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79" t="21185" r="6937" b="28172"/>
          <a:stretch/>
        </p:blipFill>
        <p:spPr bwMode="auto">
          <a:xfrm>
            <a:off x="10247772" y="6022369"/>
            <a:ext cx="1944228" cy="1027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03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B0B711-95BC-497E-87BB-A1E6F0A0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719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A532AA-C973-4D8C-AD29-0E0AD3D2A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772C17-B380-41FF-869C-5F7E5916A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FE89DE-3165-43B5-BB74-662C4089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8CB9386-67D0-4A0B-A176-DAF8B8231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805265"/>
            <a:ext cx="10509250" cy="128438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95252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47393-772B-4946-9EBB-3CF9BBB22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044432-1D99-4628-87BF-0E99A5E42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D02F012-780E-4D6B-BCDF-CC3D1B519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5C237A-D06E-42BB-951E-00CD046E7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9E2F9B7-B84B-4353-8B9A-A705A190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AB7E1-B7C8-4ECD-AE48-4DEC2728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Bild 13" descr="Welle +Logo">
            <a:extLst>
              <a:ext uri="{FF2B5EF4-FFF2-40B4-BE49-F238E27FC236}">
                <a16:creationId xmlns:a16="http://schemas.microsoft.com/office/drawing/2014/main" id="{0A654EF0-65F6-4FC2-B345-C416415B2A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79" t="21185" r="6937" b="28172"/>
          <a:stretch/>
        </p:blipFill>
        <p:spPr bwMode="auto">
          <a:xfrm>
            <a:off x="10247772" y="6022369"/>
            <a:ext cx="1944228" cy="1027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44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8CCB9-B51D-438E-92D7-47BC4B5E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9C8388-9123-48FD-9D8A-2ACFBED23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DD053D2-F695-45A5-854F-A942CE413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D0D7524-4F8E-4BA4-B305-8F78D70E4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97B3E0-EFAC-401C-ACDE-FFAC70F0D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4B18DED-AF67-4294-B430-1B6C8D3B2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A71D440-67BF-4CFE-B2AE-FF9AD0B7E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551EE70-D4BA-431D-878B-E148F5DE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  <p:pic>
        <p:nvPicPr>
          <p:cNvPr id="10" name="Bild 13" descr="Welle +Logo">
            <a:extLst>
              <a:ext uri="{FF2B5EF4-FFF2-40B4-BE49-F238E27FC236}">
                <a16:creationId xmlns:a16="http://schemas.microsoft.com/office/drawing/2014/main" id="{FF62AB58-8F9D-4629-AB69-023CE61D45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79" t="21185" r="6937" b="28172"/>
          <a:stretch/>
        </p:blipFill>
        <p:spPr bwMode="auto">
          <a:xfrm>
            <a:off x="10247772" y="6022369"/>
            <a:ext cx="1944228" cy="1027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153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4A07E-8BB0-4753-8612-8852D5ED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7A7B41A-DB1D-4458-9491-C30053A79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DF04BB-B79F-40A4-B38D-BAB42899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A8AE04-4909-4F04-B734-26298DEA2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  <p:pic>
        <p:nvPicPr>
          <p:cNvPr id="6" name="Bild 13" descr="Welle +Logo">
            <a:extLst>
              <a:ext uri="{FF2B5EF4-FFF2-40B4-BE49-F238E27FC236}">
                <a16:creationId xmlns:a16="http://schemas.microsoft.com/office/drawing/2014/main" id="{DA690AB8-8A6A-4483-AFDF-C6EBEE7D4F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79" t="21185" r="6937" b="28172"/>
          <a:stretch/>
        </p:blipFill>
        <p:spPr bwMode="auto">
          <a:xfrm>
            <a:off x="10247772" y="6022369"/>
            <a:ext cx="1944228" cy="1027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30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F8ADBC5-636C-4788-8467-AA885C5E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3A7F445-782B-4A22-92F8-A6F6F981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57F6ED-A467-4136-9925-2B196D4FA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62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D95D44-27A1-4644-8D1F-2380F4276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389F2D-FAAD-43B1-987F-557F6FA26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3DD960-174C-42A1-9FD6-78FA7A887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24B947-F0B3-4AA7-9423-922A70AD6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155612-B9DC-4851-950D-BBDCF78EF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AF976E-0F04-4E98-AB72-92353422F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47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6B804-6D22-45FA-B845-923EA91A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05389BC-84F4-460F-A27C-22933C803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E8446E-F9DA-41AD-8C1D-0C7B03D1F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EF75E8-53A1-4884-9EC4-9AB1294D4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E6606C-27CB-4A07-9545-55EEF6712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C1B9E8-030B-45B0-99EC-28D8C4D6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437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65F51-2169-4E5F-B442-86BA23552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84544B2-EC44-406C-A388-6B8C7ED4A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3DD592-AE28-4843-9118-7FA616F6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DE83E4-70BC-4808-9B20-5B077BF4A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45632D-697B-42E1-AECA-663D796D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82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1B9B7B7-B906-4E6C-B1C4-3D0FBD158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96967E2-9E23-4C48-A5A0-523EC4180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725519-08CA-400B-83F5-19526609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4BDEED-F95E-489D-A6C7-8E689CA5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549CE3-02B1-4954-A48F-CB778058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5434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4445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0047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9925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9747" y="862964"/>
            <a:ext cx="3227704" cy="376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0047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1400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0047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10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DF43866-9327-426E-A2F1-B0CF1C00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56" y="5967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BCE2F5-30AA-4C89-8B08-1BB7140A6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97163"/>
            <a:ext cx="10515600" cy="387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7E89FE-A5D5-4096-AA7D-B1D63D90E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7A2672-159F-48CA-8FB6-7EACB6A1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8C1490-8A3F-48F2-BA7D-483745E31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Bild 13" descr="Welle +Logo">
            <a:extLst>
              <a:ext uri="{FF2B5EF4-FFF2-40B4-BE49-F238E27FC236}">
                <a16:creationId xmlns:a16="http://schemas.microsoft.com/office/drawing/2014/main" id="{0B6BF0F4-0E37-40FB-94A4-B889B80A3CC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295"/>
          <a:stretch/>
        </p:blipFill>
        <p:spPr bwMode="auto">
          <a:xfrm>
            <a:off x="0" y="1333857"/>
            <a:ext cx="12192000" cy="1337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D0DF2AC-E1D5-2F36-C015-3FB1EF732A76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2232" y="136524"/>
            <a:ext cx="2493816" cy="1027085"/>
          </a:xfrm>
          <a:prstGeom prst="rect">
            <a:avLst/>
          </a:prstGeom>
        </p:spPr>
      </p:pic>
      <p:pic>
        <p:nvPicPr>
          <p:cNvPr id="9" name="Bild 13" descr="Welle +Logo">
            <a:extLst>
              <a:ext uri="{FF2B5EF4-FFF2-40B4-BE49-F238E27FC236}">
                <a16:creationId xmlns:a16="http://schemas.microsoft.com/office/drawing/2014/main" id="{C6ECD2A0-73BF-092E-BD2E-09C47F616487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79" t="21185" r="6937" b="28172"/>
          <a:stretch/>
        </p:blipFill>
        <p:spPr bwMode="auto">
          <a:xfrm>
            <a:off x="3581400" y="117117"/>
            <a:ext cx="1944228" cy="102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Ein Bild, das Schrift, Logo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73A07479-2F4A-23E3-BBA2-993A86396F8F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96" t="30892" r="17996" b="38799"/>
          <a:stretch/>
        </p:blipFill>
        <p:spPr>
          <a:xfrm>
            <a:off x="9755912" y="5885"/>
            <a:ext cx="2362200" cy="1242848"/>
          </a:xfrm>
          <a:prstGeom prst="rect">
            <a:avLst/>
          </a:prstGeom>
        </p:spPr>
      </p:pic>
      <p:pic>
        <p:nvPicPr>
          <p:cNvPr id="11" name="Grafik 10" descr="Ein Bild, das Text, Schrift, Screenshot enthält.&#10;&#10;KI-generierte Inhalte können fehlerhaft sein.">
            <a:extLst>
              <a:ext uri="{FF2B5EF4-FFF2-40B4-BE49-F238E27FC236}">
                <a16:creationId xmlns:a16="http://schemas.microsoft.com/office/drawing/2014/main" id="{613F9206-FD2F-A7F9-A262-C28581CB9A55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61" t="8861" r="6561" b="15385"/>
          <a:stretch/>
        </p:blipFill>
        <p:spPr>
          <a:xfrm>
            <a:off x="39252" y="16164"/>
            <a:ext cx="2743200" cy="100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3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06.png"/><Relationship Id="rId7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06.png"/><Relationship Id="rId7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6.png"/><Relationship Id="rId7" Type="http://schemas.openxmlformats.org/officeDocument/2006/relationships/image" Target="../media/image10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108.png"/><Relationship Id="rId9" Type="http://schemas.openxmlformats.org/officeDocument/2006/relationships/image" Target="../media/image11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hyperlink" Target="https://www.klimaatlas.nrw.de/klima-nrw-pluskarte" TargetMode="Externa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hochwasserkarten.nrw.de/" TargetMode="External"/><Relationship Id="rId4" Type="http://schemas.openxmlformats.org/officeDocument/2006/relationships/image" Target="../media/image14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sr.bund.de/BBSR/DE/veroeffentlichungen/sonderveroeffentlichungen/2018/leitfaden-starkregen.html" TargetMode="External"/><Relationship Id="rId2" Type="http://schemas.openxmlformats.org/officeDocument/2006/relationships/hyperlink" Target="http://www.hochwasser-pas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chterhoff@KommunalAgentur.NRW" TargetMode="External"/><Relationship Id="rId4" Type="http://schemas.openxmlformats.org/officeDocument/2006/relationships/hyperlink" Target="mailto:Marc.Jansen@KommunalAgentur.NRW" TargetMode="Externa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3">
            <a:extLst>
              <a:ext uri="{FF2B5EF4-FFF2-40B4-BE49-F238E27FC236}">
                <a16:creationId xmlns:a16="http://schemas.microsoft.com/office/drawing/2014/main" id="{D7008D1B-22E7-6F58-A31E-853D1855D000}"/>
              </a:ext>
            </a:extLst>
          </p:cNvPr>
          <p:cNvSpPr txBox="1"/>
          <p:nvPr/>
        </p:nvSpPr>
        <p:spPr>
          <a:xfrm>
            <a:off x="3352800" y="3200400"/>
            <a:ext cx="6496685" cy="1764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Workshop: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Starkregen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5"/>
              </a:spcBef>
            </a:pPr>
            <a:r>
              <a:rPr sz="2800" dirty="0">
                <a:latin typeface="Arial"/>
                <a:cs typeface="Arial"/>
              </a:rPr>
              <a:t>Modul: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Schutz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vor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Extremwetter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800" dirty="0">
                <a:latin typeface="Calibri"/>
                <a:cs typeface="Calibri"/>
              </a:rPr>
              <a:t>04.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Februar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2025,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Bonn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46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17C06D73-647F-8F0D-2156-F5B92199F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744" y="3035808"/>
            <a:ext cx="10192512" cy="2136648"/>
          </a:xfrm>
        </p:spPr>
        <p:txBody>
          <a:bodyPr>
            <a:normAutofit/>
          </a:bodyPr>
          <a:lstStyle/>
          <a:p>
            <a:pPr algn="just"/>
            <a:r>
              <a:rPr lang="de-DE" dirty="0"/>
              <a:t>Dieser Foliensatz wurde mit einer </a:t>
            </a:r>
            <a:r>
              <a:rPr lang="de-DE" dirty="0" err="1"/>
              <a:t>creative</a:t>
            </a:r>
            <a:r>
              <a:rPr lang="de-DE" dirty="0"/>
              <a:t> </a:t>
            </a:r>
            <a:r>
              <a:rPr lang="de-DE" dirty="0" err="1"/>
              <a:t>commons</a:t>
            </a:r>
            <a:r>
              <a:rPr lang="de-DE" dirty="0"/>
              <a:t> </a:t>
            </a:r>
            <a:r>
              <a:rPr lang="de-DE" dirty="0" err="1"/>
              <a:t>licence</a:t>
            </a:r>
            <a:r>
              <a:rPr lang="de-DE" dirty="0"/>
              <a:t> (CC BY-NC 4.0) versehen, das heißt Sie dürfen: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de-DE" dirty="0"/>
              <a:t>Teilen - das Material in jedwedem Format oder Medium vervielfältigen und weiterverbreiten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de-DE" dirty="0"/>
              <a:t>Bearbeiten - das Material remixen, verändern und darauf aufbauen </a:t>
            </a:r>
          </a:p>
          <a:p>
            <a:pPr algn="just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826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990600"/>
            <a:ext cx="4875530" cy="60747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3551" y="1272616"/>
            <a:ext cx="164083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/>
              <a:t>Tagesordnung</a:t>
            </a:r>
            <a:endParaRPr sz="2000" dirty="0"/>
          </a:p>
        </p:txBody>
      </p:sp>
      <p:sp>
        <p:nvSpPr>
          <p:cNvPr id="4" name="object 4"/>
          <p:cNvSpPr txBox="1"/>
          <p:nvPr/>
        </p:nvSpPr>
        <p:spPr>
          <a:xfrm>
            <a:off x="2011172" y="1929790"/>
            <a:ext cx="3660775" cy="273748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23215" indent="-310515">
              <a:lnSpc>
                <a:spcPct val="100000"/>
              </a:lnSpc>
              <a:spcBef>
                <a:spcPts val="1095"/>
              </a:spcBef>
              <a:buClr>
                <a:srgbClr val="97BB27"/>
              </a:buClr>
              <a:buFont typeface="Wingdings"/>
              <a:buChar char=""/>
              <a:tabLst>
                <a:tab pos="323215" algn="l"/>
              </a:tabLst>
            </a:pPr>
            <a:r>
              <a:rPr sz="1600" spc="-10" dirty="0">
                <a:latin typeface="Arial"/>
                <a:cs typeface="Arial"/>
              </a:rPr>
              <a:t>Begrüßung</a:t>
            </a:r>
            <a:endParaRPr sz="1600">
              <a:latin typeface="Arial"/>
              <a:cs typeface="Arial"/>
            </a:endParaRPr>
          </a:p>
          <a:p>
            <a:pPr marL="323215" indent="-310515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3215" algn="l"/>
              </a:tabLst>
            </a:pPr>
            <a:r>
              <a:rPr sz="1600" spc="-10" dirty="0">
                <a:latin typeface="Arial"/>
                <a:cs typeface="Arial"/>
              </a:rPr>
              <a:t>Vorstellungsrunde</a:t>
            </a:r>
            <a:endParaRPr sz="1600">
              <a:latin typeface="Arial"/>
              <a:cs typeface="Arial"/>
            </a:endParaRPr>
          </a:p>
          <a:p>
            <a:pPr marL="323215" indent="-310515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3215" algn="l"/>
              </a:tabLst>
            </a:pPr>
            <a:r>
              <a:rPr sz="1600" dirty="0">
                <a:latin typeface="Arial"/>
                <a:cs typeface="Arial"/>
              </a:rPr>
              <a:t>Kommunaler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Starkregen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und</a:t>
            </a:r>
            <a:endParaRPr sz="1600">
              <a:latin typeface="Arial"/>
              <a:cs typeface="Arial"/>
            </a:endParaRPr>
          </a:p>
          <a:p>
            <a:pPr marL="323215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Arial"/>
                <a:cs typeface="Arial"/>
              </a:rPr>
              <a:t>Hochwasserschutz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600">
              <a:latin typeface="Arial"/>
              <a:cs typeface="Arial"/>
            </a:endParaRPr>
          </a:p>
          <a:p>
            <a:pPr marL="323215" indent="-310515">
              <a:lnSpc>
                <a:spcPct val="100000"/>
              </a:lnSpc>
              <a:buClr>
                <a:srgbClr val="97BB27"/>
              </a:buClr>
              <a:buFont typeface="Wingdings"/>
              <a:buChar char=""/>
              <a:tabLst>
                <a:tab pos="323215" algn="l"/>
              </a:tabLst>
            </a:pPr>
            <a:r>
              <a:rPr sz="1600" spc="-10" dirty="0">
                <a:latin typeface="Arial"/>
                <a:cs typeface="Arial"/>
              </a:rPr>
              <a:t>Mittagspause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  <a:buClr>
                <a:srgbClr val="97BB27"/>
              </a:buClr>
              <a:buFont typeface="Wingdings"/>
              <a:buChar char=""/>
            </a:pPr>
            <a:endParaRPr sz="1600">
              <a:latin typeface="Arial"/>
              <a:cs typeface="Arial"/>
            </a:endParaRPr>
          </a:p>
          <a:p>
            <a:pPr marL="323215" indent="-310515">
              <a:lnSpc>
                <a:spcPct val="100000"/>
              </a:lnSpc>
              <a:spcBef>
                <a:spcPts val="5"/>
              </a:spcBef>
              <a:buClr>
                <a:srgbClr val="97BB27"/>
              </a:buClr>
              <a:buFont typeface="Wingdings"/>
              <a:buChar char=""/>
              <a:tabLst>
                <a:tab pos="323215" algn="l"/>
              </a:tabLst>
            </a:pPr>
            <a:r>
              <a:rPr sz="1600" dirty="0">
                <a:latin typeface="Arial"/>
                <a:cs typeface="Arial"/>
              </a:rPr>
              <a:t>Workshop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Starkregengefahrenkarten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3551" y="1272616"/>
            <a:ext cx="2064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/>
              <a:t>Vorstellungsrunde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011172" y="2855721"/>
            <a:ext cx="2958465" cy="119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Wer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sind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Sie?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Stellen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sich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bitte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kurz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vor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1258" y="732408"/>
            <a:ext cx="4875530" cy="60747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06345"/>
            <a:ext cx="10287000" cy="465165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1066800"/>
            <a:ext cx="95250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solidFill>
                  <a:schemeClr val="tx1"/>
                </a:solidFill>
                <a:latin typeface="+mj-lt"/>
              </a:rPr>
              <a:t>Zusammenhang</a:t>
            </a:r>
            <a:r>
              <a:rPr sz="3600" spc="-8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Klimawandel</a:t>
            </a:r>
            <a:r>
              <a:rPr sz="3600" spc="-4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und</a:t>
            </a:r>
            <a:r>
              <a:rPr sz="3600" spc="-5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+mj-lt"/>
              </a:rPr>
              <a:t>Starkregen</a:t>
            </a:r>
            <a:endParaRPr sz="36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0535" y="1099706"/>
            <a:ext cx="709967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Klimawandel</a:t>
            </a:r>
            <a:r>
              <a:rPr sz="3600" spc="-50" dirty="0"/>
              <a:t> </a:t>
            </a:r>
            <a:r>
              <a:rPr sz="3600" dirty="0"/>
              <a:t>in</a:t>
            </a:r>
            <a:r>
              <a:rPr sz="3600" spc="-60" dirty="0"/>
              <a:t> </a:t>
            </a:r>
            <a:r>
              <a:rPr sz="3600" spc="-10" dirty="0"/>
              <a:t>Deutschland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88335" y="2287777"/>
            <a:ext cx="7322820" cy="2802255"/>
            <a:chOff x="2688335" y="2287777"/>
            <a:chExt cx="7322820" cy="2802255"/>
          </a:xfrm>
        </p:grpSpPr>
        <p:sp>
          <p:nvSpPr>
            <p:cNvPr id="4" name="object 4"/>
            <p:cNvSpPr/>
            <p:nvPr/>
          </p:nvSpPr>
          <p:spPr>
            <a:xfrm>
              <a:off x="2698749" y="2290952"/>
              <a:ext cx="0" cy="2795905"/>
            </a:xfrm>
            <a:custGeom>
              <a:avLst/>
              <a:gdLst/>
              <a:ahLst/>
              <a:cxnLst/>
              <a:rect l="l" t="t" r="r" b="b"/>
              <a:pathLst>
                <a:path h="2795904">
                  <a:moveTo>
                    <a:pt x="0" y="0"/>
                  </a:moveTo>
                  <a:lnTo>
                    <a:pt x="0" y="2795397"/>
                  </a:lnTo>
                </a:path>
              </a:pathLst>
            </a:custGeom>
            <a:ln w="635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66058" y="2290952"/>
              <a:ext cx="6074410" cy="2795905"/>
            </a:xfrm>
            <a:custGeom>
              <a:avLst/>
              <a:gdLst/>
              <a:ahLst/>
              <a:cxnLst/>
              <a:rect l="l" t="t" r="r" b="b"/>
              <a:pathLst>
                <a:path w="6074409" h="2795904">
                  <a:moveTo>
                    <a:pt x="1524" y="0"/>
                  </a:moveTo>
                  <a:lnTo>
                    <a:pt x="0" y="2795397"/>
                  </a:lnTo>
                </a:path>
                <a:path w="6074409" h="2795904">
                  <a:moveTo>
                    <a:pt x="1515110" y="442087"/>
                  </a:moveTo>
                  <a:lnTo>
                    <a:pt x="1515110" y="2795397"/>
                  </a:lnTo>
                </a:path>
                <a:path w="6074409" h="2795904">
                  <a:moveTo>
                    <a:pt x="3036951" y="0"/>
                  </a:moveTo>
                  <a:lnTo>
                    <a:pt x="3036951" y="2795397"/>
                  </a:lnTo>
                </a:path>
                <a:path w="6074409" h="2795904">
                  <a:moveTo>
                    <a:pt x="4552061" y="0"/>
                  </a:moveTo>
                  <a:lnTo>
                    <a:pt x="4552061" y="2795397"/>
                  </a:lnTo>
                </a:path>
                <a:path w="6074409" h="2795904">
                  <a:moveTo>
                    <a:pt x="6073901" y="0"/>
                  </a:moveTo>
                  <a:lnTo>
                    <a:pt x="6073901" y="2795397"/>
                  </a:lnTo>
                </a:path>
              </a:pathLst>
            </a:custGeom>
            <a:ln w="6350">
              <a:solidFill>
                <a:srgbClr val="B1C7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98749" y="5079745"/>
              <a:ext cx="7308850" cy="0"/>
            </a:xfrm>
            <a:custGeom>
              <a:avLst/>
              <a:gdLst/>
              <a:ahLst/>
              <a:cxnLst/>
              <a:rect l="l" t="t" r="r" b="b"/>
              <a:pathLst>
                <a:path w="7308850">
                  <a:moveTo>
                    <a:pt x="0" y="0"/>
                  </a:moveTo>
                  <a:lnTo>
                    <a:pt x="7308723" y="0"/>
                  </a:lnTo>
                </a:path>
              </a:pathLst>
            </a:custGeom>
            <a:ln w="635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91510" y="2762758"/>
              <a:ext cx="7289165" cy="1878330"/>
            </a:xfrm>
            <a:custGeom>
              <a:avLst/>
              <a:gdLst/>
              <a:ahLst/>
              <a:cxnLst/>
              <a:rect l="l" t="t" r="r" b="b"/>
              <a:pathLst>
                <a:path w="7289165" h="1878329">
                  <a:moveTo>
                    <a:pt x="7238" y="1877821"/>
                  </a:moveTo>
                  <a:lnTo>
                    <a:pt x="7288784" y="1875281"/>
                  </a:lnTo>
                </a:path>
                <a:path w="7289165" h="1878329">
                  <a:moveTo>
                    <a:pt x="7238" y="1251839"/>
                  </a:moveTo>
                  <a:lnTo>
                    <a:pt x="7288784" y="1249298"/>
                  </a:lnTo>
                </a:path>
                <a:path w="7289165" h="1878329">
                  <a:moveTo>
                    <a:pt x="4063" y="628395"/>
                  </a:moveTo>
                  <a:lnTo>
                    <a:pt x="7285736" y="625855"/>
                  </a:lnTo>
                </a:path>
                <a:path w="7289165" h="1878329">
                  <a:moveTo>
                    <a:pt x="0" y="2412"/>
                  </a:moveTo>
                  <a:lnTo>
                    <a:pt x="7281544" y="0"/>
                  </a:lnTo>
                </a:path>
              </a:pathLst>
            </a:custGeom>
            <a:ln w="6350">
              <a:solidFill>
                <a:srgbClr val="B1C7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30092" y="5181727"/>
            <a:ext cx="4768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1880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3805" y="5181727"/>
            <a:ext cx="4781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1920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87742" y="5181727"/>
            <a:ext cx="4768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1980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03232" y="5181727"/>
            <a:ext cx="4768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2010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0289" y="2642361"/>
            <a:ext cx="251460" cy="2131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477B"/>
                </a:solidFill>
                <a:latin typeface="Arial"/>
                <a:cs typeface="Arial"/>
              </a:rPr>
              <a:t>10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16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5"/>
              </a:spcBef>
            </a:pPr>
            <a:r>
              <a:rPr sz="1600" spc="-50" dirty="0">
                <a:solidFill>
                  <a:srgbClr val="00477B"/>
                </a:solidFill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5"/>
              </a:spcBef>
            </a:pPr>
            <a:endParaRPr sz="16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1600" spc="-50" dirty="0">
                <a:solidFill>
                  <a:srgbClr val="00477B"/>
                </a:solidFill>
                <a:latin typeface="Arial"/>
                <a:cs typeface="Arial"/>
              </a:rPr>
              <a:t>8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16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</a:pPr>
            <a:r>
              <a:rPr sz="1600" spc="-50" dirty="0">
                <a:solidFill>
                  <a:srgbClr val="00477B"/>
                </a:solidFill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20258" y="1948053"/>
            <a:ext cx="19551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477B"/>
                </a:solidFill>
                <a:latin typeface="Arial"/>
                <a:cs typeface="Arial"/>
              </a:rPr>
              <a:t>linearer</a:t>
            </a:r>
            <a:r>
              <a:rPr sz="1200" spc="-5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0477B"/>
                </a:solidFill>
                <a:latin typeface="Arial"/>
                <a:cs typeface="Arial"/>
              </a:rPr>
              <a:t>Trend</a:t>
            </a:r>
            <a:r>
              <a:rPr sz="1200" spc="-3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477B"/>
                </a:solidFill>
                <a:latin typeface="Arial"/>
                <a:cs typeface="Arial"/>
              </a:rPr>
              <a:t>(1881</a:t>
            </a:r>
            <a:r>
              <a:rPr sz="1200" spc="-1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477B"/>
                </a:solidFill>
                <a:latin typeface="Arial"/>
                <a:cs typeface="Arial"/>
              </a:rPr>
              <a:t>–</a:t>
            </a:r>
            <a:r>
              <a:rPr sz="1200" spc="-10" dirty="0">
                <a:solidFill>
                  <a:srgbClr val="00477B"/>
                </a:solidFill>
                <a:latin typeface="Arial"/>
                <a:cs typeface="Arial"/>
              </a:rPr>
              <a:t> 2019)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43372" y="2051430"/>
            <a:ext cx="394335" cy="635"/>
          </a:xfrm>
          <a:custGeom>
            <a:avLst/>
            <a:gdLst/>
            <a:ahLst/>
            <a:cxnLst/>
            <a:rect l="l" t="t" r="r" b="b"/>
            <a:pathLst>
              <a:path w="394335" h="635">
                <a:moveTo>
                  <a:pt x="0" y="0"/>
                </a:moveTo>
                <a:lnTo>
                  <a:pt x="394080" y="127"/>
                </a:lnTo>
              </a:path>
            </a:pathLst>
          </a:custGeom>
          <a:ln w="19050">
            <a:solidFill>
              <a:srgbClr val="C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30144" y="2949781"/>
            <a:ext cx="252095" cy="14509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Temperatur</a:t>
            </a:r>
            <a:r>
              <a:rPr sz="1600" spc="-3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[°C]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65901" y="5040629"/>
            <a:ext cx="476884" cy="79438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1950</a:t>
            </a:r>
            <a:endParaRPr sz="1600">
              <a:latin typeface="Arial"/>
              <a:cs typeface="Arial"/>
            </a:endParaRPr>
          </a:p>
          <a:p>
            <a:pPr marL="29209">
              <a:lnSpc>
                <a:spcPct val="100000"/>
              </a:lnSpc>
              <a:spcBef>
                <a:spcPts val="1105"/>
              </a:spcBef>
            </a:pPr>
            <a:r>
              <a:rPr sz="1600" spc="-20" dirty="0">
                <a:solidFill>
                  <a:srgbClr val="00477B"/>
                </a:solidFill>
                <a:latin typeface="Arial"/>
                <a:cs typeface="Arial"/>
              </a:rPr>
              <a:t>Jahr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96539" y="2459795"/>
            <a:ext cx="7016115" cy="2432685"/>
            <a:chOff x="2796539" y="2459795"/>
            <a:chExt cx="7016115" cy="2432685"/>
          </a:xfrm>
        </p:grpSpPr>
        <p:pic>
          <p:nvPicPr>
            <p:cNvPr id="18" name="object 18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96539" y="2459795"/>
              <a:ext cx="7016115" cy="243236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825495" y="3340100"/>
              <a:ext cx="6611620" cy="939800"/>
            </a:xfrm>
            <a:custGeom>
              <a:avLst/>
              <a:gdLst/>
              <a:ahLst/>
              <a:cxnLst/>
              <a:rect l="l" t="t" r="r" b="b"/>
              <a:pathLst>
                <a:path w="6611620" h="939800">
                  <a:moveTo>
                    <a:pt x="0" y="939673"/>
                  </a:moveTo>
                  <a:lnTo>
                    <a:pt x="6611238" y="0"/>
                  </a:lnTo>
                </a:path>
              </a:pathLst>
            </a:custGeom>
            <a:ln w="19049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78048" y="5693155"/>
            <a:ext cx="11468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BEBEBE"/>
                </a:solidFill>
                <a:latin typeface="Arial"/>
                <a:cs typeface="Arial"/>
              </a:rPr>
              <a:t>Daten:</a:t>
            </a:r>
            <a:r>
              <a:rPr sz="1050" spc="-25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BEBEBE"/>
                </a:solidFill>
                <a:latin typeface="Arial"/>
                <a:cs typeface="Arial"/>
              </a:rPr>
              <a:t>DWD,</a:t>
            </a:r>
            <a:r>
              <a:rPr sz="105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BEBEBE"/>
                </a:solidFill>
                <a:latin typeface="Arial"/>
                <a:cs typeface="Arial"/>
              </a:rPr>
              <a:t>2019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1066800"/>
            <a:ext cx="54640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Klimawandel</a:t>
            </a:r>
            <a:r>
              <a:rPr sz="3600" spc="-40" dirty="0"/>
              <a:t> </a:t>
            </a:r>
            <a:r>
              <a:rPr sz="3600" dirty="0"/>
              <a:t>in</a:t>
            </a:r>
            <a:r>
              <a:rPr sz="3600" spc="-45" dirty="0"/>
              <a:t> </a:t>
            </a:r>
            <a:r>
              <a:rPr sz="3600" spc="-10" dirty="0"/>
              <a:t>Deutschland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953910" y="2695063"/>
            <a:ext cx="5142090" cy="31305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32740" marR="5080" indent="-312420">
              <a:lnSpc>
                <a:spcPts val="1939"/>
              </a:lnSpc>
              <a:spcBef>
                <a:spcPts val="345"/>
              </a:spcBef>
              <a:buClr>
                <a:srgbClr val="97BB27"/>
              </a:buClr>
              <a:buFont typeface="Wingdings"/>
              <a:buChar char=""/>
              <a:tabLst>
                <a:tab pos="332740" algn="l"/>
              </a:tabLst>
            </a:pPr>
            <a:r>
              <a:rPr sz="1800" dirty="0">
                <a:latin typeface="Arial"/>
                <a:cs typeface="Arial"/>
              </a:rPr>
              <a:t>9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10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wärmsten,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jemals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erfassten </a:t>
            </a:r>
            <a:r>
              <a:rPr sz="1800" dirty="0">
                <a:latin typeface="Arial"/>
                <a:cs typeface="Arial"/>
              </a:rPr>
              <a:t>Jahresdurchschnittstemperaturen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liegen </a:t>
            </a:r>
            <a:r>
              <a:rPr sz="1800" dirty="0">
                <a:latin typeface="Arial"/>
                <a:cs typeface="Arial"/>
              </a:rPr>
              <a:t>nach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dem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Jahr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2000</a:t>
            </a:r>
            <a:endParaRPr sz="18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latin typeface="Arial"/>
                <a:cs typeface="Arial"/>
              </a:rPr>
              <a:t>Hitzerekord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Juli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2019: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41,2°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</a:t>
            </a:r>
            <a:endParaRPr sz="1800" dirty="0">
              <a:latin typeface="Arial"/>
              <a:cs typeface="Arial"/>
            </a:endParaRPr>
          </a:p>
          <a:p>
            <a:pPr marL="355600" marR="234315" indent="-342900">
              <a:lnSpc>
                <a:spcPts val="1939"/>
              </a:lnSpc>
              <a:spcBef>
                <a:spcPts val="1040"/>
              </a:spcBef>
              <a:buClr>
                <a:srgbClr val="97BB27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spc="-10" dirty="0">
                <a:latin typeface="Arial"/>
                <a:cs typeface="Arial"/>
              </a:rPr>
              <a:t>Verlagerung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Niederschlägen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vom </a:t>
            </a:r>
            <a:r>
              <a:rPr sz="1800" dirty="0">
                <a:latin typeface="Arial"/>
                <a:cs typeface="Arial"/>
              </a:rPr>
              <a:t>Sommer-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Winterhalbjahr</a:t>
            </a:r>
            <a:endParaRPr sz="1800" dirty="0">
              <a:latin typeface="Arial"/>
              <a:cs typeface="Arial"/>
            </a:endParaRPr>
          </a:p>
          <a:p>
            <a:pPr marL="666115" lvl="1" indent="-342900">
              <a:lnSpc>
                <a:spcPct val="100000"/>
              </a:lnSpc>
              <a:spcBef>
                <a:spcPts val="785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dirty="0">
                <a:latin typeface="Arial"/>
                <a:cs typeface="Arial"/>
              </a:rPr>
              <a:t>Beispiel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Jahr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2023</a:t>
            </a:r>
            <a:endParaRPr sz="16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5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latin typeface="Arial"/>
                <a:cs typeface="Arial"/>
              </a:rPr>
              <a:t>Lange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Trockenperioden </a:t>
            </a:r>
            <a:r>
              <a:rPr sz="1800" dirty="0">
                <a:latin typeface="Arial"/>
                <a:cs typeface="Arial"/>
              </a:rPr>
              <a:t>im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Sommer</a:t>
            </a:r>
            <a:endParaRPr sz="1800" dirty="0">
              <a:latin typeface="Arial"/>
              <a:cs typeface="Arial"/>
            </a:endParaRPr>
          </a:p>
          <a:p>
            <a:pPr marL="355600" marR="5080" indent="-342900">
              <a:lnSpc>
                <a:spcPts val="1939"/>
              </a:lnSpc>
              <a:spcBef>
                <a:spcPts val="1040"/>
              </a:spcBef>
              <a:buClr>
                <a:srgbClr val="97BB27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latin typeface="Arial"/>
                <a:cs typeface="Arial"/>
              </a:rPr>
              <a:t>Zunehmende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Starkregenereignisse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im </a:t>
            </a:r>
            <a:r>
              <a:rPr sz="1800" spc="-10" dirty="0">
                <a:latin typeface="Arial"/>
                <a:cs typeface="Arial"/>
              </a:rPr>
              <a:t>Sommer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2735" y="1426875"/>
            <a:ext cx="4303890" cy="5431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6925" y="990585"/>
            <a:ext cx="11353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72952" y="1576260"/>
            <a:ext cx="970915" cy="4827905"/>
            <a:chOff x="4572952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34185" y="0"/>
                  </a:move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394" y="4239170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0965" y="4693704"/>
                  </a:lnTo>
                  <a:lnTo>
                    <a:pt x="416151" y="4693704"/>
                  </a:lnTo>
                  <a:lnTo>
                    <a:pt x="365402" y="4689021"/>
                  </a:lnTo>
                  <a:lnTo>
                    <a:pt x="318034" y="4675526"/>
                  </a:lnTo>
                  <a:lnTo>
                    <a:pt x="274728" y="465409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9" y="23609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644354" y="114935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close/>
                </a:path>
                <a:path w="857885" h="4818380">
                  <a:moveTo>
                    <a:pt x="644354" y="114935"/>
                  </a:move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lnTo>
                    <a:pt x="730965" y="4693704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44354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16151" y="4693704"/>
                  </a:moveTo>
                  <a:lnTo>
                    <a:pt x="365402" y="4689021"/>
                  </a:lnTo>
                  <a:lnTo>
                    <a:pt x="318034" y="4675526"/>
                  </a:lnTo>
                  <a:lnTo>
                    <a:pt x="274627" y="465404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6" y="22974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close/>
                </a:path>
                <a:path w="857885" h="4818380">
                  <a:moveTo>
                    <a:pt x="686153" y="4046423"/>
                  </a:moveTo>
                  <a:lnTo>
                    <a:pt x="686192" y="3995860"/>
                  </a:lnTo>
                  <a:lnTo>
                    <a:pt x="686228" y="3945271"/>
                  </a:lnTo>
                  <a:lnTo>
                    <a:pt x="686260" y="3894657"/>
                  </a:lnTo>
                  <a:lnTo>
                    <a:pt x="686289" y="3844017"/>
                  </a:lnTo>
                  <a:lnTo>
                    <a:pt x="686316" y="3793353"/>
                  </a:lnTo>
                  <a:lnTo>
                    <a:pt x="686339" y="3742666"/>
                  </a:lnTo>
                  <a:lnTo>
                    <a:pt x="686360" y="3691956"/>
                  </a:lnTo>
                  <a:lnTo>
                    <a:pt x="686378" y="3641223"/>
                  </a:lnTo>
                  <a:lnTo>
                    <a:pt x="686393" y="3590470"/>
                  </a:lnTo>
                  <a:lnTo>
                    <a:pt x="686405" y="3539695"/>
                  </a:lnTo>
                  <a:lnTo>
                    <a:pt x="686416" y="3488901"/>
                  </a:lnTo>
                  <a:lnTo>
                    <a:pt x="686423" y="3438088"/>
                  </a:lnTo>
                  <a:lnTo>
                    <a:pt x="686429" y="3387256"/>
                  </a:lnTo>
                  <a:lnTo>
                    <a:pt x="686432" y="3336406"/>
                  </a:lnTo>
                  <a:lnTo>
                    <a:pt x="686433" y="3285540"/>
                  </a:lnTo>
                  <a:lnTo>
                    <a:pt x="686433" y="3234657"/>
                  </a:lnTo>
                  <a:lnTo>
                    <a:pt x="686430" y="3183758"/>
                  </a:lnTo>
                  <a:lnTo>
                    <a:pt x="686425" y="3132845"/>
                  </a:lnTo>
                  <a:lnTo>
                    <a:pt x="686419" y="3081917"/>
                  </a:lnTo>
                  <a:lnTo>
                    <a:pt x="686411" y="3030977"/>
                  </a:lnTo>
                  <a:lnTo>
                    <a:pt x="686402" y="2980023"/>
                  </a:lnTo>
                  <a:lnTo>
                    <a:pt x="686391" y="2929057"/>
                  </a:lnTo>
                  <a:lnTo>
                    <a:pt x="686379" y="2878081"/>
                  </a:lnTo>
                  <a:lnTo>
                    <a:pt x="686365" y="2827093"/>
                  </a:lnTo>
                  <a:lnTo>
                    <a:pt x="686351" y="2776096"/>
                  </a:lnTo>
                  <a:lnTo>
                    <a:pt x="686335" y="2725090"/>
                  </a:lnTo>
                  <a:lnTo>
                    <a:pt x="686318" y="2674076"/>
                  </a:lnTo>
                  <a:lnTo>
                    <a:pt x="686300" y="2623054"/>
                  </a:lnTo>
                  <a:lnTo>
                    <a:pt x="686282" y="2572025"/>
                  </a:lnTo>
                  <a:lnTo>
                    <a:pt x="686263" y="2520989"/>
                  </a:lnTo>
                  <a:lnTo>
                    <a:pt x="686243" y="2469949"/>
                  </a:lnTo>
                  <a:lnTo>
                    <a:pt x="686223" y="2418903"/>
                  </a:lnTo>
                  <a:lnTo>
                    <a:pt x="686202" y="2367854"/>
                  </a:lnTo>
                  <a:lnTo>
                    <a:pt x="686181" y="2316801"/>
                  </a:lnTo>
                  <a:lnTo>
                    <a:pt x="686159" y="2265746"/>
                  </a:lnTo>
                  <a:lnTo>
                    <a:pt x="686138" y="2214689"/>
                  </a:lnTo>
                  <a:lnTo>
                    <a:pt x="686116" y="2163631"/>
                  </a:lnTo>
                  <a:lnTo>
                    <a:pt x="686095" y="2112572"/>
                  </a:lnTo>
                  <a:lnTo>
                    <a:pt x="686073" y="2061514"/>
                  </a:lnTo>
                  <a:lnTo>
                    <a:pt x="686052" y="2010457"/>
                  </a:lnTo>
                  <a:lnTo>
                    <a:pt x="686031" y="1959402"/>
                  </a:lnTo>
                  <a:lnTo>
                    <a:pt x="686010" y="1908349"/>
                  </a:lnTo>
                  <a:lnTo>
                    <a:pt x="685990" y="1857299"/>
                  </a:lnTo>
                  <a:lnTo>
                    <a:pt x="685971" y="1806253"/>
                  </a:lnTo>
                  <a:lnTo>
                    <a:pt x="685952" y="1755212"/>
                  </a:lnTo>
                  <a:lnTo>
                    <a:pt x="685934" y="1704177"/>
                  </a:lnTo>
                  <a:lnTo>
                    <a:pt x="685917" y="1653147"/>
                  </a:lnTo>
                  <a:lnTo>
                    <a:pt x="685900" y="1602125"/>
                  </a:lnTo>
                  <a:lnTo>
                    <a:pt x="685885" y="1551110"/>
                  </a:lnTo>
                  <a:lnTo>
                    <a:pt x="685871" y="1500103"/>
                  </a:lnTo>
                  <a:lnTo>
                    <a:pt x="685858" y="1449105"/>
                  </a:lnTo>
                  <a:lnTo>
                    <a:pt x="685846" y="1398117"/>
                  </a:lnTo>
                  <a:lnTo>
                    <a:pt x="685836" y="1347139"/>
                  </a:lnTo>
                  <a:lnTo>
                    <a:pt x="685827" y="1296173"/>
                  </a:lnTo>
                  <a:lnTo>
                    <a:pt x="685820" y="1245218"/>
                  </a:lnTo>
                  <a:lnTo>
                    <a:pt x="685815" y="1194277"/>
                  </a:lnTo>
                  <a:lnTo>
                    <a:pt x="685811" y="1143348"/>
                  </a:lnTo>
                  <a:lnTo>
                    <a:pt x="685809" y="1092434"/>
                  </a:lnTo>
                  <a:lnTo>
                    <a:pt x="685809" y="1041534"/>
                  </a:lnTo>
                  <a:lnTo>
                    <a:pt x="685812" y="990650"/>
                  </a:lnTo>
                  <a:lnTo>
                    <a:pt x="685816" y="939782"/>
                  </a:lnTo>
                  <a:lnTo>
                    <a:pt x="685823" y="888931"/>
                  </a:lnTo>
                  <a:lnTo>
                    <a:pt x="685831" y="838098"/>
                  </a:lnTo>
                  <a:lnTo>
                    <a:pt x="685843" y="787283"/>
                  </a:lnTo>
                  <a:lnTo>
                    <a:pt x="685857" y="736487"/>
                  </a:lnTo>
                  <a:lnTo>
                    <a:pt x="685873" y="685712"/>
                  </a:lnTo>
                  <a:lnTo>
                    <a:pt x="685892" y="634956"/>
                  </a:lnTo>
                  <a:lnTo>
                    <a:pt x="685914" y="584223"/>
                  </a:lnTo>
                  <a:lnTo>
                    <a:pt x="685939" y="533511"/>
                  </a:lnTo>
                  <a:lnTo>
                    <a:pt x="685967" y="482821"/>
                  </a:lnTo>
                  <a:lnTo>
                    <a:pt x="685997" y="432156"/>
                  </a:lnTo>
                  <a:lnTo>
                    <a:pt x="686031" y="381514"/>
                  </a:lnTo>
                  <a:lnTo>
                    <a:pt x="686069" y="330898"/>
                  </a:lnTo>
                  <a:lnTo>
                    <a:pt x="686109" y="280307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lnTo>
                    <a:pt x="398437" y="4581"/>
                  </a:ln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306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5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5" y="1488152"/>
                  </a:lnTo>
                  <a:lnTo>
                    <a:pt x="53584" y="1528270"/>
                  </a:lnTo>
                  <a:lnTo>
                    <a:pt x="85488" y="1562954"/>
                  </a:lnTo>
                  <a:lnTo>
                    <a:pt x="123048" y="1591373"/>
                  </a:lnTo>
                  <a:lnTo>
                    <a:pt x="165344" y="1612699"/>
                  </a:lnTo>
                  <a:lnTo>
                    <a:pt x="211455" y="1626103"/>
                  </a:lnTo>
                  <a:lnTo>
                    <a:pt x="260463" y="1630756"/>
                  </a:lnTo>
                  <a:lnTo>
                    <a:pt x="309428" y="1626103"/>
                  </a:lnTo>
                  <a:lnTo>
                    <a:pt x="355508" y="1612699"/>
                  </a:lnTo>
                  <a:lnTo>
                    <a:pt x="397781" y="1591373"/>
                  </a:lnTo>
                  <a:lnTo>
                    <a:pt x="435326" y="1562954"/>
                  </a:lnTo>
                  <a:lnTo>
                    <a:pt x="467221" y="1528270"/>
                  </a:lnTo>
                  <a:lnTo>
                    <a:pt x="492545" y="1488152"/>
                  </a:lnTo>
                  <a:lnTo>
                    <a:pt x="510378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724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6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6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6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6" y="949325"/>
                  </a:lnTo>
                </a:path>
                <a:path w="216535" h="3797300">
                  <a:moveTo>
                    <a:pt x="0" y="0"/>
                  </a:moveTo>
                  <a:lnTo>
                    <a:pt x="216026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531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16095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5030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85030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030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030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88890" y="4576893"/>
            <a:ext cx="1046480" cy="993775"/>
            <a:chOff x="5088890" y="4576893"/>
            <a:chExt cx="1046480" cy="993775"/>
          </a:xfrm>
        </p:grpSpPr>
        <p:sp>
          <p:nvSpPr>
            <p:cNvPr id="15" name="object 15"/>
            <p:cNvSpPr/>
            <p:nvPr/>
          </p:nvSpPr>
          <p:spPr>
            <a:xfrm>
              <a:off x="5092065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92065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0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96891" y="458006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96891" y="4580068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7966"/>
                  </a:moveTo>
                  <a:lnTo>
                    <a:pt x="1038225" y="17966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35700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0100" y="5447487"/>
            <a:ext cx="293179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Vorindustriller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Durchschnitt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(1850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bis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1900)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4617" y="4492828"/>
            <a:ext cx="3270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4B7DA2"/>
                </a:solidFill>
                <a:latin typeface="Arial"/>
                <a:cs typeface="Arial"/>
              </a:rPr>
              <a:t>+1,2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29018" y="4492828"/>
            <a:ext cx="210566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Stand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Erderwärmung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2021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25846" y="6224117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9300" y="998826"/>
            <a:ext cx="10972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72952" y="1576260"/>
            <a:ext cx="970915" cy="4827905"/>
            <a:chOff x="4572952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34185" y="0"/>
                  </a:move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394" y="4239170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0965" y="4693704"/>
                  </a:lnTo>
                  <a:lnTo>
                    <a:pt x="416151" y="4693704"/>
                  </a:lnTo>
                  <a:lnTo>
                    <a:pt x="365402" y="4689021"/>
                  </a:lnTo>
                  <a:lnTo>
                    <a:pt x="318034" y="4675526"/>
                  </a:lnTo>
                  <a:lnTo>
                    <a:pt x="274728" y="465409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9" y="23609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644354" y="114935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close/>
                </a:path>
                <a:path w="857885" h="4818380">
                  <a:moveTo>
                    <a:pt x="644354" y="114935"/>
                  </a:move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lnTo>
                    <a:pt x="730965" y="4693704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44354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16151" y="4693704"/>
                  </a:moveTo>
                  <a:lnTo>
                    <a:pt x="365402" y="4689021"/>
                  </a:lnTo>
                  <a:lnTo>
                    <a:pt x="318034" y="4675526"/>
                  </a:lnTo>
                  <a:lnTo>
                    <a:pt x="274627" y="465404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6" y="22974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close/>
                </a:path>
                <a:path w="857885" h="4818380">
                  <a:moveTo>
                    <a:pt x="686153" y="4046423"/>
                  </a:moveTo>
                  <a:lnTo>
                    <a:pt x="686192" y="3995860"/>
                  </a:lnTo>
                  <a:lnTo>
                    <a:pt x="686228" y="3945271"/>
                  </a:lnTo>
                  <a:lnTo>
                    <a:pt x="686260" y="3894657"/>
                  </a:lnTo>
                  <a:lnTo>
                    <a:pt x="686289" y="3844017"/>
                  </a:lnTo>
                  <a:lnTo>
                    <a:pt x="686316" y="3793353"/>
                  </a:lnTo>
                  <a:lnTo>
                    <a:pt x="686339" y="3742666"/>
                  </a:lnTo>
                  <a:lnTo>
                    <a:pt x="686360" y="3691956"/>
                  </a:lnTo>
                  <a:lnTo>
                    <a:pt x="686378" y="3641223"/>
                  </a:lnTo>
                  <a:lnTo>
                    <a:pt x="686393" y="3590470"/>
                  </a:lnTo>
                  <a:lnTo>
                    <a:pt x="686405" y="3539695"/>
                  </a:lnTo>
                  <a:lnTo>
                    <a:pt x="686416" y="3488901"/>
                  </a:lnTo>
                  <a:lnTo>
                    <a:pt x="686423" y="3438088"/>
                  </a:lnTo>
                  <a:lnTo>
                    <a:pt x="686429" y="3387256"/>
                  </a:lnTo>
                  <a:lnTo>
                    <a:pt x="686432" y="3336406"/>
                  </a:lnTo>
                  <a:lnTo>
                    <a:pt x="686433" y="3285540"/>
                  </a:lnTo>
                  <a:lnTo>
                    <a:pt x="686433" y="3234657"/>
                  </a:lnTo>
                  <a:lnTo>
                    <a:pt x="686430" y="3183758"/>
                  </a:lnTo>
                  <a:lnTo>
                    <a:pt x="686425" y="3132845"/>
                  </a:lnTo>
                  <a:lnTo>
                    <a:pt x="686419" y="3081917"/>
                  </a:lnTo>
                  <a:lnTo>
                    <a:pt x="686411" y="3030977"/>
                  </a:lnTo>
                  <a:lnTo>
                    <a:pt x="686402" y="2980023"/>
                  </a:lnTo>
                  <a:lnTo>
                    <a:pt x="686391" y="2929057"/>
                  </a:lnTo>
                  <a:lnTo>
                    <a:pt x="686379" y="2878081"/>
                  </a:lnTo>
                  <a:lnTo>
                    <a:pt x="686365" y="2827093"/>
                  </a:lnTo>
                  <a:lnTo>
                    <a:pt x="686351" y="2776096"/>
                  </a:lnTo>
                  <a:lnTo>
                    <a:pt x="686335" y="2725090"/>
                  </a:lnTo>
                  <a:lnTo>
                    <a:pt x="686318" y="2674076"/>
                  </a:lnTo>
                  <a:lnTo>
                    <a:pt x="686300" y="2623054"/>
                  </a:lnTo>
                  <a:lnTo>
                    <a:pt x="686282" y="2572025"/>
                  </a:lnTo>
                  <a:lnTo>
                    <a:pt x="686263" y="2520989"/>
                  </a:lnTo>
                  <a:lnTo>
                    <a:pt x="686243" y="2469949"/>
                  </a:lnTo>
                  <a:lnTo>
                    <a:pt x="686223" y="2418903"/>
                  </a:lnTo>
                  <a:lnTo>
                    <a:pt x="686202" y="2367854"/>
                  </a:lnTo>
                  <a:lnTo>
                    <a:pt x="686181" y="2316801"/>
                  </a:lnTo>
                  <a:lnTo>
                    <a:pt x="686159" y="2265746"/>
                  </a:lnTo>
                  <a:lnTo>
                    <a:pt x="686138" y="2214689"/>
                  </a:lnTo>
                  <a:lnTo>
                    <a:pt x="686116" y="2163631"/>
                  </a:lnTo>
                  <a:lnTo>
                    <a:pt x="686095" y="2112572"/>
                  </a:lnTo>
                  <a:lnTo>
                    <a:pt x="686073" y="2061514"/>
                  </a:lnTo>
                  <a:lnTo>
                    <a:pt x="686052" y="2010457"/>
                  </a:lnTo>
                  <a:lnTo>
                    <a:pt x="686031" y="1959402"/>
                  </a:lnTo>
                  <a:lnTo>
                    <a:pt x="686010" y="1908349"/>
                  </a:lnTo>
                  <a:lnTo>
                    <a:pt x="685990" y="1857299"/>
                  </a:lnTo>
                  <a:lnTo>
                    <a:pt x="685971" y="1806253"/>
                  </a:lnTo>
                  <a:lnTo>
                    <a:pt x="685952" y="1755212"/>
                  </a:lnTo>
                  <a:lnTo>
                    <a:pt x="685934" y="1704177"/>
                  </a:lnTo>
                  <a:lnTo>
                    <a:pt x="685917" y="1653147"/>
                  </a:lnTo>
                  <a:lnTo>
                    <a:pt x="685900" y="1602125"/>
                  </a:lnTo>
                  <a:lnTo>
                    <a:pt x="685885" y="1551110"/>
                  </a:lnTo>
                  <a:lnTo>
                    <a:pt x="685871" y="1500103"/>
                  </a:lnTo>
                  <a:lnTo>
                    <a:pt x="685858" y="1449105"/>
                  </a:lnTo>
                  <a:lnTo>
                    <a:pt x="685846" y="1398117"/>
                  </a:lnTo>
                  <a:lnTo>
                    <a:pt x="685836" y="1347139"/>
                  </a:lnTo>
                  <a:lnTo>
                    <a:pt x="685827" y="1296173"/>
                  </a:lnTo>
                  <a:lnTo>
                    <a:pt x="685820" y="1245218"/>
                  </a:lnTo>
                  <a:lnTo>
                    <a:pt x="685815" y="1194277"/>
                  </a:lnTo>
                  <a:lnTo>
                    <a:pt x="685811" y="1143348"/>
                  </a:lnTo>
                  <a:lnTo>
                    <a:pt x="685809" y="1092434"/>
                  </a:lnTo>
                  <a:lnTo>
                    <a:pt x="685809" y="1041534"/>
                  </a:lnTo>
                  <a:lnTo>
                    <a:pt x="685812" y="990650"/>
                  </a:lnTo>
                  <a:lnTo>
                    <a:pt x="685816" y="939782"/>
                  </a:lnTo>
                  <a:lnTo>
                    <a:pt x="685823" y="888931"/>
                  </a:lnTo>
                  <a:lnTo>
                    <a:pt x="685831" y="838098"/>
                  </a:lnTo>
                  <a:lnTo>
                    <a:pt x="685843" y="787283"/>
                  </a:lnTo>
                  <a:lnTo>
                    <a:pt x="685857" y="736487"/>
                  </a:lnTo>
                  <a:lnTo>
                    <a:pt x="685873" y="685712"/>
                  </a:lnTo>
                  <a:lnTo>
                    <a:pt x="685892" y="634956"/>
                  </a:lnTo>
                  <a:lnTo>
                    <a:pt x="685914" y="584223"/>
                  </a:lnTo>
                  <a:lnTo>
                    <a:pt x="685939" y="533511"/>
                  </a:lnTo>
                  <a:lnTo>
                    <a:pt x="685967" y="482821"/>
                  </a:lnTo>
                  <a:lnTo>
                    <a:pt x="685997" y="432156"/>
                  </a:lnTo>
                  <a:lnTo>
                    <a:pt x="686031" y="381514"/>
                  </a:lnTo>
                  <a:lnTo>
                    <a:pt x="686069" y="330898"/>
                  </a:lnTo>
                  <a:lnTo>
                    <a:pt x="686109" y="280307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lnTo>
                    <a:pt x="398437" y="4581"/>
                  </a:ln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306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5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5" y="1488152"/>
                  </a:lnTo>
                  <a:lnTo>
                    <a:pt x="53584" y="1528270"/>
                  </a:lnTo>
                  <a:lnTo>
                    <a:pt x="85488" y="1562954"/>
                  </a:lnTo>
                  <a:lnTo>
                    <a:pt x="123048" y="1591373"/>
                  </a:lnTo>
                  <a:lnTo>
                    <a:pt x="165344" y="1612699"/>
                  </a:lnTo>
                  <a:lnTo>
                    <a:pt x="211455" y="1626103"/>
                  </a:lnTo>
                  <a:lnTo>
                    <a:pt x="260463" y="1630756"/>
                  </a:lnTo>
                  <a:lnTo>
                    <a:pt x="309428" y="1626103"/>
                  </a:lnTo>
                  <a:lnTo>
                    <a:pt x="355508" y="1612699"/>
                  </a:lnTo>
                  <a:lnTo>
                    <a:pt x="397781" y="1591373"/>
                  </a:lnTo>
                  <a:lnTo>
                    <a:pt x="435326" y="1562954"/>
                  </a:lnTo>
                  <a:lnTo>
                    <a:pt x="467221" y="1528270"/>
                  </a:lnTo>
                  <a:lnTo>
                    <a:pt x="492545" y="1488152"/>
                  </a:lnTo>
                  <a:lnTo>
                    <a:pt x="510378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724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6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6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6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6" y="949325"/>
                  </a:lnTo>
                </a:path>
                <a:path w="216535" h="3797300">
                  <a:moveTo>
                    <a:pt x="0" y="0"/>
                  </a:moveTo>
                  <a:lnTo>
                    <a:pt x="216026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531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16095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5030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85030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030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030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63490" y="3647630"/>
            <a:ext cx="4555490" cy="1923414"/>
            <a:chOff x="5063490" y="3647630"/>
            <a:chExt cx="4555490" cy="1923414"/>
          </a:xfrm>
        </p:grpSpPr>
        <p:sp>
          <p:nvSpPr>
            <p:cNvPr id="15" name="object 15"/>
            <p:cNvSpPr/>
            <p:nvPr/>
          </p:nvSpPr>
          <p:spPr>
            <a:xfrm>
              <a:off x="5063490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63490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92065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92065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0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96891" y="458006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96891" y="4580068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7966"/>
                  </a:moveTo>
                  <a:lnTo>
                    <a:pt x="1038225" y="17966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50104" y="4127118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56071" y="3993756"/>
              <a:ext cx="3458210" cy="277495"/>
            </a:xfrm>
            <a:custGeom>
              <a:avLst/>
              <a:gdLst/>
              <a:ahLst/>
              <a:cxnLst/>
              <a:rect l="l" t="t" r="r" b="b"/>
              <a:pathLst>
                <a:path w="3458209" h="277495">
                  <a:moveTo>
                    <a:pt x="3457829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3457829" y="276999"/>
                  </a:lnTo>
                  <a:lnTo>
                    <a:pt x="3457829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56071" y="3993756"/>
              <a:ext cx="3458210" cy="277495"/>
            </a:xfrm>
            <a:custGeom>
              <a:avLst/>
              <a:gdLst/>
              <a:ahLst/>
              <a:cxnLst/>
              <a:rect l="l" t="t" r="r" b="b"/>
              <a:pathLst>
                <a:path w="3458209" h="277495">
                  <a:moveTo>
                    <a:pt x="0" y="276999"/>
                  </a:moveTo>
                  <a:lnTo>
                    <a:pt x="3457829" y="276999"/>
                  </a:lnTo>
                  <a:lnTo>
                    <a:pt x="3457829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5700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50100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4617" y="4492828"/>
            <a:ext cx="3270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4B7DA2"/>
                </a:solidFill>
                <a:latin typeface="Arial"/>
                <a:cs typeface="Arial"/>
              </a:rPr>
              <a:t>+1,2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29018" y="4492828"/>
            <a:ext cx="21056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Stand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Erderwärmung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35700" y="4024629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50100" y="4024629"/>
            <a:ext cx="2342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Ziel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nach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Pariser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Klimaabkommen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25846" y="6224117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825" y="1009135"/>
            <a:ext cx="114300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72952" y="1576260"/>
            <a:ext cx="970915" cy="4827905"/>
            <a:chOff x="4572952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34185" y="0"/>
                  </a:move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394" y="4239170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0965" y="4693704"/>
                  </a:lnTo>
                  <a:lnTo>
                    <a:pt x="416151" y="4693704"/>
                  </a:lnTo>
                  <a:lnTo>
                    <a:pt x="365402" y="4689021"/>
                  </a:lnTo>
                  <a:lnTo>
                    <a:pt x="318034" y="4675526"/>
                  </a:lnTo>
                  <a:lnTo>
                    <a:pt x="274728" y="465409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9" y="23609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644354" y="114935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close/>
                </a:path>
                <a:path w="857885" h="4818380">
                  <a:moveTo>
                    <a:pt x="644354" y="114935"/>
                  </a:move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lnTo>
                    <a:pt x="730965" y="4693704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44354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16151" y="4693704"/>
                  </a:moveTo>
                  <a:lnTo>
                    <a:pt x="365402" y="4689021"/>
                  </a:lnTo>
                  <a:lnTo>
                    <a:pt x="318034" y="4675526"/>
                  </a:lnTo>
                  <a:lnTo>
                    <a:pt x="274627" y="465404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6" y="22974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close/>
                </a:path>
                <a:path w="857885" h="4818380">
                  <a:moveTo>
                    <a:pt x="686153" y="4046423"/>
                  </a:moveTo>
                  <a:lnTo>
                    <a:pt x="686192" y="3995860"/>
                  </a:lnTo>
                  <a:lnTo>
                    <a:pt x="686228" y="3945271"/>
                  </a:lnTo>
                  <a:lnTo>
                    <a:pt x="686260" y="3894657"/>
                  </a:lnTo>
                  <a:lnTo>
                    <a:pt x="686289" y="3844017"/>
                  </a:lnTo>
                  <a:lnTo>
                    <a:pt x="686316" y="3793353"/>
                  </a:lnTo>
                  <a:lnTo>
                    <a:pt x="686339" y="3742666"/>
                  </a:lnTo>
                  <a:lnTo>
                    <a:pt x="686360" y="3691956"/>
                  </a:lnTo>
                  <a:lnTo>
                    <a:pt x="686378" y="3641223"/>
                  </a:lnTo>
                  <a:lnTo>
                    <a:pt x="686393" y="3590470"/>
                  </a:lnTo>
                  <a:lnTo>
                    <a:pt x="686405" y="3539695"/>
                  </a:lnTo>
                  <a:lnTo>
                    <a:pt x="686416" y="3488901"/>
                  </a:lnTo>
                  <a:lnTo>
                    <a:pt x="686423" y="3438088"/>
                  </a:lnTo>
                  <a:lnTo>
                    <a:pt x="686429" y="3387256"/>
                  </a:lnTo>
                  <a:lnTo>
                    <a:pt x="686432" y="3336406"/>
                  </a:lnTo>
                  <a:lnTo>
                    <a:pt x="686433" y="3285540"/>
                  </a:lnTo>
                  <a:lnTo>
                    <a:pt x="686433" y="3234657"/>
                  </a:lnTo>
                  <a:lnTo>
                    <a:pt x="686430" y="3183758"/>
                  </a:lnTo>
                  <a:lnTo>
                    <a:pt x="686425" y="3132845"/>
                  </a:lnTo>
                  <a:lnTo>
                    <a:pt x="686419" y="3081917"/>
                  </a:lnTo>
                  <a:lnTo>
                    <a:pt x="686411" y="3030977"/>
                  </a:lnTo>
                  <a:lnTo>
                    <a:pt x="686402" y="2980023"/>
                  </a:lnTo>
                  <a:lnTo>
                    <a:pt x="686391" y="2929057"/>
                  </a:lnTo>
                  <a:lnTo>
                    <a:pt x="686379" y="2878081"/>
                  </a:lnTo>
                  <a:lnTo>
                    <a:pt x="686365" y="2827093"/>
                  </a:lnTo>
                  <a:lnTo>
                    <a:pt x="686351" y="2776096"/>
                  </a:lnTo>
                  <a:lnTo>
                    <a:pt x="686335" y="2725090"/>
                  </a:lnTo>
                  <a:lnTo>
                    <a:pt x="686318" y="2674076"/>
                  </a:lnTo>
                  <a:lnTo>
                    <a:pt x="686300" y="2623054"/>
                  </a:lnTo>
                  <a:lnTo>
                    <a:pt x="686282" y="2572025"/>
                  </a:lnTo>
                  <a:lnTo>
                    <a:pt x="686263" y="2520989"/>
                  </a:lnTo>
                  <a:lnTo>
                    <a:pt x="686243" y="2469949"/>
                  </a:lnTo>
                  <a:lnTo>
                    <a:pt x="686223" y="2418903"/>
                  </a:lnTo>
                  <a:lnTo>
                    <a:pt x="686202" y="2367854"/>
                  </a:lnTo>
                  <a:lnTo>
                    <a:pt x="686181" y="2316801"/>
                  </a:lnTo>
                  <a:lnTo>
                    <a:pt x="686159" y="2265746"/>
                  </a:lnTo>
                  <a:lnTo>
                    <a:pt x="686138" y="2214689"/>
                  </a:lnTo>
                  <a:lnTo>
                    <a:pt x="686116" y="2163631"/>
                  </a:lnTo>
                  <a:lnTo>
                    <a:pt x="686095" y="2112572"/>
                  </a:lnTo>
                  <a:lnTo>
                    <a:pt x="686073" y="2061514"/>
                  </a:lnTo>
                  <a:lnTo>
                    <a:pt x="686052" y="2010457"/>
                  </a:lnTo>
                  <a:lnTo>
                    <a:pt x="686031" y="1959402"/>
                  </a:lnTo>
                  <a:lnTo>
                    <a:pt x="686010" y="1908349"/>
                  </a:lnTo>
                  <a:lnTo>
                    <a:pt x="685990" y="1857299"/>
                  </a:lnTo>
                  <a:lnTo>
                    <a:pt x="685971" y="1806253"/>
                  </a:lnTo>
                  <a:lnTo>
                    <a:pt x="685952" y="1755212"/>
                  </a:lnTo>
                  <a:lnTo>
                    <a:pt x="685934" y="1704177"/>
                  </a:lnTo>
                  <a:lnTo>
                    <a:pt x="685917" y="1653147"/>
                  </a:lnTo>
                  <a:lnTo>
                    <a:pt x="685900" y="1602125"/>
                  </a:lnTo>
                  <a:lnTo>
                    <a:pt x="685885" y="1551110"/>
                  </a:lnTo>
                  <a:lnTo>
                    <a:pt x="685871" y="1500103"/>
                  </a:lnTo>
                  <a:lnTo>
                    <a:pt x="685858" y="1449105"/>
                  </a:lnTo>
                  <a:lnTo>
                    <a:pt x="685846" y="1398117"/>
                  </a:lnTo>
                  <a:lnTo>
                    <a:pt x="685836" y="1347139"/>
                  </a:lnTo>
                  <a:lnTo>
                    <a:pt x="685827" y="1296173"/>
                  </a:lnTo>
                  <a:lnTo>
                    <a:pt x="685820" y="1245218"/>
                  </a:lnTo>
                  <a:lnTo>
                    <a:pt x="685815" y="1194277"/>
                  </a:lnTo>
                  <a:lnTo>
                    <a:pt x="685811" y="1143348"/>
                  </a:lnTo>
                  <a:lnTo>
                    <a:pt x="685809" y="1092434"/>
                  </a:lnTo>
                  <a:lnTo>
                    <a:pt x="685809" y="1041534"/>
                  </a:lnTo>
                  <a:lnTo>
                    <a:pt x="685812" y="990650"/>
                  </a:lnTo>
                  <a:lnTo>
                    <a:pt x="685816" y="939782"/>
                  </a:lnTo>
                  <a:lnTo>
                    <a:pt x="685823" y="888931"/>
                  </a:lnTo>
                  <a:lnTo>
                    <a:pt x="685831" y="838098"/>
                  </a:lnTo>
                  <a:lnTo>
                    <a:pt x="685843" y="787283"/>
                  </a:lnTo>
                  <a:lnTo>
                    <a:pt x="685857" y="736487"/>
                  </a:lnTo>
                  <a:lnTo>
                    <a:pt x="685873" y="685712"/>
                  </a:lnTo>
                  <a:lnTo>
                    <a:pt x="685892" y="634956"/>
                  </a:lnTo>
                  <a:lnTo>
                    <a:pt x="685914" y="584223"/>
                  </a:lnTo>
                  <a:lnTo>
                    <a:pt x="685939" y="533511"/>
                  </a:lnTo>
                  <a:lnTo>
                    <a:pt x="685967" y="482821"/>
                  </a:lnTo>
                  <a:lnTo>
                    <a:pt x="685997" y="432156"/>
                  </a:lnTo>
                  <a:lnTo>
                    <a:pt x="686031" y="381514"/>
                  </a:lnTo>
                  <a:lnTo>
                    <a:pt x="686069" y="330898"/>
                  </a:lnTo>
                  <a:lnTo>
                    <a:pt x="686109" y="280307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lnTo>
                    <a:pt x="398437" y="4581"/>
                  </a:ln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306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5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5" y="1488152"/>
                  </a:lnTo>
                  <a:lnTo>
                    <a:pt x="53584" y="1528270"/>
                  </a:lnTo>
                  <a:lnTo>
                    <a:pt x="85488" y="1562954"/>
                  </a:lnTo>
                  <a:lnTo>
                    <a:pt x="123048" y="1591373"/>
                  </a:lnTo>
                  <a:lnTo>
                    <a:pt x="165344" y="1612699"/>
                  </a:lnTo>
                  <a:lnTo>
                    <a:pt x="211455" y="1626103"/>
                  </a:lnTo>
                  <a:lnTo>
                    <a:pt x="260463" y="1630756"/>
                  </a:lnTo>
                  <a:lnTo>
                    <a:pt x="309428" y="1626103"/>
                  </a:lnTo>
                  <a:lnTo>
                    <a:pt x="355508" y="1612699"/>
                  </a:lnTo>
                  <a:lnTo>
                    <a:pt x="397781" y="1591373"/>
                  </a:lnTo>
                  <a:lnTo>
                    <a:pt x="435326" y="1562954"/>
                  </a:lnTo>
                  <a:lnTo>
                    <a:pt x="467221" y="1528270"/>
                  </a:lnTo>
                  <a:lnTo>
                    <a:pt x="492545" y="1488152"/>
                  </a:lnTo>
                  <a:lnTo>
                    <a:pt x="510378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724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6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6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6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6" y="949325"/>
                  </a:lnTo>
                </a:path>
                <a:path w="216535" h="3797300">
                  <a:moveTo>
                    <a:pt x="0" y="0"/>
                  </a:moveTo>
                  <a:lnTo>
                    <a:pt x="216026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531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16095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5030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85030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030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030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63490" y="2698369"/>
            <a:ext cx="4555490" cy="2872740"/>
            <a:chOff x="5063490" y="2698369"/>
            <a:chExt cx="4555490" cy="2872740"/>
          </a:xfrm>
        </p:grpSpPr>
        <p:sp>
          <p:nvSpPr>
            <p:cNvPr id="15" name="object 15"/>
            <p:cNvSpPr/>
            <p:nvPr/>
          </p:nvSpPr>
          <p:spPr>
            <a:xfrm>
              <a:off x="5063490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63490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63490" y="2698369"/>
              <a:ext cx="100965" cy="948055"/>
            </a:xfrm>
            <a:custGeom>
              <a:avLst/>
              <a:gdLst/>
              <a:ahLst/>
              <a:cxnLst/>
              <a:rect l="l" t="t" r="r" b="b"/>
              <a:pathLst>
                <a:path w="100964" h="948054">
                  <a:moveTo>
                    <a:pt x="100837" y="0"/>
                  </a:moveTo>
                  <a:lnTo>
                    <a:pt x="0" y="0"/>
                  </a:lnTo>
                  <a:lnTo>
                    <a:pt x="0" y="947673"/>
                  </a:lnTo>
                  <a:lnTo>
                    <a:pt x="100837" y="947673"/>
                  </a:lnTo>
                  <a:lnTo>
                    <a:pt x="10083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92065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92065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0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96891" y="458006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96891" y="4580068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7966"/>
                  </a:moveTo>
                  <a:lnTo>
                    <a:pt x="1038225" y="17966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50104" y="4127119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56071" y="3993756"/>
              <a:ext cx="3458210" cy="277495"/>
            </a:xfrm>
            <a:custGeom>
              <a:avLst/>
              <a:gdLst/>
              <a:ahLst/>
              <a:cxnLst/>
              <a:rect l="l" t="t" r="r" b="b"/>
              <a:pathLst>
                <a:path w="3458209" h="277495">
                  <a:moveTo>
                    <a:pt x="0" y="276999"/>
                  </a:moveTo>
                  <a:lnTo>
                    <a:pt x="3457829" y="276999"/>
                  </a:lnTo>
                  <a:lnTo>
                    <a:pt x="3457829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5700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50100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4617" y="4492828"/>
            <a:ext cx="30200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1200" spc="-20" dirty="0">
                <a:latin typeface="Arial"/>
                <a:cs typeface="Arial"/>
              </a:rPr>
              <a:t>+1,2</a:t>
            </a:r>
            <a:r>
              <a:rPr sz="1200" dirty="0">
                <a:latin typeface="Arial"/>
                <a:cs typeface="Arial"/>
              </a:rPr>
              <a:t>	Stand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Erderwärmung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51308" y="3988993"/>
            <a:ext cx="3467735" cy="287020"/>
          </a:xfrm>
          <a:prstGeom prst="rect">
            <a:avLst/>
          </a:prstGeom>
          <a:solidFill>
            <a:srgbClr val="00477B"/>
          </a:solidFill>
        </p:spPr>
        <p:txBody>
          <a:bodyPr vert="horz" wrap="square" lIns="0" tIns="4826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380"/>
              </a:spcBef>
              <a:tabLst>
                <a:tab pos="1010919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Ziel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nach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Pariser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Klimaabkommen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593338" y="3445645"/>
            <a:ext cx="1553210" cy="78740"/>
            <a:chOff x="3593338" y="3445645"/>
            <a:chExt cx="1553210" cy="78740"/>
          </a:xfrm>
        </p:grpSpPr>
        <p:sp>
          <p:nvSpPr>
            <p:cNvPr id="31" name="object 31"/>
            <p:cNvSpPr/>
            <p:nvPr/>
          </p:nvSpPr>
          <p:spPr>
            <a:xfrm>
              <a:off x="5070983" y="3448820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70983" y="3448820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93338" y="3487546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1475994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35279" y="3348977"/>
            <a:ext cx="3272790" cy="277495"/>
          </a:xfrm>
          <a:prstGeom prst="rect">
            <a:avLst/>
          </a:prstGeom>
          <a:solidFill>
            <a:srgbClr val="179E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40"/>
              </a:spcBef>
              <a:tabLst>
                <a:tab pos="2835910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Aktuelle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Zusagen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und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Zielsetzungen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+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25846" y="6224117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8985" y="1029178"/>
            <a:ext cx="11658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72952" y="1576260"/>
            <a:ext cx="970915" cy="4827905"/>
            <a:chOff x="4572952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34185" y="0"/>
                  </a:move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394" y="4239170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0965" y="4693704"/>
                  </a:lnTo>
                  <a:lnTo>
                    <a:pt x="416151" y="4693704"/>
                  </a:lnTo>
                  <a:lnTo>
                    <a:pt x="365402" y="4689021"/>
                  </a:lnTo>
                  <a:lnTo>
                    <a:pt x="318034" y="4675526"/>
                  </a:lnTo>
                  <a:lnTo>
                    <a:pt x="274728" y="465409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9" y="23609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644354" y="114935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close/>
                </a:path>
                <a:path w="857885" h="4818380">
                  <a:moveTo>
                    <a:pt x="644354" y="114935"/>
                  </a:move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lnTo>
                    <a:pt x="730965" y="4693704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44354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16151" y="4693704"/>
                  </a:moveTo>
                  <a:lnTo>
                    <a:pt x="365402" y="4689021"/>
                  </a:lnTo>
                  <a:lnTo>
                    <a:pt x="318034" y="4675526"/>
                  </a:lnTo>
                  <a:lnTo>
                    <a:pt x="274627" y="465404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6" y="22974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close/>
                </a:path>
                <a:path w="857885" h="4818380">
                  <a:moveTo>
                    <a:pt x="686153" y="4046423"/>
                  </a:moveTo>
                  <a:lnTo>
                    <a:pt x="686192" y="3995860"/>
                  </a:lnTo>
                  <a:lnTo>
                    <a:pt x="686228" y="3945271"/>
                  </a:lnTo>
                  <a:lnTo>
                    <a:pt x="686260" y="3894657"/>
                  </a:lnTo>
                  <a:lnTo>
                    <a:pt x="686289" y="3844017"/>
                  </a:lnTo>
                  <a:lnTo>
                    <a:pt x="686316" y="3793353"/>
                  </a:lnTo>
                  <a:lnTo>
                    <a:pt x="686339" y="3742666"/>
                  </a:lnTo>
                  <a:lnTo>
                    <a:pt x="686360" y="3691956"/>
                  </a:lnTo>
                  <a:lnTo>
                    <a:pt x="686378" y="3641223"/>
                  </a:lnTo>
                  <a:lnTo>
                    <a:pt x="686393" y="3590470"/>
                  </a:lnTo>
                  <a:lnTo>
                    <a:pt x="686405" y="3539695"/>
                  </a:lnTo>
                  <a:lnTo>
                    <a:pt x="686416" y="3488901"/>
                  </a:lnTo>
                  <a:lnTo>
                    <a:pt x="686423" y="3438088"/>
                  </a:lnTo>
                  <a:lnTo>
                    <a:pt x="686429" y="3387256"/>
                  </a:lnTo>
                  <a:lnTo>
                    <a:pt x="686432" y="3336406"/>
                  </a:lnTo>
                  <a:lnTo>
                    <a:pt x="686433" y="3285540"/>
                  </a:lnTo>
                  <a:lnTo>
                    <a:pt x="686433" y="3234657"/>
                  </a:lnTo>
                  <a:lnTo>
                    <a:pt x="686430" y="3183758"/>
                  </a:lnTo>
                  <a:lnTo>
                    <a:pt x="686425" y="3132845"/>
                  </a:lnTo>
                  <a:lnTo>
                    <a:pt x="686419" y="3081917"/>
                  </a:lnTo>
                  <a:lnTo>
                    <a:pt x="686411" y="3030977"/>
                  </a:lnTo>
                  <a:lnTo>
                    <a:pt x="686402" y="2980023"/>
                  </a:lnTo>
                  <a:lnTo>
                    <a:pt x="686391" y="2929057"/>
                  </a:lnTo>
                  <a:lnTo>
                    <a:pt x="686379" y="2878081"/>
                  </a:lnTo>
                  <a:lnTo>
                    <a:pt x="686365" y="2827093"/>
                  </a:lnTo>
                  <a:lnTo>
                    <a:pt x="686351" y="2776096"/>
                  </a:lnTo>
                  <a:lnTo>
                    <a:pt x="686335" y="2725090"/>
                  </a:lnTo>
                  <a:lnTo>
                    <a:pt x="686318" y="2674076"/>
                  </a:lnTo>
                  <a:lnTo>
                    <a:pt x="686300" y="2623054"/>
                  </a:lnTo>
                  <a:lnTo>
                    <a:pt x="686282" y="2572025"/>
                  </a:lnTo>
                  <a:lnTo>
                    <a:pt x="686263" y="2520989"/>
                  </a:lnTo>
                  <a:lnTo>
                    <a:pt x="686243" y="2469949"/>
                  </a:lnTo>
                  <a:lnTo>
                    <a:pt x="686223" y="2418903"/>
                  </a:lnTo>
                  <a:lnTo>
                    <a:pt x="686202" y="2367854"/>
                  </a:lnTo>
                  <a:lnTo>
                    <a:pt x="686181" y="2316801"/>
                  </a:lnTo>
                  <a:lnTo>
                    <a:pt x="686159" y="2265746"/>
                  </a:lnTo>
                  <a:lnTo>
                    <a:pt x="686138" y="2214689"/>
                  </a:lnTo>
                  <a:lnTo>
                    <a:pt x="686116" y="2163631"/>
                  </a:lnTo>
                  <a:lnTo>
                    <a:pt x="686095" y="2112572"/>
                  </a:lnTo>
                  <a:lnTo>
                    <a:pt x="686073" y="2061514"/>
                  </a:lnTo>
                  <a:lnTo>
                    <a:pt x="686052" y="2010457"/>
                  </a:lnTo>
                  <a:lnTo>
                    <a:pt x="686031" y="1959402"/>
                  </a:lnTo>
                  <a:lnTo>
                    <a:pt x="686010" y="1908349"/>
                  </a:lnTo>
                  <a:lnTo>
                    <a:pt x="685990" y="1857299"/>
                  </a:lnTo>
                  <a:lnTo>
                    <a:pt x="685971" y="1806253"/>
                  </a:lnTo>
                  <a:lnTo>
                    <a:pt x="685952" y="1755212"/>
                  </a:lnTo>
                  <a:lnTo>
                    <a:pt x="685934" y="1704177"/>
                  </a:lnTo>
                  <a:lnTo>
                    <a:pt x="685917" y="1653147"/>
                  </a:lnTo>
                  <a:lnTo>
                    <a:pt x="685900" y="1602125"/>
                  </a:lnTo>
                  <a:lnTo>
                    <a:pt x="685885" y="1551110"/>
                  </a:lnTo>
                  <a:lnTo>
                    <a:pt x="685871" y="1500103"/>
                  </a:lnTo>
                  <a:lnTo>
                    <a:pt x="685858" y="1449105"/>
                  </a:lnTo>
                  <a:lnTo>
                    <a:pt x="685846" y="1398117"/>
                  </a:lnTo>
                  <a:lnTo>
                    <a:pt x="685836" y="1347139"/>
                  </a:lnTo>
                  <a:lnTo>
                    <a:pt x="685827" y="1296173"/>
                  </a:lnTo>
                  <a:lnTo>
                    <a:pt x="685820" y="1245218"/>
                  </a:lnTo>
                  <a:lnTo>
                    <a:pt x="685815" y="1194277"/>
                  </a:lnTo>
                  <a:lnTo>
                    <a:pt x="685811" y="1143348"/>
                  </a:lnTo>
                  <a:lnTo>
                    <a:pt x="685809" y="1092434"/>
                  </a:lnTo>
                  <a:lnTo>
                    <a:pt x="685809" y="1041534"/>
                  </a:lnTo>
                  <a:lnTo>
                    <a:pt x="685812" y="990650"/>
                  </a:lnTo>
                  <a:lnTo>
                    <a:pt x="685816" y="939782"/>
                  </a:lnTo>
                  <a:lnTo>
                    <a:pt x="685823" y="888931"/>
                  </a:lnTo>
                  <a:lnTo>
                    <a:pt x="685831" y="838098"/>
                  </a:lnTo>
                  <a:lnTo>
                    <a:pt x="685843" y="787283"/>
                  </a:lnTo>
                  <a:lnTo>
                    <a:pt x="685857" y="736487"/>
                  </a:lnTo>
                  <a:lnTo>
                    <a:pt x="685873" y="685712"/>
                  </a:lnTo>
                  <a:lnTo>
                    <a:pt x="685892" y="634956"/>
                  </a:lnTo>
                  <a:lnTo>
                    <a:pt x="685914" y="584223"/>
                  </a:lnTo>
                  <a:lnTo>
                    <a:pt x="685939" y="533511"/>
                  </a:lnTo>
                  <a:lnTo>
                    <a:pt x="685967" y="482821"/>
                  </a:lnTo>
                  <a:lnTo>
                    <a:pt x="685997" y="432156"/>
                  </a:lnTo>
                  <a:lnTo>
                    <a:pt x="686031" y="381514"/>
                  </a:lnTo>
                  <a:lnTo>
                    <a:pt x="686069" y="330898"/>
                  </a:lnTo>
                  <a:lnTo>
                    <a:pt x="686109" y="280307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lnTo>
                    <a:pt x="398437" y="4581"/>
                  </a:ln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306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5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5" y="1488152"/>
                  </a:lnTo>
                  <a:lnTo>
                    <a:pt x="53584" y="1528270"/>
                  </a:lnTo>
                  <a:lnTo>
                    <a:pt x="85488" y="1562954"/>
                  </a:lnTo>
                  <a:lnTo>
                    <a:pt x="123048" y="1591373"/>
                  </a:lnTo>
                  <a:lnTo>
                    <a:pt x="165344" y="1612699"/>
                  </a:lnTo>
                  <a:lnTo>
                    <a:pt x="211455" y="1626103"/>
                  </a:lnTo>
                  <a:lnTo>
                    <a:pt x="260463" y="1630756"/>
                  </a:lnTo>
                  <a:lnTo>
                    <a:pt x="309428" y="1626103"/>
                  </a:lnTo>
                  <a:lnTo>
                    <a:pt x="355508" y="1612699"/>
                  </a:lnTo>
                  <a:lnTo>
                    <a:pt x="397781" y="1591373"/>
                  </a:lnTo>
                  <a:lnTo>
                    <a:pt x="435326" y="1562954"/>
                  </a:lnTo>
                  <a:lnTo>
                    <a:pt x="467221" y="1528270"/>
                  </a:lnTo>
                  <a:lnTo>
                    <a:pt x="492545" y="1488152"/>
                  </a:lnTo>
                  <a:lnTo>
                    <a:pt x="510378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724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6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6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6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6" y="949325"/>
                  </a:lnTo>
                </a:path>
                <a:path w="216535" h="3797300">
                  <a:moveTo>
                    <a:pt x="0" y="0"/>
                  </a:moveTo>
                  <a:lnTo>
                    <a:pt x="216026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531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16095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5030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85030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030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030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63490" y="1734311"/>
            <a:ext cx="4555490" cy="3836670"/>
            <a:chOff x="5063490" y="1734311"/>
            <a:chExt cx="4555490" cy="3836670"/>
          </a:xfrm>
        </p:grpSpPr>
        <p:sp>
          <p:nvSpPr>
            <p:cNvPr id="15" name="object 15"/>
            <p:cNvSpPr/>
            <p:nvPr/>
          </p:nvSpPr>
          <p:spPr>
            <a:xfrm>
              <a:off x="5063490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63490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63490" y="2698369"/>
              <a:ext cx="100965" cy="948055"/>
            </a:xfrm>
            <a:custGeom>
              <a:avLst/>
              <a:gdLst/>
              <a:ahLst/>
              <a:cxnLst/>
              <a:rect l="l" t="t" r="r" b="b"/>
              <a:pathLst>
                <a:path w="100964" h="948054">
                  <a:moveTo>
                    <a:pt x="100837" y="0"/>
                  </a:moveTo>
                  <a:lnTo>
                    <a:pt x="0" y="0"/>
                  </a:lnTo>
                  <a:lnTo>
                    <a:pt x="0" y="947673"/>
                  </a:lnTo>
                  <a:lnTo>
                    <a:pt x="100837" y="947673"/>
                  </a:lnTo>
                  <a:lnTo>
                    <a:pt x="10083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63490" y="1734311"/>
              <a:ext cx="101600" cy="962025"/>
            </a:xfrm>
            <a:custGeom>
              <a:avLst/>
              <a:gdLst/>
              <a:ahLst/>
              <a:cxnLst/>
              <a:rect l="l" t="t" r="r" b="b"/>
              <a:pathLst>
                <a:path w="101600" h="962025">
                  <a:moveTo>
                    <a:pt x="50419" y="0"/>
                  </a:moveTo>
                  <a:lnTo>
                    <a:pt x="30807" y="3990"/>
                  </a:lnTo>
                  <a:lnTo>
                    <a:pt x="14779" y="14874"/>
                  </a:lnTo>
                  <a:lnTo>
                    <a:pt x="3966" y="31021"/>
                  </a:lnTo>
                  <a:lnTo>
                    <a:pt x="0" y="50800"/>
                  </a:lnTo>
                  <a:lnTo>
                    <a:pt x="508" y="53212"/>
                  </a:lnTo>
                  <a:lnTo>
                    <a:pt x="0" y="55752"/>
                  </a:lnTo>
                  <a:lnTo>
                    <a:pt x="635" y="58800"/>
                  </a:lnTo>
                  <a:lnTo>
                    <a:pt x="635" y="486917"/>
                  </a:lnTo>
                  <a:lnTo>
                    <a:pt x="0" y="486917"/>
                  </a:lnTo>
                  <a:lnTo>
                    <a:pt x="0" y="961643"/>
                  </a:lnTo>
                  <a:lnTo>
                    <a:pt x="100837" y="961643"/>
                  </a:lnTo>
                  <a:lnTo>
                    <a:pt x="100837" y="508888"/>
                  </a:lnTo>
                  <a:lnTo>
                    <a:pt x="101473" y="508888"/>
                  </a:lnTo>
                  <a:lnTo>
                    <a:pt x="101473" y="50546"/>
                  </a:lnTo>
                  <a:lnTo>
                    <a:pt x="100711" y="50546"/>
                  </a:lnTo>
                  <a:lnTo>
                    <a:pt x="96900" y="30987"/>
                  </a:lnTo>
                  <a:lnTo>
                    <a:pt x="89298" y="18484"/>
                  </a:lnTo>
                  <a:lnTo>
                    <a:pt x="78565" y="8683"/>
                  </a:lnTo>
                  <a:lnTo>
                    <a:pt x="65379" y="2287"/>
                  </a:lnTo>
                  <a:lnTo>
                    <a:pt x="50419" y="0"/>
                  </a:lnTo>
                  <a:close/>
                </a:path>
              </a:pathLst>
            </a:custGeom>
            <a:solidFill>
              <a:srgbClr val="BE0C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92065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92065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0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96891" y="458006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96891" y="4580068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7966"/>
                  </a:moveTo>
                  <a:lnTo>
                    <a:pt x="1038225" y="17966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50104" y="4127119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56071" y="3993756"/>
              <a:ext cx="3458210" cy="277495"/>
            </a:xfrm>
            <a:custGeom>
              <a:avLst/>
              <a:gdLst/>
              <a:ahLst/>
              <a:cxnLst/>
              <a:rect l="l" t="t" r="r" b="b"/>
              <a:pathLst>
                <a:path w="3458209" h="277495">
                  <a:moveTo>
                    <a:pt x="0" y="276999"/>
                  </a:moveTo>
                  <a:lnTo>
                    <a:pt x="3457829" y="276999"/>
                  </a:lnTo>
                  <a:lnTo>
                    <a:pt x="3457829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235700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50100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14617" y="4492828"/>
            <a:ext cx="30200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1200" spc="-20" dirty="0">
                <a:latin typeface="Arial"/>
                <a:cs typeface="Arial"/>
              </a:rPr>
              <a:t>+1,2</a:t>
            </a:r>
            <a:r>
              <a:rPr sz="1200" dirty="0">
                <a:latin typeface="Arial"/>
                <a:cs typeface="Arial"/>
              </a:rPr>
              <a:t>	Stand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Erderwärmung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51308" y="3988993"/>
            <a:ext cx="3467735" cy="287020"/>
          </a:xfrm>
          <a:prstGeom prst="rect">
            <a:avLst/>
          </a:prstGeom>
          <a:solidFill>
            <a:srgbClr val="00477B"/>
          </a:solidFill>
        </p:spPr>
        <p:txBody>
          <a:bodyPr vert="horz" wrap="square" lIns="0" tIns="4826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380"/>
              </a:spcBef>
              <a:tabLst>
                <a:tab pos="1010919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Ziel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nach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Pariser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Klimaabkommen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88575" y="3445645"/>
            <a:ext cx="1557655" cy="78740"/>
            <a:chOff x="3588575" y="3445645"/>
            <a:chExt cx="1557655" cy="78740"/>
          </a:xfrm>
        </p:grpSpPr>
        <p:sp>
          <p:nvSpPr>
            <p:cNvPr id="32" name="object 32"/>
            <p:cNvSpPr/>
            <p:nvPr/>
          </p:nvSpPr>
          <p:spPr>
            <a:xfrm>
              <a:off x="5070983" y="3448820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70983" y="3448820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93338" y="3487546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1475994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35279" y="3348977"/>
            <a:ext cx="3272790" cy="277495"/>
          </a:xfrm>
          <a:prstGeom prst="rect">
            <a:avLst/>
          </a:prstGeom>
          <a:solidFill>
            <a:srgbClr val="179E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40"/>
              </a:spcBef>
              <a:tabLst>
                <a:tab pos="2835910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Aktuelle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Zusagen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und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Zielsetzungen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+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076316" y="2159000"/>
            <a:ext cx="4512945" cy="1489075"/>
            <a:chOff x="5076316" y="2159000"/>
            <a:chExt cx="4512945" cy="1489075"/>
          </a:xfrm>
        </p:grpSpPr>
        <p:sp>
          <p:nvSpPr>
            <p:cNvPr id="37" name="object 37"/>
            <p:cNvSpPr/>
            <p:nvPr/>
          </p:nvSpPr>
          <p:spPr>
            <a:xfrm>
              <a:off x="5079491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79491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51500" y="3028822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49721" y="2158999"/>
              <a:ext cx="3439795" cy="1489075"/>
            </a:xfrm>
            <a:custGeom>
              <a:avLst/>
              <a:gdLst/>
              <a:ahLst/>
              <a:cxnLst/>
              <a:rect l="l" t="t" r="r" b="b"/>
              <a:pathLst>
                <a:path w="3439795" h="1489075">
                  <a:moveTo>
                    <a:pt x="3439414" y="738238"/>
                  </a:moveTo>
                  <a:lnTo>
                    <a:pt x="594639" y="738238"/>
                  </a:lnTo>
                  <a:lnTo>
                    <a:pt x="594639" y="0"/>
                  </a:lnTo>
                  <a:lnTo>
                    <a:pt x="0" y="0"/>
                  </a:lnTo>
                  <a:lnTo>
                    <a:pt x="0" y="738238"/>
                  </a:lnTo>
                  <a:lnTo>
                    <a:pt x="0" y="1015238"/>
                  </a:lnTo>
                  <a:lnTo>
                    <a:pt x="0" y="1488694"/>
                  </a:lnTo>
                  <a:lnTo>
                    <a:pt x="594639" y="1488694"/>
                  </a:lnTo>
                  <a:lnTo>
                    <a:pt x="594639" y="1015238"/>
                  </a:lnTo>
                  <a:lnTo>
                    <a:pt x="3439414" y="1015238"/>
                  </a:lnTo>
                  <a:lnTo>
                    <a:pt x="3439414" y="738238"/>
                  </a:lnTo>
                  <a:close/>
                </a:path>
              </a:pathLst>
            </a:custGeom>
            <a:solidFill>
              <a:srgbClr val="179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229350" y="2927730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43750" y="2927730"/>
            <a:ext cx="186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Gegenwärtige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31128" y="2189479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3,6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31382" y="339623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25846" y="6224117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0885" y="990064"/>
            <a:ext cx="11734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72952" y="1576260"/>
            <a:ext cx="970915" cy="4827905"/>
            <a:chOff x="4572952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34185" y="0"/>
                  </a:move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394" y="4239170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0965" y="4693704"/>
                  </a:lnTo>
                  <a:lnTo>
                    <a:pt x="416151" y="4693704"/>
                  </a:lnTo>
                  <a:lnTo>
                    <a:pt x="365402" y="4689021"/>
                  </a:lnTo>
                  <a:lnTo>
                    <a:pt x="318034" y="4675526"/>
                  </a:lnTo>
                  <a:lnTo>
                    <a:pt x="274728" y="465409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9" y="23609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644354" y="114935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close/>
                </a:path>
                <a:path w="857885" h="4818380">
                  <a:moveTo>
                    <a:pt x="644354" y="114935"/>
                  </a:move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lnTo>
                    <a:pt x="730965" y="4693704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44354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0866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5" h="4818380">
                  <a:moveTo>
                    <a:pt x="416151" y="4693704"/>
                  </a:moveTo>
                  <a:lnTo>
                    <a:pt x="365402" y="4689021"/>
                  </a:lnTo>
                  <a:lnTo>
                    <a:pt x="318034" y="4675526"/>
                  </a:lnTo>
                  <a:lnTo>
                    <a:pt x="274627" y="4654046"/>
                  </a:lnTo>
                  <a:lnTo>
                    <a:pt x="235763" y="4625408"/>
                  </a:lnTo>
                  <a:lnTo>
                    <a:pt x="202026" y="4590440"/>
                  </a:lnTo>
                  <a:lnTo>
                    <a:pt x="173996" y="4549970"/>
                  </a:lnTo>
                  <a:lnTo>
                    <a:pt x="152255" y="4504825"/>
                  </a:lnTo>
                  <a:lnTo>
                    <a:pt x="137386" y="4455833"/>
                  </a:lnTo>
                  <a:lnTo>
                    <a:pt x="130347" y="4410136"/>
                  </a:lnTo>
                  <a:lnTo>
                    <a:pt x="130416" y="4364952"/>
                  </a:lnTo>
                  <a:lnTo>
                    <a:pt x="137240" y="4320949"/>
                  </a:lnTo>
                  <a:lnTo>
                    <a:pt x="150468" y="4278798"/>
                  </a:lnTo>
                  <a:lnTo>
                    <a:pt x="169747" y="4239170"/>
                  </a:lnTo>
                  <a:lnTo>
                    <a:pt x="194724" y="4202736"/>
                  </a:lnTo>
                  <a:lnTo>
                    <a:pt x="225048" y="4170165"/>
                  </a:lnTo>
                  <a:lnTo>
                    <a:pt x="260367" y="4142128"/>
                  </a:lnTo>
                  <a:lnTo>
                    <a:pt x="300327" y="4119295"/>
                  </a:lnTo>
                  <a:lnTo>
                    <a:pt x="298676" y="229742"/>
                  </a:lnTo>
                  <a:lnTo>
                    <a:pt x="313281" y="181854"/>
                  </a:lnTo>
                  <a:lnTo>
                    <a:pt x="348651" y="145526"/>
                  </a:lnTo>
                  <a:lnTo>
                    <a:pt x="392116" y="122604"/>
                  </a:lnTo>
                  <a:lnTo>
                    <a:pt x="431010" y="114935"/>
                  </a:lnTo>
                  <a:lnTo>
                    <a:pt x="468991" y="124001"/>
                  </a:lnTo>
                  <a:lnTo>
                    <a:pt x="510449" y="148510"/>
                  </a:lnTo>
                  <a:lnTo>
                    <a:pt x="543810" y="186140"/>
                  </a:lnTo>
                  <a:lnTo>
                    <a:pt x="557502" y="234568"/>
                  </a:lnTo>
                  <a:lnTo>
                    <a:pt x="557502" y="4119295"/>
                  </a:lnTo>
                  <a:lnTo>
                    <a:pt x="597391" y="4142128"/>
                  </a:lnTo>
                  <a:lnTo>
                    <a:pt x="632532" y="4170165"/>
                  </a:lnTo>
                  <a:lnTo>
                    <a:pt x="662625" y="4202736"/>
                  </a:lnTo>
                  <a:lnTo>
                    <a:pt x="687372" y="4239170"/>
                  </a:lnTo>
                  <a:lnTo>
                    <a:pt x="706473" y="4278798"/>
                  </a:lnTo>
                  <a:lnTo>
                    <a:pt x="719629" y="4320949"/>
                  </a:lnTo>
                  <a:lnTo>
                    <a:pt x="726543" y="4364952"/>
                  </a:lnTo>
                  <a:lnTo>
                    <a:pt x="726913" y="4410136"/>
                  </a:lnTo>
                  <a:lnTo>
                    <a:pt x="720443" y="4455833"/>
                  </a:lnTo>
                  <a:lnTo>
                    <a:pt x="706567" y="4499340"/>
                  </a:lnTo>
                  <a:lnTo>
                    <a:pt x="686739" y="4539531"/>
                  </a:lnTo>
                  <a:lnTo>
                    <a:pt x="661524" y="4575947"/>
                  </a:lnTo>
                  <a:lnTo>
                    <a:pt x="631490" y="4608129"/>
                  </a:lnTo>
                  <a:lnTo>
                    <a:pt x="597202" y="4635618"/>
                  </a:lnTo>
                  <a:lnTo>
                    <a:pt x="559228" y="4657955"/>
                  </a:lnTo>
                  <a:lnTo>
                    <a:pt x="518134" y="4674683"/>
                  </a:lnTo>
                  <a:lnTo>
                    <a:pt x="474486" y="4685343"/>
                  </a:lnTo>
                  <a:lnTo>
                    <a:pt x="428851" y="4689475"/>
                  </a:lnTo>
                  <a:lnTo>
                    <a:pt x="416151" y="4693704"/>
                  </a:lnTo>
                  <a:close/>
                </a:path>
                <a:path w="857885" h="4818380">
                  <a:moveTo>
                    <a:pt x="686153" y="4046423"/>
                  </a:moveTo>
                  <a:lnTo>
                    <a:pt x="686192" y="3995860"/>
                  </a:lnTo>
                  <a:lnTo>
                    <a:pt x="686228" y="3945271"/>
                  </a:lnTo>
                  <a:lnTo>
                    <a:pt x="686260" y="3894657"/>
                  </a:lnTo>
                  <a:lnTo>
                    <a:pt x="686289" y="3844017"/>
                  </a:lnTo>
                  <a:lnTo>
                    <a:pt x="686316" y="3793353"/>
                  </a:lnTo>
                  <a:lnTo>
                    <a:pt x="686339" y="3742666"/>
                  </a:lnTo>
                  <a:lnTo>
                    <a:pt x="686360" y="3691956"/>
                  </a:lnTo>
                  <a:lnTo>
                    <a:pt x="686378" y="3641223"/>
                  </a:lnTo>
                  <a:lnTo>
                    <a:pt x="686393" y="3590470"/>
                  </a:lnTo>
                  <a:lnTo>
                    <a:pt x="686405" y="3539695"/>
                  </a:lnTo>
                  <a:lnTo>
                    <a:pt x="686416" y="3488901"/>
                  </a:lnTo>
                  <a:lnTo>
                    <a:pt x="686423" y="3438088"/>
                  </a:lnTo>
                  <a:lnTo>
                    <a:pt x="686429" y="3387256"/>
                  </a:lnTo>
                  <a:lnTo>
                    <a:pt x="686432" y="3336406"/>
                  </a:lnTo>
                  <a:lnTo>
                    <a:pt x="686433" y="3285540"/>
                  </a:lnTo>
                  <a:lnTo>
                    <a:pt x="686433" y="3234657"/>
                  </a:lnTo>
                  <a:lnTo>
                    <a:pt x="686430" y="3183758"/>
                  </a:lnTo>
                  <a:lnTo>
                    <a:pt x="686425" y="3132845"/>
                  </a:lnTo>
                  <a:lnTo>
                    <a:pt x="686419" y="3081917"/>
                  </a:lnTo>
                  <a:lnTo>
                    <a:pt x="686411" y="3030977"/>
                  </a:lnTo>
                  <a:lnTo>
                    <a:pt x="686402" y="2980023"/>
                  </a:lnTo>
                  <a:lnTo>
                    <a:pt x="686391" y="2929057"/>
                  </a:lnTo>
                  <a:lnTo>
                    <a:pt x="686379" y="2878081"/>
                  </a:lnTo>
                  <a:lnTo>
                    <a:pt x="686365" y="2827093"/>
                  </a:lnTo>
                  <a:lnTo>
                    <a:pt x="686351" y="2776096"/>
                  </a:lnTo>
                  <a:lnTo>
                    <a:pt x="686335" y="2725090"/>
                  </a:lnTo>
                  <a:lnTo>
                    <a:pt x="686318" y="2674076"/>
                  </a:lnTo>
                  <a:lnTo>
                    <a:pt x="686300" y="2623054"/>
                  </a:lnTo>
                  <a:lnTo>
                    <a:pt x="686282" y="2572025"/>
                  </a:lnTo>
                  <a:lnTo>
                    <a:pt x="686263" y="2520989"/>
                  </a:lnTo>
                  <a:lnTo>
                    <a:pt x="686243" y="2469949"/>
                  </a:lnTo>
                  <a:lnTo>
                    <a:pt x="686223" y="2418903"/>
                  </a:lnTo>
                  <a:lnTo>
                    <a:pt x="686202" y="2367854"/>
                  </a:lnTo>
                  <a:lnTo>
                    <a:pt x="686181" y="2316801"/>
                  </a:lnTo>
                  <a:lnTo>
                    <a:pt x="686159" y="2265746"/>
                  </a:lnTo>
                  <a:lnTo>
                    <a:pt x="686138" y="2214689"/>
                  </a:lnTo>
                  <a:lnTo>
                    <a:pt x="686116" y="2163631"/>
                  </a:lnTo>
                  <a:lnTo>
                    <a:pt x="686095" y="2112572"/>
                  </a:lnTo>
                  <a:lnTo>
                    <a:pt x="686073" y="2061514"/>
                  </a:lnTo>
                  <a:lnTo>
                    <a:pt x="686052" y="2010457"/>
                  </a:lnTo>
                  <a:lnTo>
                    <a:pt x="686031" y="1959402"/>
                  </a:lnTo>
                  <a:lnTo>
                    <a:pt x="686010" y="1908349"/>
                  </a:lnTo>
                  <a:lnTo>
                    <a:pt x="685990" y="1857299"/>
                  </a:lnTo>
                  <a:lnTo>
                    <a:pt x="685971" y="1806253"/>
                  </a:lnTo>
                  <a:lnTo>
                    <a:pt x="685952" y="1755212"/>
                  </a:lnTo>
                  <a:lnTo>
                    <a:pt x="685934" y="1704177"/>
                  </a:lnTo>
                  <a:lnTo>
                    <a:pt x="685917" y="1653147"/>
                  </a:lnTo>
                  <a:lnTo>
                    <a:pt x="685900" y="1602125"/>
                  </a:lnTo>
                  <a:lnTo>
                    <a:pt x="685885" y="1551110"/>
                  </a:lnTo>
                  <a:lnTo>
                    <a:pt x="685871" y="1500103"/>
                  </a:lnTo>
                  <a:lnTo>
                    <a:pt x="685858" y="1449105"/>
                  </a:lnTo>
                  <a:lnTo>
                    <a:pt x="685846" y="1398117"/>
                  </a:lnTo>
                  <a:lnTo>
                    <a:pt x="685836" y="1347139"/>
                  </a:lnTo>
                  <a:lnTo>
                    <a:pt x="685827" y="1296173"/>
                  </a:lnTo>
                  <a:lnTo>
                    <a:pt x="685820" y="1245218"/>
                  </a:lnTo>
                  <a:lnTo>
                    <a:pt x="685815" y="1194277"/>
                  </a:lnTo>
                  <a:lnTo>
                    <a:pt x="685811" y="1143348"/>
                  </a:lnTo>
                  <a:lnTo>
                    <a:pt x="685809" y="1092434"/>
                  </a:lnTo>
                  <a:lnTo>
                    <a:pt x="685809" y="1041534"/>
                  </a:lnTo>
                  <a:lnTo>
                    <a:pt x="685812" y="990650"/>
                  </a:lnTo>
                  <a:lnTo>
                    <a:pt x="685816" y="939782"/>
                  </a:lnTo>
                  <a:lnTo>
                    <a:pt x="685823" y="888931"/>
                  </a:lnTo>
                  <a:lnTo>
                    <a:pt x="685831" y="838098"/>
                  </a:lnTo>
                  <a:lnTo>
                    <a:pt x="685843" y="787283"/>
                  </a:lnTo>
                  <a:lnTo>
                    <a:pt x="685857" y="736487"/>
                  </a:lnTo>
                  <a:lnTo>
                    <a:pt x="685873" y="685712"/>
                  </a:lnTo>
                  <a:lnTo>
                    <a:pt x="685892" y="634956"/>
                  </a:lnTo>
                  <a:lnTo>
                    <a:pt x="685914" y="584223"/>
                  </a:lnTo>
                  <a:lnTo>
                    <a:pt x="685939" y="533511"/>
                  </a:lnTo>
                  <a:lnTo>
                    <a:pt x="685967" y="482821"/>
                  </a:lnTo>
                  <a:lnTo>
                    <a:pt x="685997" y="432156"/>
                  </a:lnTo>
                  <a:lnTo>
                    <a:pt x="686031" y="381514"/>
                  </a:lnTo>
                  <a:lnTo>
                    <a:pt x="686069" y="330898"/>
                  </a:lnTo>
                  <a:lnTo>
                    <a:pt x="686109" y="280307"/>
                  </a:lnTo>
                  <a:lnTo>
                    <a:pt x="686153" y="229742"/>
                  </a:lnTo>
                  <a:lnTo>
                    <a:pt x="678832" y="179209"/>
                  </a:lnTo>
                  <a:lnTo>
                    <a:pt x="658802" y="134016"/>
                  </a:lnTo>
                  <a:lnTo>
                    <a:pt x="628965" y="94610"/>
                  </a:lnTo>
                  <a:lnTo>
                    <a:pt x="592221" y="61436"/>
                  </a:lnTo>
                  <a:lnTo>
                    <a:pt x="551470" y="34941"/>
                  </a:lnTo>
                  <a:lnTo>
                    <a:pt x="509613" y="15573"/>
                  </a:lnTo>
                  <a:lnTo>
                    <a:pt x="469551" y="3777"/>
                  </a:lnTo>
                  <a:lnTo>
                    <a:pt x="434185" y="0"/>
                  </a:lnTo>
                  <a:lnTo>
                    <a:pt x="398437" y="4581"/>
                  </a:lnTo>
                  <a:lnTo>
                    <a:pt x="357368" y="17172"/>
                  </a:lnTo>
                  <a:lnTo>
                    <a:pt x="314087" y="37330"/>
                  </a:lnTo>
                  <a:lnTo>
                    <a:pt x="271704" y="64611"/>
                  </a:lnTo>
                  <a:lnTo>
                    <a:pt x="233328" y="98571"/>
                  </a:lnTo>
                  <a:lnTo>
                    <a:pt x="202067" y="138767"/>
                  </a:lnTo>
                  <a:lnTo>
                    <a:pt x="181030" y="184755"/>
                  </a:lnTo>
                  <a:lnTo>
                    <a:pt x="173327" y="236092"/>
                  </a:lnTo>
                  <a:lnTo>
                    <a:pt x="171676" y="4046423"/>
                  </a:lnTo>
                  <a:lnTo>
                    <a:pt x="133529" y="4078764"/>
                  </a:lnTo>
                  <a:lnTo>
                    <a:pt x="99881" y="4114690"/>
                  </a:lnTo>
                  <a:lnTo>
                    <a:pt x="70866" y="4153748"/>
                  </a:lnTo>
                  <a:lnTo>
                    <a:pt x="46619" y="4195483"/>
                  </a:lnTo>
                  <a:lnTo>
                    <a:pt x="27274" y="4239441"/>
                  </a:lnTo>
                  <a:lnTo>
                    <a:pt x="12966" y="4285167"/>
                  </a:lnTo>
                  <a:lnTo>
                    <a:pt x="3830" y="4332208"/>
                  </a:lnTo>
                  <a:lnTo>
                    <a:pt x="0" y="4380108"/>
                  </a:lnTo>
                  <a:lnTo>
                    <a:pt x="1609" y="4428414"/>
                  </a:lnTo>
                  <a:lnTo>
                    <a:pt x="8794" y="4476671"/>
                  </a:lnTo>
                  <a:lnTo>
                    <a:pt x="21689" y="4524425"/>
                  </a:lnTo>
                  <a:lnTo>
                    <a:pt x="40043" y="4570879"/>
                  </a:lnTo>
                  <a:lnTo>
                    <a:pt x="63321" y="4614193"/>
                  </a:lnTo>
                  <a:lnTo>
                    <a:pt x="91126" y="4654096"/>
                  </a:lnTo>
                  <a:lnTo>
                    <a:pt x="123060" y="4690319"/>
                  </a:lnTo>
                  <a:lnTo>
                    <a:pt x="158727" y="4722589"/>
                  </a:lnTo>
                  <a:lnTo>
                    <a:pt x="197728" y="4750638"/>
                  </a:lnTo>
                  <a:lnTo>
                    <a:pt x="239667" y="4774193"/>
                  </a:lnTo>
                  <a:lnTo>
                    <a:pt x="284146" y="4792986"/>
                  </a:lnTo>
                  <a:lnTo>
                    <a:pt x="330768" y="4806744"/>
                  </a:lnTo>
                  <a:lnTo>
                    <a:pt x="379135" y="4815197"/>
                  </a:lnTo>
                  <a:lnTo>
                    <a:pt x="428851" y="4818075"/>
                  </a:lnTo>
                  <a:lnTo>
                    <a:pt x="478595" y="4815197"/>
                  </a:lnTo>
                  <a:lnTo>
                    <a:pt x="526981" y="4806744"/>
                  </a:lnTo>
                  <a:lnTo>
                    <a:pt x="573614" y="4792986"/>
                  </a:lnTo>
                  <a:lnTo>
                    <a:pt x="618097" y="4774193"/>
                  </a:lnTo>
                  <a:lnTo>
                    <a:pt x="660037" y="4750638"/>
                  </a:lnTo>
                  <a:lnTo>
                    <a:pt x="699039" y="4722589"/>
                  </a:lnTo>
                  <a:lnTo>
                    <a:pt x="734706" y="4690319"/>
                  </a:lnTo>
                  <a:lnTo>
                    <a:pt x="766645" y="4654096"/>
                  </a:lnTo>
                  <a:lnTo>
                    <a:pt x="794461" y="4614193"/>
                  </a:lnTo>
                  <a:lnTo>
                    <a:pt x="817757" y="4570879"/>
                  </a:lnTo>
                  <a:lnTo>
                    <a:pt x="836140" y="4524425"/>
                  </a:lnTo>
                  <a:lnTo>
                    <a:pt x="849032" y="4476671"/>
                  </a:lnTo>
                  <a:lnTo>
                    <a:pt x="856209" y="4428414"/>
                  </a:lnTo>
                  <a:lnTo>
                    <a:pt x="857809" y="4380108"/>
                  </a:lnTo>
                  <a:lnTo>
                    <a:pt x="853967" y="4332208"/>
                  </a:lnTo>
                  <a:lnTo>
                    <a:pt x="844820" y="4285167"/>
                  </a:lnTo>
                  <a:lnTo>
                    <a:pt x="830503" y="4239441"/>
                  </a:lnTo>
                  <a:lnTo>
                    <a:pt x="811154" y="4195483"/>
                  </a:lnTo>
                  <a:lnTo>
                    <a:pt x="786908" y="4153748"/>
                  </a:lnTo>
                  <a:lnTo>
                    <a:pt x="757902" y="4114690"/>
                  </a:lnTo>
                  <a:lnTo>
                    <a:pt x="724271" y="4078764"/>
                  </a:lnTo>
                  <a:lnTo>
                    <a:pt x="686153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306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5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5" y="1488152"/>
                  </a:lnTo>
                  <a:lnTo>
                    <a:pt x="53584" y="1528270"/>
                  </a:lnTo>
                  <a:lnTo>
                    <a:pt x="85488" y="1562954"/>
                  </a:lnTo>
                  <a:lnTo>
                    <a:pt x="123048" y="1591373"/>
                  </a:lnTo>
                  <a:lnTo>
                    <a:pt x="165344" y="1612699"/>
                  </a:lnTo>
                  <a:lnTo>
                    <a:pt x="211455" y="1626103"/>
                  </a:lnTo>
                  <a:lnTo>
                    <a:pt x="260463" y="1630756"/>
                  </a:lnTo>
                  <a:lnTo>
                    <a:pt x="309428" y="1626103"/>
                  </a:lnTo>
                  <a:lnTo>
                    <a:pt x="355508" y="1612699"/>
                  </a:lnTo>
                  <a:lnTo>
                    <a:pt x="397781" y="1591373"/>
                  </a:lnTo>
                  <a:lnTo>
                    <a:pt x="435326" y="1562954"/>
                  </a:lnTo>
                  <a:lnTo>
                    <a:pt x="467221" y="1528270"/>
                  </a:lnTo>
                  <a:lnTo>
                    <a:pt x="492545" y="1488152"/>
                  </a:lnTo>
                  <a:lnTo>
                    <a:pt x="510378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724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6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6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6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6" y="949325"/>
                  </a:lnTo>
                </a:path>
                <a:path w="216535" h="3797300">
                  <a:moveTo>
                    <a:pt x="0" y="0"/>
                  </a:moveTo>
                  <a:lnTo>
                    <a:pt x="216026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531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16095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5030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85030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030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030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63490" y="1734311"/>
            <a:ext cx="4555490" cy="3836670"/>
            <a:chOff x="5063490" y="1734311"/>
            <a:chExt cx="4555490" cy="3836670"/>
          </a:xfrm>
        </p:grpSpPr>
        <p:sp>
          <p:nvSpPr>
            <p:cNvPr id="15" name="object 15"/>
            <p:cNvSpPr/>
            <p:nvPr/>
          </p:nvSpPr>
          <p:spPr>
            <a:xfrm>
              <a:off x="5063490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63490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4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63490" y="2698369"/>
              <a:ext cx="100965" cy="948055"/>
            </a:xfrm>
            <a:custGeom>
              <a:avLst/>
              <a:gdLst/>
              <a:ahLst/>
              <a:cxnLst/>
              <a:rect l="l" t="t" r="r" b="b"/>
              <a:pathLst>
                <a:path w="100964" h="948054">
                  <a:moveTo>
                    <a:pt x="100837" y="0"/>
                  </a:moveTo>
                  <a:lnTo>
                    <a:pt x="0" y="0"/>
                  </a:lnTo>
                  <a:lnTo>
                    <a:pt x="0" y="947673"/>
                  </a:lnTo>
                  <a:lnTo>
                    <a:pt x="100837" y="947673"/>
                  </a:lnTo>
                  <a:lnTo>
                    <a:pt x="10083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63490" y="1734311"/>
              <a:ext cx="101600" cy="962025"/>
            </a:xfrm>
            <a:custGeom>
              <a:avLst/>
              <a:gdLst/>
              <a:ahLst/>
              <a:cxnLst/>
              <a:rect l="l" t="t" r="r" b="b"/>
              <a:pathLst>
                <a:path w="101600" h="962025">
                  <a:moveTo>
                    <a:pt x="50419" y="0"/>
                  </a:moveTo>
                  <a:lnTo>
                    <a:pt x="30807" y="3990"/>
                  </a:lnTo>
                  <a:lnTo>
                    <a:pt x="14779" y="14874"/>
                  </a:lnTo>
                  <a:lnTo>
                    <a:pt x="3966" y="31021"/>
                  </a:lnTo>
                  <a:lnTo>
                    <a:pt x="0" y="50800"/>
                  </a:lnTo>
                  <a:lnTo>
                    <a:pt x="508" y="53212"/>
                  </a:lnTo>
                  <a:lnTo>
                    <a:pt x="0" y="55752"/>
                  </a:lnTo>
                  <a:lnTo>
                    <a:pt x="635" y="58800"/>
                  </a:lnTo>
                  <a:lnTo>
                    <a:pt x="635" y="486917"/>
                  </a:lnTo>
                  <a:lnTo>
                    <a:pt x="0" y="486917"/>
                  </a:lnTo>
                  <a:lnTo>
                    <a:pt x="0" y="961643"/>
                  </a:lnTo>
                  <a:lnTo>
                    <a:pt x="100837" y="961643"/>
                  </a:lnTo>
                  <a:lnTo>
                    <a:pt x="100837" y="508888"/>
                  </a:lnTo>
                  <a:lnTo>
                    <a:pt x="101473" y="508888"/>
                  </a:lnTo>
                  <a:lnTo>
                    <a:pt x="101473" y="50546"/>
                  </a:lnTo>
                  <a:lnTo>
                    <a:pt x="100711" y="50546"/>
                  </a:lnTo>
                  <a:lnTo>
                    <a:pt x="96900" y="30987"/>
                  </a:lnTo>
                  <a:lnTo>
                    <a:pt x="89298" y="18484"/>
                  </a:lnTo>
                  <a:lnTo>
                    <a:pt x="78565" y="8683"/>
                  </a:lnTo>
                  <a:lnTo>
                    <a:pt x="65379" y="2287"/>
                  </a:lnTo>
                  <a:lnTo>
                    <a:pt x="50419" y="0"/>
                  </a:lnTo>
                  <a:close/>
                </a:path>
              </a:pathLst>
            </a:custGeom>
            <a:solidFill>
              <a:srgbClr val="BE0C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92065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92065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0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96891" y="458006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96891" y="4580068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7966"/>
                  </a:moveTo>
                  <a:lnTo>
                    <a:pt x="1038225" y="17966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78095" y="4090043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50104" y="4127119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56071" y="3993756"/>
              <a:ext cx="3458210" cy="277495"/>
            </a:xfrm>
            <a:custGeom>
              <a:avLst/>
              <a:gdLst/>
              <a:ahLst/>
              <a:cxnLst/>
              <a:rect l="l" t="t" r="r" b="b"/>
              <a:pathLst>
                <a:path w="3458209" h="277495">
                  <a:moveTo>
                    <a:pt x="0" y="276999"/>
                  </a:moveTo>
                  <a:lnTo>
                    <a:pt x="3457829" y="276999"/>
                  </a:lnTo>
                  <a:lnTo>
                    <a:pt x="3457829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235700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50100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14617" y="4492828"/>
            <a:ext cx="30200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1200" spc="-20" dirty="0">
                <a:latin typeface="Arial"/>
                <a:cs typeface="Arial"/>
              </a:rPr>
              <a:t>+1,2</a:t>
            </a:r>
            <a:r>
              <a:rPr sz="1200" dirty="0">
                <a:latin typeface="Arial"/>
                <a:cs typeface="Arial"/>
              </a:rPr>
              <a:t>	Stand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Erderwärmung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51308" y="3988993"/>
            <a:ext cx="3467735" cy="287020"/>
          </a:xfrm>
          <a:prstGeom prst="rect">
            <a:avLst/>
          </a:prstGeom>
          <a:solidFill>
            <a:srgbClr val="00477B"/>
          </a:solidFill>
        </p:spPr>
        <p:txBody>
          <a:bodyPr vert="horz" wrap="square" lIns="0" tIns="4826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380"/>
              </a:spcBef>
              <a:tabLst>
                <a:tab pos="1010919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Ziel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nach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Pariser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Klimaabkommen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88575" y="3445645"/>
            <a:ext cx="1557655" cy="78740"/>
            <a:chOff x="3588575" y="3445645"/>
            <a:chExt cx="1557655" cy="78740"/>
          </a:xfrm>
        </p:grpSpPr>
        <p:sp>
          <p:nvSpPr>
            <p:cNvPr id="32" name="object 32"/>
            <p:cNvSpPr/>
            <p:nvPr/>
          </p:nvSpPr>
          <p:spPr>
            <a:xfrm>
              <a:off x="5070983" y="3448820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70983" y="3448820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93338" y="3487546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1475994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35279" y="3348977"/>
            <a:ext cx="3272790" cy="277495"/>
          </a:xfrm>
          <a:prstGeom prst="rect">
            <a:avLst/>
          </a:prstGeom>
          <a:solidFill>
            <a:srgbClr val="179E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40"/>
              </a:spcBef>
              <a:tabLst>
                <a:tab pos="2835910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Aktuelle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Zusagen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und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Zielsetzungen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+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076316" y="2159000"/>
            <a:ext cx="4512945" cy="1489075"/>
            <a:chOff x="5076316" y="2159000"/>
            <a:chExt cx="4512945" cy="1489075"/>
          </a:xfrm>
        </p:grpSpPr>
        <p:sp>
          <p:nvSpPr>
            <p:cNvPr id="37" name="object 37"/>
            <p:cNvSpPr/>
            <p:nvPr/>
          </p:nvSpPr>
          <p:spPr>
            <a:xfrm>
              <a:off x="5079491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79491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51500" y="3028822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49721" y="2158999"/>
              <a:ext cx="3439795" cy="1489075"/>
            </a:xfrm>
            <a:custGeom>
              <a:avLst/>
              <a:gdLst/>
              <a:ahLst/>
              <a:cxnLst/>
              <a:rect l="l" t="t" r="r" b="b"/>
              <a:pathLst>
                <a:path w="3439795" h="1489075">
                  <a:moveTo>
                    <a:pt x="3439414" y="738238"/>
                  </a:moveTo>
                  <a:lnTo>
                    <a:pt x="594639" y="738238"/>
                  </a:lnTo>
                  <a:lnTo>
                    <a:pt x="594639" y="0"/>
                  </a:lnTo>
                  <a:lnTo>
                    <a:pt x="0" y="0"/>
                  </a:lnTo>
                  <a:lnTo>
                    <a:pt x="0" y="738238"/>
                  </a:lnTo>
                  <a:lnTo>
                    <a:pt x="0" y="1015238"/>
                  </a:lnTo>
                  <a:lnTo>
                    <a:pt x="0" y="1488694"/>
                  </a:lnTo>
                  <a:lnTo>
                    <a:pt x="594639" y="1488694"/>
                  </a:lnTo>
                  <a:lnTo>
                    <a:pt x="594639" y="1015238"/>
                  </a:lnTo>
                  <a:lnTo>
                    <a:pt x="3439414" y="1015238"/>
                  </a:lnTo>
                  <a:lnTo>
                    <a:pt x="3439414" y="738238"/>
                  </a:lnTo>
                  <a:close/>
                </a:path>
              </a:pathLst>
            </a:custGeom>
            <a:solidFill>
              <a:srgbClr val="179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229350" y="2927730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43750" y="2927730"/>
            <a:ext cx="186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Gegenwärtige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31128" y="2189479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3,6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31382" y="339623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25846" y="6224117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6989" y="901862"/>
            <a:ext cx="11734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18593" y="1576260"/>
            <a:ext cx="970915" cy="4827905"/>
            <a:chOff x="6018593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6126458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4" h="4818380">
                  <a:moveTo>
                    <a:pt x="434234" y="0"/>
                  </a:moveTo>
                  <a:lnTo>
                    <a:pt x="357397" y="17172"/>
                  </a:lnTo>
                  <a:lnTo>
                    <a:pt x="314096" y="37330"/>
                  </a:lnTo>
                  <a:lnTo>
                    <a:pt x="271690" y="64611"/>
                  </a:lnTo>
                  <a:lnTo>
                    <a:pt x="233290" y="98571"/>
                  </a:lnTo>
                  <a:lnTo>
                    <a:pt x="202008" y="138767"/>
                  </a:lnTo>
                  <a:lnTo>
                    <a:pt x="180957" y="184755"/>
                  </a:lnTo>
                  <a:lnTo>
                    <a:pt x="173249" y="236092"/>
                  </a:lnTo>
                  <a:lnTo>
                    <a:pt x="171725" y="4046423"/>
                  </a:lnTo>
                  <a:lnTo>
                    <a:pt x="133578" y="4078764"/>
                  </a:lnTo>
                  <a:lnTo>
                    <a:pt x="99929" y="4114690"/>
                  </a:lnTo>
                  <a:lnTo>
                    <a:pt x="70912" y="4153748"/>
                  </a:lnTo>
                  <a:lnTo>
                    <a:pt x="46662" y="4195483"/>
                  </a:lnTo>
                  <a:lnTo>
                    <a:pt x="27430" y="4239170"/>
                  </a:lnTo>
                  <a:lnTo>
                    <a:pt x="27311" y="4239441"/>
                  </a:lnTo>
                  <a:lnTo>
                    <a:pt x="12995" y="4285167"/>
                  </a:lnTo>
                  <a:lnTo>
                    <a:pt x="3846" y="4332208"/>
                  </a:lnTo>
                  <a:lnTo>
                    <a:pt x="0" y="4380108"/>
                  </a:lnTo>
                  <a:lnTo>
                    <a:pt x="1589" y="4428414"/>
                  </a:lnTo>
                  <a:lnTo>
                    <a:pt x="8748" y="4476671"/>
                  </a:lnTo>
                  <a:lnTo>
                    <a:pt x="21611" y="4524425"/>
                  </a:lnTo>
                  <a:lnTo>
                    <a:pt x="39996" y="4570879"/>
                  </a:lnTo>
                  <a:lnTo>
                    <a:pt x="63300" y="4614193"/>
                  </a:lnTo>
                  <a:lnTo>
                    <a:pt x="91126" y="4654096"/>
                  </a:lnTo>
                  <a:lnTo>
                    <a:pt x="123077" y="4690319"/>
                  </a:lnTo>
                  <a:lnTo>
                    <a:pt x="158755" y="4722589"/>
                  </a:lnTo>
                  <a:lnTo>
                    <a:pt x="197765" y="4750638"/>
                  </a:lnTo>
                  <a:lnTo>
                    <a:pt x="239710" y="4774193"/>
                  </a:lnTo>
                  <a:lnTo>
                    <a:pt x="284192" y="4792986"/>
                  </a:lnTo>
                  <a:lnTo>
                    <a:pt x="330816" y="4806744"/>
                  </a:lnTo>
                  <a:lnTo>
                    <a:pt x="379184" y="4815197"/>
                  </a:lnTo>
                  <a:lnTo>
                    <a:pt x="428900" y="4818075"/>
                  </a:lnTo>
                  <a:lnTo>
                    <a:pt x="478644" y="4815197"/>
                  </a:lnTo>
                  <a:lnTo>
                    <a:pt x="527030" y="4806744"/>
                  </a:lnTo>
                  <a:lnTo>
                    <a:pt x="573662" y="4792986"/>
                  </a:lnTo>
                  <a:lnTo>
                    <a:pt x="618146" y="4774193"/>
                  </a:lnTo>
                  <a:lnTo>
                    <a:pt x="660086" y="4750638"/>
                  </a:lnTo>
                  <a:lnTo>
                    <a:pt x="699088" y="4722589"/>
                  </a:lnTo>
                  <a:lnTo>
                    <a:pt x="731014" y="4693704"/>
                  </a:lnTo>
                  <a:lnTo>
                    <a:pt x="416200" y="4693704"/>
                  </a:lnTo>
                  <a:lnTo>
                    <a:pt x="365451" y="4689021"/>
                  </a:lnTo>
                  <a:lnTo>
                    <a:pt x="318082" y="4675526"/>
                  </a:lnTo>
                  <a:lnTo>
                    <a:pt x="274777" y="4654096"/>
                  </a:lnTo>
                  <a:lnTo>
                    <a:pt x="235812" y="4625408"/>
                  </a:lnTo>
                  <a:lnTo>
                    <a:pt x="202075" y="4590440"/>
                  </a:lnTo>
                  <a:lnTo>
                    <a:pt x="174045" y="4549970"/>
                  </a:lnTo>
                  <a:lnTo>
                    <a:pt x="152304" y="4504825"/>
                  </a:lnTo>
                  <a:lnTo>
                    <a:pt x="137435" y="4455833"/>
                  </a:lnTo>
                  <a:lnTo>
                    <a:pt x="130396" y="4410136"/>
                  </a:lnTo>
                  <a:lnTo>
                    <a:pt x="130465" y="4364952"/>
                  </a:lnTo>
                  <a:lnTo>
                    <a:pt x="137289" y="4320949"/>
                  </a:lnTo>
                  <a:lnTo>
                    <a:pt x="150517" y="4278798"/>
                  </a:lnTo>
                  <a:lnTo>
                    <a:pt x="169795" y="4239170"/>
                  </a:lnTo>
                  <a:lnTo>
                    <a:pt x="194773" y="4202736"/>
                  </a:lnTo>
                  <a:lnTo>
                    <a:pt x="225097" y="4170165"/>
                  </a:lnTo>
                  <a:lnTo>
                    <a:pt x="260415" y="4142128"/>
                  </a:lnTo>
                  <a:lnTo>
                    <a:pt x="300376" y="4119295"/>
                  </a:lnTo>
                  <a:lnTo>
                    <a:pt x="298728" y="236092"/>
                  </a:lnTo>
                  <a:lnTo>
                    <a:pt x="313330" y="181854"/>
                  </a:lnTo>
                  <a:lnTo>
                    <a:pt x="348699" y="145526"/>
                  </a:lnTo>
                  <a:lnTo>
                    <a:pt x="392165" y="122604"/>
                  </a:lnTo>
                  <a:lnTo>
                    <a:pt x="431059" y="114935"/>
                  </a:lnTo>
                  <a:lnTo>
                    <a:pt x="644403" y="114935"/>
                  </a:lnTo>
                  <a:lnTo>
                    <a:pt x="629014" y="94610"/>
                  </a:lnTo>
                  <a:lnTo>
                    <a:pt x="592269" y="61436"/>
                  </a:lnTo>
                  <a:lnTo>
                    <a:pt x="551519" y="34941"/>
                  </a:lnTo>
                  <a:lnTo>
                    <a:pt x="509662" y="15573"/>
                  </a:lnTo>
                  <a:lnTo>
                    <a:pt x="469600" y="3777"/>
                  </a:lnTo>
                  <a:lnTo>
                    <a:pt x="434234" y="0"/>
                  </a:lnTo>
                  <a:close/>
                </a:path>
                <a:path w="857884" h="4818380">
                  <a:moveTo>
                    <a:pt x="644403" y="114935"/>
                  </a:moveTo>
                  <a:lnTo>
                    <a:pt x="431059" y="114935"/>
                  </a:lnTo>
                  <a:lnTo>
                    <a:pt x="469040" y="124001"/>
                  </a:lnTo>
                  <a:lnTo>
                    <a:pt x="510497" y="148510"/>
                  </a:lnTo>
                  <a:lnTo>
                    <a:pt x="543859" y="186140"/>
                  </a:lnTo>
                  <a:lnTo>
                    <a:pt x="557551" y="234568"/>
                  </a:lnTo>
                  <a:lnTo>
                    <a:pt x="557551" y="4119295"/>
                  </a:lnTo>
                  <a:lnTo>
                    <a:pt x="597440" y="4142128"/>
                  </a:lnTo>
                  <a:lnTo>
                    <a:pt x="632581" y="4170165"/>
                  </a:lnTo>
                  <a:lnTo>
                    <a:pt x="662674" y="4202736"/>
                  </a:lnTo>
                  <a:lnTo>
                    <a:pt x="687420" y="4239170"/>
                  </a:lnTo>
                  <a:lnTo>
                    <a:pt x="706522" y="4278798"/>
                  </a:lnTo>
                  <a:lnTo>
                    <a:pt x="719678" y="4320949"/>
                  </a:lnTo>
                  <a:lnTo>
                    <a:pt x="726591" y="4364952"/>
                  </a:lnTo>
                  <a:lnTo>
                    <a:pt x="726962" y="4410136"/>
                  </a:lnTo>
                  <a:lnTo>
                    <a:pt x="720492" y="4455833"/>
                  </a:lnTo>
                  <a:lnTo>
                    <a:pt x="706583" y="4499340"/>
                  </a:lnTo>
                  <a:lnTo>
                    <a:pt x="686737" y="4539531"/>
                  </a:lnTo>
                  <a:lnTo>
                    <a:pt x="661517" y="4575947"/>
                  </a:lnTo>
                  <a:lnTo>
                    <a:pt x="631487" y="4608129"/>
                  </a:lnTo>
                  <a:lnTo>
                    <a:pt x="597210" y="4635618"/>
                  </a:lnTo>
                  <a:lnTo>
                    <a:pt x="559249" y="4657955"/>
                  </a:lnTo>
                  <a:lnTo>
                    <a:pt x="518168" y="4674683"/>
                  </a:lnTo>
                  <a:lnTo>
                    <a:pt x="474531" y="4685343"/>
                  </a:lnTo>
                  <a:lnTo>
                    <a:pt x="428900" y="4689475"/>
                  </a:lnTo>
                  <a:lnTo>
                    <a:pt x="416200" y="4693704"/>
                  </a:lnTo>
                  <a:lnTo>
                    <a:pt x="731014" y="4693704"/>
                  </a:lnTo>
                  <a:lnTo>
                    <a:pt x="734755" y="4690319"/>
                  </a:lnTo>
                  <a:lnTo>
                    <a:pt x="766694" y="4654096"/>
                  </a:lnTo>
                  <a:lnTo>
                    <a:pt x="794510" y="4614193"/>
                  </a:lnTo>
                  <a:lnTo>
                    <a:pt x="817806" y="4570879"/>
                  </a:lnTo>
                  <a:lnTo>
                    <a:pt x="836189" y="4524425"/>
                  </a:lnTo>
                  <a:lnTo>
                    <a:pt x="849081" y="4476671"/>
                  </a:lnTo>
                  <a:lnTo>
                    <a:pt x="856258" y="4428414"/>
                  </a:lnTo>
                  <a:lnTo>
                    <a:pt x="857858" y="4380108"/>
                  </a:lnTo>
                  <a:lnTo>
                    <a:pt x="854016" y="4332208"/>
                  </a:lnTo>
                  <a:lnTo>
                    <a:pt x="844868" y="4285167"/>
                  </a:lnTo>
                  <a:lnTo>
                    <a:pt x="830552" y="4239441"/>
                  </a:lnTo>
                  <a:lnTo>
                    <a:pt x="811203" y="4195483"/>
                  </a:lnTo>
                  <a:lnTo>
                    <a:pt x="786957" y="4153748"/>
                  </a:lnTo>
                  <a:lnTo>
                    <a:pt x="757950" y="4114690"/>
                  </a:lnTo>
                  <a:lnTo>
                    <a:pt x="724320" y="4078764"/>
                  </a:lnTo>
                  <a:lnTo>
                    <a:pt x="686202" y="4046423"/>
                  </a:lnTo>
                  <a:lnTo>
                    <a:pt x="686202" y="229742"/>
                  </a:lnTo>
                  <a:lnTo>
                    <a:pt x="678881" y="179209"/>
                  </a:lnTo>
                  <a:lnTo>
                    <a:pt x="658851" y="134016"/>
                  </a:lnTo>
                  <a:lnTo>
                    <a:pt x="644403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26458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4" h="4818380">
                  <a:moveTo>
                    <a:pt x="416200" y="4693704"/>
                  </a:moveTo>
                  <a:lnTo>
                    <a:pt x="365451" y="4689021"/>
                  </a:lnTo>
                  <a:lnTo>
                    <a:pt x="318082" y="4675526"/>
                  </a:lnTo>
                  <a:lnTo>
                    <a:pt x="274675" y="4654046"/>
                  </a:lnTo>
                  <a:lnTo>
                    <a:pt x="235812" y="4625408"/>
                  </a:lnTo>
                  <a:lnTo>
                    <a:pt x="202075" y="4590440"/>
                  </a:lnTo>
                  <a:lnTo>
                    <a:pt x="174045" y="4549970"/>
                  </a:lnTo>
                  <a:lnTo>
                    <a:pt x="152304" y="4504825"/>
                  </a:lnTo>
                  <a:lnTo>
                    <a:pt x="137435" y="4455833"/>
                  </a:lnTo>
                  <a:lnTo>
                    <a:pt x="130396" y="4410136"/>
                  </a:lnTo>
                  <a:lnTo>
                    <a:pt x="130465" y="4364952"/>
                  </a:lnTo>
                  <a:lnTo>
                    <a:pt x="137289" y="4320949"/>
                  </a:lnTo>
                  <a:lnTo>
                    <a:pt x="150517" y="4278798"/>
                  </a:lnTo>
                  <a:lnTo>
                    <a:pt x="169795" y="4239170"/>
                  </a:lnTo>
                  <a:lnTo>
                    <a:pt x="194773" y="4202736"/>
                  </a:lnTo>
                  <a:lnTo>
                    <a:pt x="225097" y="4170165"/>
                  </a:lnTo>
                  <a:lnTo>
                    <a:pt x="260415" y="4142128"/>
                  </a:lnTo>
                  <a:lnTo>
                    <a:pt x="300376" y="4119295"/>
                  </a:lnTo>
                  <a:lnTo>
                    <a:pt x="298725" y="229742"/>
                  </a:lnTo>
                  <a:lnTo>
                    <a:pt x="313330" y="181854"/>
                  </a:lnTo>
                  <a:lnTo>
                    <a:pt x="348699" y="145526"/>
                  </a:lnTo>
                  <a:lnTo>
                    <a:pt x="392165" y="122604"/>
                  </a:lnTo>
                  <a:lnTo>
                    <a:pt x="431059" y="114935"/>
                  </a:lnTo>
                  <a:lnTo>
                    <a:pt x="469040" y="124001"/>
                  </a:lnTo>
                  <a:lnTo>
                    <a:pt x="510497" y="148510"/>
                  </a:lnTo>
                  <a:lnTo>
                    <a:pt x="543859" y="186140"/>
                  </a:lnTo>
                  <a:lnTo>
                    <a:pt x="557551" y="234568"/>
                  </a:lnTo>
                  <a:lnTo>
                    <a:pt x="557551" y="4119295"/>
                  </a:lnTo>
                  <a:lnTo>
                    <a:pt x="597440" y="4142128"/>
                  </a:lnTo>
                  <a:lnTo>
                    <a:pt x="632581" y="4170165"/>
                  </a:lnTo>
                  <a:lnTo>
                    <a:pt x="662674" y="4202736"/>
                  </a:lnTo>
                  <a:lnTo>
                    <a:pt x="687420" y="4239170"/>
                  </a:lnTo>
                  <a:lnTo>
                    <a:pt x="706522" y="4278798"/>
                  </a:lnTo>
                  <a:lnTo>
                    <a:pt x="719678" y="4320949"/>
                  </a:lnTo>
                  <a:lnTo>
                    <a:pt x="726591" y="4364952"/>
                  </a:lnTo>
                  <a:lnTo>
                    <a:pt x="726962" y="4410136"/>
                  </a:lnTo>
                  <a:lnTo>
                    <a:pt x="720492" y="4455833"/>
                  </a:lnTo>
                  <a:lnTo>
                    <a:pt x="706583" y="4499340"/>
                  </a:lnTo>
                  <a:lnTo>
                    <a:pt x="686737" y="4539531"/>
                  </a:lnTo>
                  <a:lnTo>
                    <a:pt x="661517" y="4575947"/>
                  </a:lnTo>
                  <a:lnTo>
                    <a:pt x="631487" y="4608129"/>
                  </a:lnTo>
                  <a:lnTo>
                    <a:pt x="597210" y="4635618"/>
                  </a:lnTo>
                  <a:lnTo>
                    <a:pt x="559249" y="4657955"/>
                  </a:lnTo>
                  <a:lnTo>
                    <a:pt x="518168" y="4674683"/>
                  </a:lnTo>
                  <a:lnTo>
                    <a:pt x="474531" y="4685343"/>
                  </a:lnTo>
                  <a:lnTo>
                    <a:pt x="428900" y="4689475"/>
                  </a:lnTo>
                  <a:lnTo>
                    <a:pt x="416200" y="4693704"/>
                  </a:lnTo>
                  <a:close/>
                </a:path>
                <a:path w="857884" h="4818380">
                  <a:moveTo>
                    <a:pt x="686202" y="4046423"/>
                  </a:moveTo>
                  <a:lnTo>
                    <a:pt x="686241" y="3995860"/>
                  </a:lnTo>
                  <a:lnTo>
                    <a:pt x="686277" y="3945271"/>
                  </a:lnTo>
                  <a:lnTo>
                    <a:pt x="686309" y="3894657"/>
                  </a:lnTo>
                  <a:lnTo>
                    <a:pt x="686338" y="3844017"/>
                  </a:lnTo>
                  <a:lnTo>
                    <a:pt x="686365" y="3793353"/>
                  </a:lnTo>
                  <a:lnTo>
                    <a:pt x="686388" y="3742666"/>
                  </a:lnTo>
                  <a:lnTo>
                    <a:pt x="686409" y="3691956"/>
                  </a:lnTo>
                  <a:lnTo>
                    <a:pt x="686426" y="3641223"/>
                  </a:lnTo>
                  <a:lnTo>
                    <a:pt x="686442" y="3590470"/>
                  </a:lnTo>
                  <a:lnTo>
                    <a:pt x="686454" y="3539695"/>
                  </a:lnTo>
                  <a:lnTo>
                    <a:pt x="686464" y="3488901"/>
                  </a:lnTo>
                  <a:lnTo>
                    <a:pt x="686472" y="3438088"/>
                  </a:lnTo>
                  <a:lnTo>
                    <a:pt x="686478" y="3387256"/>
                  </a:lnTo>
                  <a:lnTo>
                    <a:pt x="686481" y="3336406"/>
                  </a:lnTo>
                  <a:lnTo>
                    <a:pt x="686482" y="3285540"/>
                  </a:lnTo>
                  <a:lnTo>
                    <a:pt x="686482" y="3234657"/>
                  </a:lnTo>
                  <a:lnTo>
                    <a:pt x="686479" y="3183758"/>
                  </a:lnTo>
                  <a:lnTo>
                    <a:pt x="686474" y="3132845"/>
                  </a:lnTo>
                  <a:lnTo>
                    <a:pt x="686468" y="3081917"/>
                  </a:lnTo>
                  <a:lnTo>
                    <a:pt x="686460" y="3030977"/>
                  </a:lnTo>
                  <a:lnTo>
                    <a:pt x="686451" y="2980023"/>
                  </a:lnTo>
                  <a:lnTo>
                    <a:pt x="686440" y="2929057"/>
                  </a:lnTo>
                  <a:lnTo>
                    <a:pt x="686428" y="2878081"/>
                  </a:lnTo>
                  <a:lnTo>
                    <a:pt x="686414" y="2827093"/>
                  </a:lnTo>
                  <a:lnTo>
                    <a:pt x="686399" y="2776096"/>
                  </a:lnTo>
                  <a:lnTo>
                    <a:pt x="686384" y="2725090"/>
                  </a:lnTo>
                  <a:lnTo>
                    <a:pt x="686367" y="2674076"/>
                  </a:lnTo>
                  <a:lnTo>
                    <a:pt x="686349" y="2623054"/>
                  </a:lnTo>
                  <a:lnTo>
                    <a:pt x="686331" y="2572025"/>
                  </a:lnTo>
                  <a:lnTo>
                    <a:pt x="686312" y="2520989"/>
                  </a:lnTo>
                  <a:lnTo>
                    <a:pt x="686292" y="2469949"/>
                  </a:lnTo>
                  <a:lnTo>
                    <a:pt x="686271" y="2418903"/>
                  </a:lnTo>
                  <a:lnTo>
                    <a:pt x="686251" y="2367854"/>
                  </a:lnTo>
                  <a:lnTo>
                    <a:pt x="686230" y="2316801"/>
                  </a:lnTo>
                  <a:lnTo>
                    <a:pt x="686208" y="2265746"/>
                  </a:lnTo>
                  <a:lnTo>
                    <a:pt x="686187" y="2214689"/>
                  </a:lnTo>
                  <a:lnTo>
                    <a:pt x="686165" y="2163631"/>
                  </a:lnTo>
                  <a:lnTo>
                    <a:pt x="686143" y="2112572"/>
                  </a:lnTo>
                  <a:lnTo>
                    <a:pt x="686122" y="2061514"/>
                  </a:lnTo>
                  <a:lnTo>
                    <a:pt x="686101" y="2010457"/>
                  </a:lnTo>
                  <a:lnTo>
                    <a:pt x="686080" y="1959402"/>
                  </a:lnTo>
                  <a:lnTo>
                    <a:pt x="686059" y="1908349"/>
                  </a:lnTo>
                  <a:lnTo>
                    <a:pt x="686039" y="1857299"/>
                  </a:lnTo>
                  <a:lnTo>
                    <a:pt x="686020" y="1806253"/>
                  </a:lnTo>
                  <a:lnTo>
                    <a:pt x="686001" y="1755212"/>
                  </a:lnTo>
                  <a:lnTo>
                    <a:pt x="685983" y="1704177"/>
                  </a:lnTo>
                  <a:lnTo>
                    <a:pt x="685965" y="1653147"/>
                  </a:lnTo>
                  <a:lnTo>
                    <a:pt x="685949" y="1602125"/>
                  </a:lnTo>
                  <a:lnTo>
                    <a:pt x="685934" y="1551110"/>
                  </a:lnTo>
                  <a:lnTo>
                    <a:pt x="685920" y="1500103"/>
                  </a:lnTo>
                  <a:lnTo>
                    <a:pt x="685907" y="1449105"/>
                  </a:lnTo>
                  <a:lnTo>
                    <a:pt x="685895" y="1398117"/>
                  </a:lnTo>
                  <a:lnTo>
                    <a:pt x="685885" y="1347139"/>
                  </a:lnTo>
                  <a:lnTo>
                    <a:pt x="685876" y="1296173"/>
                  </a:lnTo>
                  <a:lnTo>
                    <a:pt x="685869" y="1245218"/>
                  </a:lnTo>
                  <a:lnTo>
                    <a:pt x="685864" y="1194277"/>
                  </a:lnTo>
                  <a:lnTo>
                    <a:pt x="685860" y="1143348"/>
                  </a:lnTo>
                  <a:lnTo>
                    <a:pt x="685858" y="1092434"/>
                  </a:lnTo>
                  <a:lnTo>
                    <a:pt x="685858" y="1041534"/>
                  </a:lnTo>
                  <a:lnTo>
                    <a:pt x="685860" y="990650"/>
                  </a:lnTo>
                  <a:lnTo>
                    <a:pt x="685865" y="939782"/>
                  </a:lnTo>
                  <a:lnTo>
                    <a:pt x="685871" y="888931"/>
                  </a:lnTo>
                  <a:lnTo>
                    <a:pt x="685880" y="838098"/>
                  </a:lnTo>
                  <a:lnTo>
                    <a:pt x="685892" y="787283"/>
                  </a:lnTo>
                  <a:lnTo>
                    <a:pt x="685905" y="736487"/>
                  </a:lnTo>
                  <a:lnTo>
                    <a:pt x="685922" y="685712"/>
                  </a:lnTo>
                  <a:lnTo>
                    <a:pt x="685941" y="634956"/>
                  </a:lnTo>
                  <a:lnTo>
                    <a:pt x="685963" y="584223"/>
                  </a:lnTo>
                  <a:lnTo>
                    <a:pt x="685988" y="533511"/>
                  </a:lnTo>
                  <a:lnTo>
                    <a:pt x="686015" y="482821"/>
                  </a:lnTo>
                  <a:lnTo>
                    <a:pt x="686046" y="432156"/>
                  </a:lnTo>
                  <a:lnTo>
                    <a:pt x="686080" y="381514"/>
                  </a:lnTo>
                  <a:lnTo>
                    <a:pt x="686117" y="330898"/>
                  </a:lnTo>
                  <a:lnTo>
                    <a:pt x="686158" y="280307"/>
                  </a:lnTo>
                  <a:lnTo>
                    <a:pt x="686202" y="229742"/>
                  </a:lnTo>
                  <a:lnTo>
                    <a:pt x="678881" y="179209"/>
                  </a:lnTo>
                  <a:lnTo>
                    <a:pt x="658851" y="134016"/>
                  </a:lnTo>
                  <a:lnTo>
                    <a:pt x="629014" y="94610"/>
                  </a:lnTo>
                  <a:lnTo>
                    <a:pt x="592269" y="61436"/>
                  </a:lnTo>
                  <a:lnTo>
                    <a:pt x="551519" y="34941"/>
                  </a:lnTo>
                  <a:lnTo>
                    <a:pt x="509662" y="15573"/>
                  </a:lnTo>
                  <a:lnTo>
                    <a:pt x="469600" y="3777"/>
                  </a:lnTo>
                  <a:lnTo>
                    <a:pt x="434234" y="0"/>
                  </a:lnTo>
                  <a:lnTo>
                    <a:pt x="398480" y="4581"/>
                  </a:lnTo>
                  <a:lnTo>
                    <a:pt x="357397" y="17172"/>
                  </a:lnTo>
                  <a:lnTo>
                    <a:pt x="314096" y="37330"/>
                  </a:lnTo>
                  <a:lnTo>
                    <a:pt x="271690" y="64611"/>
                  </a:lnTo>
                  <a:lnTo>
                    <a:pt x="233290" y="98571"/>
                  </a:lnTo>
                  <a:lnTo>
                    <a:pt x="202008" y="138767"/>
                  </a:lnTo>
                  <a:lnTo>
                    <a:pt x="180957" y="184755"/>
                  </a:lnTo>
                  <a:lnTo>
                    <a:pt x="173249" y="236092"/>
                  </a:lnTo>
                  <a:lnTo>
                    <a:pt x="171725" y="4046423"/>
                  </a:lnTo>
                  <a:lnTo>
                    <a:pt x="133578" y="4078764"/>
                  </a:lnTo>
                  <a:lnTo>
                    <a:pt x="99929" y="4114690"/>
                  </a:lnTo>
                  <a:lnTo>
                    <a:pt x="70912" y="4153748"/>
                  </a:lnTo>
                  <a:lnTo>
                    <a:pt x="46662" y="4195483"/>
                  </a:lnTo>
                  <a:lnTo>
                    <a:pt x="27311" y="4239441"/>
                  </a:lnTo>
                  <a:lnTo>
                    <a:pt x="12995" y="4285167"/>
                  </a:lnTo>
                  <a:lnTo>
                    <a:pt x="3846" y="4332208"/>
                  </a:lnTo>
                  <a:lnTo>
                    <a:pt x="0" y="4380108"/>
                  </a:lnTo>
                  <a:lnTo>
                    <a:pt x="1589" y="4428414"/>
                  </a:lnTo>
                  <a:lnTo>
                    <a:pt x="8748" y="4476671"/>
                  </a:lnTo>
                  <a:lnTo>
                    <a:pt x="21611" y="4524425"/>
                  </a:lnTo>
                  <a:lnTo>
                    <a:pt x="39996" y="4570879"/>
                  </a:lnTo>
                  <a:lnTo>
                    <a:pt x="63300" y="4614193"/>
                  </a:lnTo>
                  <a:lnTo>
                    <a:pt x="91126" y="4654096"/>
                  </a:lnTo>
                  <a:lnTo>
                    <a:pt x="123077" y="4690319"/>
                  </a:lnTo>
                  <a:lnTo>
                    <a:pt x="158755" y="4722589"/>
                  </a:lnTo>
                  <a:lnTo>
                    <a:pt x="197765" y="4750638"/>
                  </a:lnTo>
                  <a:lnTo>
                    <a:pt x="239710" y="4774193"/>
                  </a:lnTo>
                  <a:lnTo>
                    <a:pt x="284192" y="4792986"/>
                  </a:lnTo>
                  <a:lnTo>
                    <a:pt x="330816" y="4806744"/>
                  </a:lnTo>
                  <a:lnTo>
                    <a:pt x="379184" y="4815197"/>
                  </a:lnTo>
                  <a:lnTo>
                    <a:pt x="428900" y="4818075"/>
                  </a:lnTo>
                  <a:lnTo>
                    <a:pt x="478644" y="4815197"/>
                  </a:lnTo>
                  <a:lnTo>
                    <a:pt x="527030" y="4806744"/>
                  </a:lnTo>
                  <a:lnTo>
                    <a:pt x="573662" y="4792986"/>
                  </a:lnTo>
                  <a:lnTo>
                    <a:pt x="618146" y="4774193"/>
                  </a:lnTo>
                  <a:lnTo>
                    <a:pt x="660086" y="4750638"/>
                  </a:lnTo>
                  <a:lnTo>
                    <a:pt x="699088" y="4722589"/>
                  </a:lnTo>
                  <a:lnTo>
                    <a:pt x="734755" y="4690319"/>
                  </a:lnTo>
                  <a:lnTo>
                    <a:pt x="766694" y="4654096"/>
                  </a:lnTo>
                  <a:lnTo>
                    <a:pt x="794510" y="4614193"/>
                  </a:lnTo>
                  <a:lnTo>
                    <a:pt x="817806" y="4570879"/>
                  </a:lnTo>
                  <a:lnTo>
                    <a:pt x="836189" y="4524425"/>
                  </a:lnTo>
                  <a:lnTo>
                    <a:pt x="849081" y="4476671"/>
                  </a:lnTo>
                  <a:lnTo>
                    <a:pt x="856258" y="4428414"/>
                  </a:lnTo>
                  <a:lnTo>
                    <a:pt x="857858" y="4380108"/>
                  </a:lnTo>
                  <a:lnTo>
                    <a:pt x="854016" y="4332208"/>
                  </a:lnTo>
                  <a:lnTo>
                    <a:pt x="844868" y="4285167"/>
                  </a:lnTo>
                  <a:lnTo>
                    <a:pt x="830552" y="4239441"/>
                  </a:lnTo>
                  <a:lnTo>
                    <a:pt x="811203" y="4195483"/>
                  </a:lnTo>
                  <a:lnTo>
                    <a:pt x="786957" y="4153748"/>
                  </a:lnTo>
                  <a:lnTo>
                    <a:pt x="757950" y="4114690"/>
                  </a:lnTo>
                  <a:lnTo>
                    <a:pt x="724320" y="4078764"/>
                  </a:lnTo>
                  <a:lnTo>
                    <a:pt x="686202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9870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4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3" y="1488152"/>
                  </a:lnTo>
                  <a:lnTo>
                    <a:pt x="53577" y="1528270"/>
                  </a:lnTo>
                  <a:lnTo>
                    <a:pt x="85472" y="1562954"/>
                  </a:lnTo>
                  <a:lnTo>
                    <a:pt x="123017" y="1591373"/>
                  </a:lnTo>
                  <a:lnTo>
                    <a:pt x="165290" y="1612699"/>
                  </a:lnTo>
                  <a:lnTo>
                    <a:pt x="211370" y="1626103"/>
                  </a:lnTo>
                  <a:lnTo>
                    <a:pt x="260336" y="1630756"/>
                  </a:lnTo>
                  <a:lnTo>
                    <a:pt x="309343" y="1626103"/>
                  </a:lnTo>
                  <a:lnTo>
                    <a:pt x="355455" y="1612699"/>
                  </a:lnTo>
                  <a:lnTo>
                    <a:pt x="397750" y="1591373"/>
                  </a:lnTo>
                  <a:lnTo>
                    <a:pt x="435310" y="1562954"/>
                  </a:lnTo>
                  <a:lnTo>
                    <a:pt x="467214" y="1528270"/>
                  </a:lnTo>
                  <a:lnTo>
                    <a:pt x="492543" y="1488152"/>
                  </a:lnTo>
                  <a:lnTo>
                    <a:pt x="510377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3288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7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7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7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7" y="949325"/>
                  </a:lnTo>
                </a:path>
                <a:path w="216535" h="3797300">
                  <a:moveTo>
                    <a:pt x="0" y="0"/>
                  </a:moveTo>
                  <a:lnTo>
                    <a:pt x="216027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4095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61990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0926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0926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0926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0926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09131" y="1734311"/>
            <a:ext cx="4525645" cy="3836670"/>
            <a:chOff x="6509131" y="1734311"/>
            <a:chExt cx="4525645" cy="3836670"/>
          </a:xfrm>
        </p:grpSpPr>
        <p:sp>
          <p:nvSpPr>
            <p:cNvPr id="15" name="object 15"/>
            <p:cNvSpPr/>
            <p:nvPr/>
          </p:nvSpPr>
          <p:spPr>
            <a:xfrm>
              <a:off x="6509131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09131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09131" y="2698369"/>
              <a:ext cx="100965" cy="948055"/>
            </a:xfrm>
            <a:custGeom>
              <a:avLst/>
              <a:gdLst/>
              <a:ahLst/>
              <a:cxnLst/>
              <a:rect l="l" t="t" r="r" b="b"/>
              <a:pathLst>
                <a:path w="100965" h="948054">
                  <a:moveTo>
                    <a:pt x="100838" y="0"/>
                  </a:moveTo>
                  <a:lnTo>
                    <a:pt x="0" y="0"/>
                  </a:lnTo>
                  <a:lnTo>
                    <a:pt x="0" y="947673"/>
                  </a:lnTo>
                  <a:lnTo>
                    <a:pt x="100838" y="947673"/>
                  </a:lnTo>
                  <a:lnTo>
                    <a:pt x="1008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09131" y="1734311"/>
              <a:ext cx="101600" cy="962025"/>
            </a:xfrm>
            <a:custGeom>
              <a:avLst/>
              <a:gdLst/>
              <a:ahLst/>
              <a:cxnLst/>
              <a:rect l="l" t="t" r="r" b="b"/>
              <a:pathLst>
                <a:path w="101600" h="962025">
                  <a:moveTo>
                    <a:pt x="50419" y="0"/>
                  </a:moveTo>
                  <a:lnTo>
                    <a:pt x="30807" y="3990"/>
                  </a:lnTo>
                  <a:lnTo>
                    <a:pt x="14779" y="14874"/>
                  </a:lnTo>
                  <a:lnTo>
                    <a:pt x="3966" y="31021"/>
                  </a:lnTo>
                  <a:lnTo>
                    <a:pt x="0" y="50800"/>
                  </a:lnTo>
                  <a:lnTo>
                    <a:pt x="508" y="53212"/>
                  </a:lnTo>
                  <a:lnTo>
                    <a:pt x="0" y="55752"/>
                  </a:lnTo>
                  <a:lnTo>
                    <a:pt x="635" y="58800"/>
                  </a:lnTo>
                  <a:lnTo>
                    <a:pt x="635" y="486917"/>
                  </a:lnTo>
                  <a:lnTo>
                    <a:pt x="0" y="486917"/>
                  </a:lnTo>
                  <a:lnTo>
                    <a:pt x="0" y="961643"/>
                  </a:lnTo>
                  <a:lnTo>
                    <a:pt x="100838" y="961643"/>
                  </a:lnTo>
                  <a:lnTo>
                    <a:pt x="100838" y="508888"/>
                  </a:lnTo>
                  <a:lnTo>
                    <a:pt x="101473" y="508888"/>
                  </a:lnTo>
                  <a:lnTo>
                    <a:pt x="101473" y="50546"/>
                  </a:lnTo>
                  <a:lnTo>
                    <a:pt x="100711" y="50546"/>
                  </a:lnTo>
                  <a:lnTo>
                    <a:pt x="96774" y="30987"/>
                  </a:lnTo>
                  <a:lnTo>
                    <a:pt x="89245" y="18484"/>
                  </a:lnTo>
                  <a:lnTo>
                    <a:pt x="78549" y="8683"/>
                  </a:lnTo>
                  <a:lnTo>
                    <a:pt x="65377" y="2287"/>
                  </a:lnTo>
                  <a:lnTo>
                    <a:pt x="50419" y="0"/>
                  </a:lnTo>
                  <a:close/>
                </a:path>
              </a:pathLst>
            </a:custGeom>
            <a:solidFill>
              <a:srgbClr val="BE0C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37706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37706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25133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90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25133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90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97142" y="3028822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3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95362" y="2158999"/>
              <a:ext cx="3439795" cy="1489075"/>
            </a:xfrm>
            <a:custGeom>
              <a:avLst/>
              <a:gdLst/>
              <a:ahLst/>
              <a:cxnLst/>
              <a:rect l="l" t="t" r="r" b="b"/>
              <a:pathLst>
                <a:path w="3439795" h="1489075">
                  <a:moveTo>
                    <a:pt x="3439401" y="738238"/>
                  </a:moveTo>
                  <a:lnTo>
                    <a:pt x="594639" y="738238"/>
                  </a:lnTo>
                  <a:lnTo>
                    <a:pt x="594639" y="0"/>
                  </a:lnTo>
                  <a:lnTo>
                    <a:pt x="0" y="0"/>
                  </a:lnTo>
                  <a:lnTo>
                    <a:pt x="0" y="738238"/>
                  </a:lnTo>
                  <a:lnTo>
                    <a:pt x="0" y="1015238"/>
                  </a:lnTo>
                  <a:lnTo>
                    <a:pt x="0" y="1488694"/>
                  </a:lnTo>
                  <a:lnTo>
                    <a:pt x="594639" y="1488694"/>
                  </a:lnTo>
                  <a:lnTo>
                    <a:pt x="594639" y="1015238"/>
                  </a:lnTo>
                  <a:lnTo>
                    <a:pt x="3439401" y="1015238"/>
                  </a:lnTo>
                  <a:lnTo>
                    <a:pt x="3439401" y="738238"/>
                  </a:lnTo>
                  <a:close/>
                </a:path>
              </a:pathLst>
            </a:custGeom>
            <a:solidFill>
              <a:srgbClr val="179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681341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96121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74991" y="2927730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89644" y="2927730"/>
            <a:ext cx="186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Gegenwärtige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77150" y="2189479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3,6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77150" y="339623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32168" y="6389623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58774" y="3255087"/>
            <a:ext cx="348462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Arial"/>
                <a:cs typeface="Arial"/>
              </a:rPr>
              <a:t>„3°C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wärmer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und?!“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8896" y="1019389"/>
            <a:ext cx="115824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18593" y="1576260"/>
            <a:ext cx="970915" cy="4827905"/>
            <a:chOff x="6018593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6126458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4" h="4818380">
                  <a:moveTo>
                    <a:pt x="434234" y="0"/>
                  </a:moveTo>
                  <a:lnTo>
                    <a:pt x="357397" y="17172"/>
                  </a:lnTo>
                  <a:lnTo>
                    <a:pt x="314096" y="37330"/>
                  </a:lnTo>
                  <a:lnTo>
                    <a:pt x="271690" y="64611"/>
                  </a:lnTo>
                  <a:lnTo>
                    <a:pt x="233290" y="98571"/>
                  </a:lnTo>
                  <a:lnTo>
                    <a:pt x="202008" y="138767"/>
                  </a:lnTo>
                  <a:lnTo>
                    <a:pt x="180957" y="184755"/>
                  </a:lnTo>
                  <a:lnTo>
                    <a:pt x="173249" y="236092"/>
                  </a:lnTo>
                  <a:lnTo>
                    <a:pt x="171725" y="4046423"/>
                  </a:lnTo>
                  <a:lnTo>
                    <a:pt x="133578" y="4078764"/>
                  </a:lnTo>
                  <a:lnTo>
                    <a:pt x="99929" y="4114690"/>
                  </a:lnTo>
                  <a:lnTo>
                    <a:pt x="70912" y="4153748"/>
                  </a:lnTo>
                  <a:lnTo>
                    <a:pt x="46662" y="4195483"/>
                  </a:lnTo>
                  <a:lnTo>
                    <a:pt x="27430" y="4239170"/>
                  </a:lnTo>
                  <a:lnTo>
                    <a:pt x="27311" y="4239441"/>
                  </a:lnTo>
                  <a:lnTo>
                    <a:pt x="12995" y="4285167"/>
                  </a:lnTo>
                  <a:lnTo>
                    <a:pt x="3846" y="4332208"/>
                  </a:lnTo>
                  <a:lnTo>
                    <a:pt x="0" y="4380108"/>
                  </a:lnTo>
                  <a:lnTo>
                    <a:pt x="1589" y="4428414"/>
                  </a:lnTo>
                  <a:lnTo>
                    <a:pt x="8748" y="4476671"/>
                  </a:lnTo>
                  <a:lnTo>
                    <a:pt x="21611" y="4524425"/>
                  </a:lnTo>
                  <a:lnTo>
                    <a:pt x="39996" y="4570879"/>
                  </a:lnTo>
                  <a:lnTo>
                    <a:pt x="63300" y="4614193"/>
                  </a:lnTo>
                  <a:lnTo>
                    <a:pt x="91126" y="4654096"/>
                  </a:lnTo>
                  <a:lnTo>
                    <a:pt x="123077" y="4690319"/>
                  </a:lnTo>
                  <a:lnTo>
                    <a:pt x="158755" y="4722589"/>
                  </a:lnTo>
                  <a:lnTo>
                    <a:pt x="197765" y="4750638"/>
                  </a:lnTo>
                  <a:lnTo>
                    <a:pt x="239710" y="4774193"/>
                  </a:lnTo>
                  <a:lnTo>
                    <a:pt x="284192" y="4792986"/>
                  </a:lnTo>
                  <a:lnTo>
                    <a:pt x="330816" y="4806744"/>
                  </a:lnTo>
                  <a:lnTo>
                    <a:pt x="379184" y="4815197"/>
                  </a:lnTo>
                  <a:lnTo>
                    <a:pt x="428900" y="4818075"/>
                  </a:lnTo>
                  <a:lnTo>
                    <a:pt x="478644" y="4815197"/>
                  </a:lnTo>
                  <a:lnTo>
                    <a:pt x="527030" y="4806744"/>
                  </a:lnTo>
                  <a:lnTo>
                    <a:pt x="573662" y="4792986"/>
                  </a:lnTo>
                  <a:lnTo>
                    <a:pt x="618146" y="4774193"/>
                  </a:lnTo>
                  <a:lnTo>
                    <a:pt x="660086" y="4750638"/>
                  </a:lnTo>
                  <a:lnTo>
                    <a:pt x="699088" y="4722589"/>
                  </a:lnTo>
                  <a:lnTo>
                    <a:pt x="731014" y="4693704"/>
                  </a:lnTo>
                  <a:lnTo>
                    <a:pt x="416200" y="4693704"/>
                  </a:lnTo>
                  <a:lnTo>
                    <a:pt x="365451" y="4689021"/>
                  </a:lnTo>
                  <a:lnTo>
                    <a:pt x="318082" y="4675526"/>
                  </a:lnTo>
                  <a:lnTo>
                    <a:pt x="274777" y="4654096"/>
                  </a:lnTo>
                  <a:lnTo>
                    <a:pt x="235812" y="4625408"/>
                  </a:lnTo>
                  <a:lnTo>
                    <a:pt x="202075" y="4590440"/>
                  </a:lnTo>
                  <a:lnTo>
                    <a:pt x="174045" y="4549970"/>
                  </a:lnTo>
                  <a:lnTo>
                    <a:pt x="152304" y="4504825"/>
                  </a:lnTo>
                  <a:lnTo>
                    <a:pt x="137435" y="4455833"/>
                  </a:lnTo>
                  <a:lnTo>
                    <a:pt x="130396" y="4410136"/>
                  </a:lnTo>
                  <a:lnTo>
                    <a:pt x="130465" y="4364952"/>
                  </a:lnTo>
                  <a:lnTo>
                    <a:pt x="137289" y="4320949"/>
                  </a:lnTo>
                  <a:lnTo>
                    <a:pt x="150517" y="4278798"/>
                  </a:lnTo>
                  <a:lnTo>
                    <a:pt x="169795" y="4239170"/>
                  </a:lnTo>
                  <a:lnTo>
                    <a:pt x="194773" y="4202736"/>
                  </a:lnTo>
                  <a:lnTo>
                    <a:pt x="225097" y="4170165"/>
                  </a:lnTo>
                  <a:lnTo>
                    <a:pt x="260415" y="4142128"/>
                  </a:lnTo>
                  <a:lnTo>
                    <a:pt x="300376" y="4119295"/>
                  </a:lnTo>
                  <a:lnTo>
                    <a:pt x="298728" y="236092"/>
                  </a:lnTo>
                  <a:lnTo>
                    <a:pt x="313330" y="181854"/>
                  </a:lnTo>
                  <a:lnTo>
                    <a:pt x="348699" y="145526"/>
                  </a:lnTo>
                  <a:lnTo>
                    <a:pt x="392165" y="122604"/>
                  </a:lnTo>
                  <a:lnTo>
                    <a:pt x="431059" y="114935"/>
                  </a:lnTo>
                  <a:lnTo>
                    <a:pt x="644403" y="114935"/>
                  </a:lnTo>
                  <a:lnTo>
                    <a:pt x="629014" y="94610"/>
                  </a:lnTo>
                  <a:lnTo>
                    <a:pt x="592269" y="61436"/>
                  </a:lnTo>
                  <a:lnTo>
                    <a:pt x="551519" y="34941"/>
                  </a:lnTo>
                  <a:lnTo>
                    <a:pt x="509662" y="15573"/>
                  </a:lnTo>
                  <a:lnTo>
                    <a:pt x="469600" y="3777"/>
                  </a:lnTo>
                  <a:lnTo>
                    <a:pt x="434234" y="0"/>
                  </a:lnTo>
                  <a:close/>
                </a:path>
                <a:path w="857884" h="4818380">
                  <a:moveTo>
                    <a:pt x="644403" y="114935"/>
                  </a:moveTo>
                  <a:lnTo>
                    <a:pt x="431059" y="114935"/>
                  </a:lnTo>
                  <a:lnTo>
                    <a:pt x="469040" y="124001"/>
                  </a:lnTo>
                  <a:lnTo>
                    <a:pt x="510497" y="148510"/>
                  </a:lnTo>
                  <a:lnTo>
                    <a:pt x="543859" y="186140"/>
                  </a:lnTo>
                  <a:lnTo>
                    <a:pt x="557551" y="234568"/>
                  </a:lnTo>
                  <a:lnTo>
                    <a:pt x="557551" y="4119295"/>
                  </a:lnTo>
                  <a:lnTo>
                    <a:pt x="597440" y="4142128"/>
                  </a:lnTo>
                  <a:lnTo>
                    <a:pt x="632581" y="4170165"/>
                  </a:lnTo>
                  <a:lnTo>
                    <a:pt x="662674" y="4202736"/>
                  </a:lnTo>
                  <a:lnTo>
                    <a:pt x="687420" y="4239170"/>
                  </a:lnTo>
                  <a:lnTo>
                    <a:pt x="706522" y="4278798"/>
                  </a:lnTo>
                  <a:lnTo>
                    <a:pt x="719678" y="4320949"/>
                  </a:lnTo>
                  <a:lnTo>
                    <a:pt x="726591" y="4364952"/>
                  </a:lnTo>
                  <a:lnTo>
                    <a:pt x="726962" y="4410136"/>
                  </a:lnTo>
                  <a:lnTo>
                    <a:pt x="720492" y="4455833"/>
                  </a:lnTo>
                  <a:lnTo>
                    <a:pt x="706583" y="4499340"/>
                  </a:lnTo>
                  <a:lnTo>
                    <a:pt x="686737" y="4539531"/>
                  </a:lnTo>
                  <a:lnTo>
                    <a:pt x="661517" y="4575947"/>
                  </a:lnTo>
                  <a:lnTo>
                    <a:pt x="631487" y="4608129"/>
                  </a:lnTo>
                  <a:lnTo>
                    <a:pt x="597210" y="4635618"/>
                  </a:lnTo>
                  <a:lnTo>
                    <a:pt x="559249" y="4657955"/>
                  </a:lnTo>
                  <a:lnTo>
                    <a:pt x="518168" y="4674683"/>
                  </a:lnTo>
                  <a:lnTo>
                    <a:pt x="474531" y="4685343"/>
                  </a:lnTo>
                  <a:lnTo>
                    <a:pt x="428900" y="4689475"/>
                  </a:lnTo>
                  <a:lnTo>
                    <a:pt x="416200" y="4693704"/>
                  </a:lnTo>
                  <a:lnTo>
                    <a:pt x="731014" y="4693704"/>
                  </a:lnTo>
                  <a:lnTo>
                    <a:pt x="734755" y="4690319"/>
                  </a:lnTo>
                  <a:lnTo>
                    <a:pt x="766694" y="4654096"/>
                  </a:lnTo>
                  <a:lnTo>
                    <a:pt x="794510" y="4614193"/>
                  </a:lnTo>
                  <a:lnTo>
                    <a:pt x="817806" y="4570879"/>
                  </a:lnTo>
                  <a:lnTo>
                    <a:pt x="836189" y="4524425"/>
                  </a:lnTo>
                  <a:lnTo>
                    <a:pt x="849081" y="4476671"/>
                  </a:lnTo>
                  <a:lnTo>
                    <a:pt x="856258" y="4428414"/>
                  </a:lnTo>
                  <a:lnTo>
                    <a:pt x="857858" y="4380108"/>
                  </a:lnTo>
                  <a:lnTo>
                    <a:pt x="854016" y="4332208"/>
                  </a:lnTo>
                  <a:lnTo>
                    <a:pt x="844868" y="4285167"/>
                  </a:lnTo>
                  <a:lnTo>
                    <a:pt x="830552" y="4239441"/>
                  </a:lnTo>
                  <a:lnTo>
                    <a:pt x="811203" y="4195483"/>
                  </a:lnTo>
                  <a:lnTo>
                    <a:pt x="786957" y="4153748"/>
                  </a:lnTo>
                  <a:lnTo>
                    <a:pt x="757950" y="4114690"/>
                  </a:lnTo>
                  <a:lnTo>
                    <a:pt x="724320" y="4078764"/>
                  </a:lnTo>
                  <a:lnTo>
                    <a:pt x="686202" y="4046423"/>
                  </a:lnTo>
                  <a:lnTo>
                    <a:pt x="686202" y="229742"/>
                  </a:lnTo>
                  <a:lnTo>
                    <a:pt x="678881" y="179209"/>
                  </a:lnTo>
                  <a:lnTo>
                    <a:pt x="658851" y="134016"/>
                  </a:lnTo>
                  <a:lnTo>
                    <a:pt x="644403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26458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4" h="4818380">
                  <a:moveTo>
                    <a:pt x="416200" y="4693704"/>
                  </a:moveTo>
                  <a:lnTo>
                    <a:pt x="365451" y="4689021"/>
                  </a:lnTo>
                  <a:lnTo>
                    <a:pt x="318082" y="4675526"/>
                  </a:lnTo>
                  <a:lnTo>
                    <a:pt x="274675" y="4654046"/>
                  </a:lnTo>
                  <a:lnTo>
                    <a:pt x="235812" y="4625408"/>
                  </a:lnTo>
                  <a:lnTo>
                    <a:pt x="202075" y="4590440"/>
                  </a:lnTo>
                  <a:lnTo>
                    <a:pt x="174045" y="4549970"/>
                  </a:lnTo>
                  <a:lnTo>
                    <a:pt x="152304" y="4504825"/>
                  </a:lnTo>
                  <a:lnTo>
                    <a:pt x="137435" y="4455833"/>
                  </a:lnTo>
                  <a:lnTo>
                    <a:pt x="130396" y="4410136"/>
                  </a:lnTo>
                  <a:lnTo>
                    <a:pt x="130465" y="4364952"/>
                  </a:lnTo>
                  <a:lnTo>
                    <a:pt x="137289" y="4320949"/>
                  </a:lnTo>
                  <a:lnTo>
                    <a:pt x="150517" y="4278798"/>
                  </a:lnTo>
                  <a:lnTo>
                    <a:pt x="169795" y="4239170"/>
                  </a:lnTo>
                  <a:lnTo>
                    <a:pt x="194773" y="4202736"/>
                  </a:lnTo>
                  <a:lnTo>
                    <a:pt x="225097" y="4170165"/>
                  </a:lnTo>
                  <a:lnTo>
                    <a:pt x="260415" y="4142128"/>
                  </a:lnTo>
                  <a:lnTo>
                    <a:pt x="300376" y="4119295"/>
                  </a:lnTo>
                  <a:lnTo>
                    <a:pt x="298725" y="229742"/>
                  </a:lnTo>
                  <a:lnTo>
                    <a:pt x="313330" y="181854"/>
                  </a:lnTo>
                  <a:lnTo>
                    <a:pt x="348699" y="145526"/>
                  </a:lnTo>
                  <a:lnTo>
                    <a:pt x="392165" y="122604"/>
                  </a:lnTo>
                  <a:lnTo>
                    <a:pt x="431059" y="114935"/>
                  </a:lnTo>
                  <a:lnTo>
                    <a:pt x="469040" y="124001"/>
                  </a:lnTo>
                  <a:lnTo>
                    <a:pt x="510497" y="148510"/>
                  </a:lnTo>
                  <a:lnTo>
                    <a:pt x="543859" y="186140"/>
                  </a:lnTo>
                  <a:lnTo>
                    <a:pt x="557551" y="234568"/>
                  </a:lnTo>
                  <a:lnTo>
                    <a:pt x="557551" y="4119295"/>
                  </a:lnTo>
                  <a:lnTo>
                    <a:pt x="597440" y="4142128"/>
                  </a:lnTo>
                  <a:lnTo>
                    <a:pt x="632581" y="4170165"/>
                  </a:lnTo>
                  <a:lnTo>
                    <a:pt x="662674" y="4202736"/>
                  </a:lnTo>
                  <a:lnTo>
                    <a:pt x="687420" y="4239170"/>
                  </a:lnTo>
                  <a:lnTo>
                    <a:pt x="706522" y="4278798"/>
                  </a:lnTo>
                  <a:lnTo>
                    <a:pt x="719678" y="4320949"/>
                  </a:lnTo>
                  <a:lnTo>
                    <a:pt x="726591" y="4364952"/>
                  </a:lnTo>
                  <a:lnTo>
                    <a:pt x="726962" y="4410136"/>
                  </a:lnTo>
                  <a:lnTo>
                    <a:pt x="720492" y="4455833"/>
                  </a:lnTo>
                  <a:lnTo>
                    <a:pt x="706583" y="4499340"/>
                  </a:lnTo>
                  <a:lnTo>
                    <a:pt x="686737" y="4539531"/>
                  </a:lnTo>
                  <a:lnTo>
                    <a:pt x="661517" y="4575947"/>
                  </a:lnTo>
                  <a:lnTo>
                    <a:pt x="631487" y="4608129"/>
                  </a:lnTo>
                  <a:lnTo>
                    <a:pt x="597210" y="4635618"/>
                  </a:lnTo>
                  <a:lnTo>
                    <a:pt x="559249" y="4657955"/>
                  </a:lnTo>
                  <a:lnTo>
                    <a:pt x="518168" y="4674683"/>
                  </a:lnTo>
                  <a:lnTo>
                    <a:pt x="474531" y="4685343"/>
                  </a:lnTo>
                  <a:lnTo>
                    <a:pt x="428900" y="4689475"/>
                  </a:lnTo>
                  <a:lnTo>
                    <a:pt x="416200" y="4693704"/>
                  </a:lnTo>
                  <a:close/>
                </a:path>
                <a:path w="857884" h="4818380">
                  <a:moveTo>
                    <a:pt x="686202" y="4046423"/>
                  </a:moveTo>
                  <a:lnTo>
                    <a:pt x="686241" y="3995860"/>
                  </a:lnTo>
                  <a:lnTo>
                    <a:pt x="686277" y="3945271"/>
                  </a:lnTo>
                  <a:lnTo>
                    <a:pt x="686309" y="3894657"/>
                  </a:lnTo>
                  <a:lnTo>
                    <a:pt x="686338" y="3844017"/>
                  </a:lnTo>
                  <a:lnTo>
                    <a:pt x="686365" y="3793353"/>
                  </a:lnTo>
                  <a:lnTo>
                    <a:pt x="686388" y="3742666"/>
                  </a:lnTo>
                  <a:lnTo>
                    <a:pt x="686409" y="3691956"/>
                  </a:lnTo>
                  <a:lnTo>
                    <a:pt x="686426" y="3641223"/>
                  </a:lnTo>
                  <a:lnTo>
                    <a:pt x="686442" y="3590470"/>
                  </a:lnTo>
                  <a:lnTo>
                    <a:pt x="686454" y="3539695"/>
                  </a:lnTo>
                  <a:lnTo>
                    <a:pt x="686464" y="3488901"/>
                  </a:lnTo>
                  <a:lnTo>
                    <a:pt x="686472" y="3438088"/>
                  </a:lnTo>
                  <a:lnTo>
                    <a:pt x="686478" y="3387256"/>
                  </a:lnTo>
                  <a:lnTo>
                    <a:pt x="686481" y="3336406"/>
                  </a:lnTo>
                  <a:lnTo>
                    <a:pt x="686482" y="3285540"/>
                  </a:lnTo>
                  <a:lnTo>
                    <a:pt x="686482" y="3234657"/>
                  </a:lnTo>
                  <a:lnTo>
                    <a:pt x="686479" y="3183758"/>
                  </a:lnTo>
                  <a:lnTo>
                    <a:pt x="686474" y="3132845"/>
                  </a:lnTo>
                  <a:lnTo>
                    <a:pt x="686468" y="3081917"/>
                  </a:lnTo>
                  <a:lnTo>
                    <a:pt x="686460" y="3030977"/>
                  </a:lnTo>
                  <a:lnTo>
                    <a:pt x="686451" y="2980023"/>
                  </a:lnTo>
                  <a:lnTo>
                    <a:pt x="686440" y="2929057"/>
                  </a:lnTo>
                  <a:lnTo>
                    <a:pt x="686428" y="2878081"/>
                  </a:lnTo>
                  <a:lnTo>
                    <a:pt x="686414" y="2827093"/>
                  </a:lnTo>
                  <a:lnTo>
                    <a:pt x="686399" y="2776096"/>
                  </a:lnTo>
                  <a:lnTo>
                    <a:pt x="686384" y="2725090"/>
                  </a:lnTo>
                  <a:lnTo>
                    <a:pt x="686367" y="2674076"/>
                  </a:lnTo>
                  <a:lnTo>
                    <a:pt x="686349" y="2623054"/>
                  </a:lnTo>
                  <a:lnTo>
                    <a:pt x="686331" y="2572025"/>
                  </a:lnTo>
                  <a:lnTo>
                    <a:pt x="686312" y="2520989"/>
                  </a:lnTo>
                  <a:lnTo>
                    <a:pt x="686292" y="2469949"/>
                  </a:lnTo>
                  <a:lnTo>
                    <a:pt x="686271" y="2418903"/>
                  </a:lnTo>
                  <a:lnTo>
                    <a:pt x="686251" y="2367854"/>
                  </a:lnTo>
                  <a:lnTo>
                    <a:pt x="686230" y="2316801"/>
                  </a:lnTo>
                  <a:lnTo>
                    <a:pt x="686208" y="2265746"/>
                  </a:lnTo>
                  <a:lnTo>
                    <a:pt x="686187" y="2214689"/>
                  </a:lnTo>
                  <a:lnTo>
                    <a:pt x="686165" y="2163631"/>
                  </a:lnTo>
                  <a:lnTo>
                    <a:pt x="686143" y="2112572"/>
                  </a:lnTo>
                  <a:lnTo>
                    <a:pt x="686122" y="2061514"/>
                  </a:lnTo>
                  <a:lnTo>
                    <a:pt x="686101" y="2010457"/>
                  </a:lnTo>
                  <a:lnTo>
                    <a:pt x="686080" y="1959402"/>
                  </a:lnTo>
                  <a:lnTo>
                    <a:pt x="686059" y="1908349"/>
                  </a:lnTo>
                  <a:lnTo>
                    <a:pt x="686039" y="1857299"/>
                  </a:lnTo>
                  <a:lnTo>
                    <a:pt x="686020" y="1806253"/>
                  </a:lnTo>
                  <a:lnTo>
                    <a:pt x="686001" y="1755212"/>
                  </a:lnTo>
                  <a:lnTo>
                    <a:pt x="685983" y="1704177"/>
                  </a:lnTo>
                  <a:lnTo>
                    <a:pt x="685965" y="1653147"/>
                  </a:lnTo>
                  <a:lnTo>
                    <a:pt x="685949" y="1602125"/>
                  </a:lnTo>
                  <a:lnTo>
                    <a:pt x="685934" y="1551110"/>
                  </a:lnTo>
                  <a:lnTo>
                    <a:pt x="685920" y="1500103"/>
                  </a:lnTo>
                  <a:lnTo>
                    <a:pt x="685907" y="1449105"/>
                  </a:lnTo>
                  <a:lnTo>
                    <a:pt x="685895" y="1398117"/>
                  </a:lnTo>
                  <a:lnTo>
                    <a:pt x="685885" y="1347139"/>
                  </a:lnTo>
                  <a:lnTo>
                    <a:pt x="685876" y="1296173"/>
                  </a:lnTo>
                  <a:lnTo>
                    <a:pt x="685869" y="1245218"/>
                  </a:lnTo>
                  <a:lnTo>
                    <a:pt x="685864" y="1194277"/>
                  </a:lnTo>
                  <a:lnTo>
                    <a:pt x="685860" y="1143348"/>
                  </a:lnTo>
                  <a:lnTo>
                    <a:pt x="685858" y="1092434"/>
                  </a:lnTo>
                  <a:lnTo>
                    <a:pt x="685858" y="1041534"/>
                  </a:lnTo>
                  <a:lnTo>
                    <a:pt x="685860" y="990650"/>
                  </a:lnTo>
                  <a:lnTo>
                    <a:pt x="685865" y="939782"/>
                  </a:lnTo>
                  <a:lnTo>
                    <a:pt x="685871" y="888931"/>
                  </a:lnTo>
                  <a:lnTo>
                    <a:pt x="685880" y="838098"/>
                  </a:lnTo>
                  <a:lnTo>
                    <a:pt x="685892" y="787283"/>
                  </a:lnTo>
                  <a:lnTo>
                    <a:pt x="685905" y="736487"/>
                  </a:lnTo>
                  <a:lnTo>
                    <a:pt x="685922" y="685712"/>
                  </a:lnTo>
                  <a:lnTo>
                    <a:pt x="685941" y="634956"/>
                  </a:lnTo>
                  <a:lnTo>
                    <a:pt x="685963" y="584223"/>
                  </a:lnTo>
                  <a:lnTo>
                    <a:pt x="685988" y="533511"/>
                  </a:lnTo>
                  <a:lnTo>
                    <a:pt x="686015" y="482821"/>
                  </a:lnTo>
                  <a:lnTo>
                    <a:pt x="686046" y="432156"/>
                  </a:lnTo>
                  <a:lnTo>
                    <a:pt x="686080" y="381514"/>
                  </a:lnTo>
                  <a:lnTo>
                    <a:pt x="686117" y="330898"/>
                  </a:lnTo>
                  <a:lnTo>
                    <a:pt x="686158" y="280307"/>
                  </a:lnTo>
                  <a:lnTo>
                    <a:pt x="686202" y="229742"/>
                  </a:lnTo>
                  <a:lnTo>
                    <a:pt x="678881" y="179209"/>
                  </a:lnTo>
                  <a:lnTo>
                    <a:pt x="658851" y="134016"/>
                  </a:lnTo>
                  <a:lnTo>
                    <a:pt x="629014" y="94610"/>
                  </a:lnTo>
                  <a:lnTo>
                    <a:pt x="592269" y="61436"/>
                  </a:lnTo>
                  <a:lnTo>
                    <a:pt x="551519" y="34941"/>
                  </a:lnTo>
                  <a:lnTo>
                    <a:pt x="509662" y="15573"/>
                  </a:lnTo>
                  <a:lnTo>
                    <a:pt x="469600" y="3777"/>
                  </a:lnTo>
                  <a:lnTo>
                    <a:pt x="434234" y="0"/>
                  </a:lnTo>
                  <a:lnTo>
                    <a:pt x="398480" y="4581"/>
                  </a:lnTo>
                  <a:lnTo>
                    <a:pt x="357397" y="17172"/>
                  </a:lnTo>
                  <a:lnTo>
                    <a:pt x="314096" y="37330"/>
                  </a:lnTo>
                  <a:lnTo>
                    <a:pt x="271690" y="64611"/>
                  </a:lnTo>
                  <a:lnTo>
                    <a:pt x="233290" y="98571"/>
                  </a:lnTo>
                  <a:lnTo>
                    <a:pt x="202008" y="138767"/>
                  </a:lnTo>
                  <a:lnTo>
                    <a:pt x="180957" y="184755"/>
                  </a:lnTo>
                  <a:lnTo>
                    <a:pt x="173249" y="236092"/>
                  </a:lnTo>
                  <a:lnTo>
                    <a:pt x="171725" y="4046423"/>
                  </a:lnTo>
                  <a:lnTo>
                    <a:pt x="133578" y="4078764"/>
                  </a:lnTo>
                  <a:lnTo>
                    <a:pt x="99929" y="4114690"/>
                  </a:lnTo>
                  <a:lnTo>
                    <a:pt x="70912" y="4153748"/>
                  </a:lnTo>
                  <a:lnTo>
                    <a:pt x="46662" y="4195483"/>
                  </a:lnTo>
                  <a:lnTo>
                    <a:pt x="27311" y="4239441"/>
                  </a:lnTo>
                  <a:lnTo>
                    <a:pt x="12995" y="4285167"/>
                  </a:lnTo>
                  <a:lnTo>
                    <a:pt x="3846" y="4332208"/>
                  </a:lnTo>
                  <a:lnTo>
                    <a:pt x="0" y="4380108"/>
                  </a:lnTo>
                  <a:lnTo>
                    <a:pt x="1589" y="4428414"/>
                  </a:lnTo>
                  <a:lnTo>
                    <a:pt x="8748" y="4476671"/>
                  </a:lnTo>
                  <a:lnTo>
                    <a:pt x="21611" y="4524425"/>
                  </a:lnTo>
                  <a:lnTo>
                    <a:pt x="39996" y="4570879"/>
                  </a:lnTo>
                  <a:lnTo>
                    <a:pt x="63300" y="4614193"/>
                  </a:lnTo>
                  <a:lnTo>
                    <a:pt x="91126" y="4654096"/>
                  </a:lnTo>
                  <a:lnTo>
                    <a:pt x="123077" y="4690319"/>
                  </a:lnTo>
                  <a:lnTo>
                    <a:pt x="158755" y="4722589"/>
                  </a:lnTo>
                  <a:lnTo>
                    <a:pt x="197765" y="4750638"/>
                  </a:lnTo>
                  <a:lnTo>
                    <a:pt x="239710" y="4774193"/>
                  </a:lnTo>
                  <a:lnTo>
                    <a:pt x="284192" y="4792986"/>
                  </a:lnTo>
                  <a:lnTo>
                    <a:pt x="330816" y="4806744"/>
                  </a:lnTo>
                  <a:lnTo>
                    <a:pt x="379184" y="4815197"/>
                  </a:lnTo>
                  <a:lnTo>
                    <a:pt x="428900" y="4818075"/>
                  </a:lnTo>
                  <a:lnTo>
                    <a:pt x="478644" y="4815197"/>
                  </a:lnTo>
                  <a:lnTo>
                    <a:pt x="527030" y="4806744"/>
                  </a:lnTo>
                  <a:lnTo>
                    <a:pt x="573662" y="4792986"/>
                  </a:lnTo>
                  <a:lnTo>
                    <a:pt x="618146" y="4774193"/>
                  </a:lnTo>
                  <a:lnTo>
                    <a:pt x="660086" y="4750638"/>
                  </a:lnTo>
                  <a:lnTo>
                    <a:pt x="699088" y="4722589"/>
                  </a:lnTo>
                  <a:lnTo>
                    <a:pt x="734755" y="4690319"/>
                  </a:lnTo>
                  <a:lnTo>
                    <a:pt x="766694" y="4654096"/>
                  </a:lnTo>
                  <a:lnTo>
                    <a:pt x="794510" y="4614193"/>
                  </a:lnTo>
                  <a:lnTo>
                    <a:pt x="817806" y="4570879"/>
                  </a:lnTo>
                  <a:lnTo>
                    <a:pt x="836189" y="4524425"/>
                  </a:lnTo>
                  <a:lnTo>
                    <a:pt x="849081" y="4476671"/>
                  </a:lnTo>
                  <a:lnTo>
                    <a:pt x="856258" y="4428414"/>
                  </a:lnTo>
                  <a:lnTo>
                    <a:pt x="857858" y="4380108"/>
                  </a:lnTo>
                  <a:lnTo>
                    <a:pt x="854016" y="4332208"/>
                  </a:lnTo>
                  <a:lnTo>
                    <a:pt x="844868" y="4285167"/>
                  </a:lnTo>
                  <a:lnTo>
                    <a:pt x="830552" y="4239441"/>
                  </a:lnTo>
                  <a:lnTo>
                    <a:pt x="811203" y="4195483"/>
                  </a:lnTo>
                  <a:lnTo>
                    <a:pt x="786957" y="4153748"/>
                  </a:lnTo>
                  <a:lnTo>
                    <a:pt x="757950" y="4114690"/>
                  </a:lnTo>
                  <a:lnTo>
                    <a:pt x="724320" y="4078764"/>
                  </a:lnTo>
                  <a:lnTo>
                    <a:pt x="686202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9870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4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3" y="1488152"/>
                  </a:lnTo>
                  <a:lnTo>
                    <a:pt x="53577" y="1528270"/>
                  </a:lnTo>
                  <a:lnTo>
                    <a:pt x="85472" y="1562954"/>
                  </a:lnTo>
                  <a:lnTo>
                    <a:pt x="123017" y="1591373"/>
                  </a:lnTo>
                  <a:lnTo>
                    <a:pt x="165290" y="1612699"/>
                  </a:lnTo>
                  <a:lnTo>
                    <a:pt x="211370" y="1626103"/>
                  </a:lnTo>
                  <a:lnTo>
                    <a:pt x="260336" y="1630756"/>
                  </a:lnTo>
                  <a:lnTo>
                    <a:pt x="309343" y="1626103"/>
                  </a:lnTo>
                  <a:lnTo>
                    <a:pt x="355455" y="1612699"/>
                  </a:lnTo>
                  <a:lnTo>
                    <a:pt x="397750" y="1591373"/>
                  </a:lnTo>
                  <a:lnTo>
                    <a:pt x="435310" y="1562954"/>
                  </a:lnTo>
                  <a:lnTo>
                    <a:pt x="467214" y="1528270"/>
                  </a:lnTo>
                  <a:lnTo>
                    <a:pt x="492543" y="1488152"/>
                  </a:lnTo>
                  <a:lnTo>
                    <a:pt x="510377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3288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7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7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7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7" y="949325"/>
                  </a:lnTo>
                </a:path>
                <a:path w="216535" h="3797300">
                  <a:moveTo>
                    <a:pt x="0" y="0"/>
                  </a:moveTo>
                  <a:lnTo>
                    <a:pt x="216027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4095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61990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0926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0926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0926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0926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09131" y="1734311"/>
            <a:ext cx="4525645" cy="3836670"/>
            <a:chOff x="6509131" y="1734311"/>
            <a:chExt cx="4525645" cy="3836670"/>
          </a:xfrm>
        </p:grpSpPr>
        <p:sp>
          <p:nvSpPr>
            <p:cNvPr id="15" name="object 15"/>
            <p:cNvSpPr/>
            <p:nvPr/>
          </p:nvSpPr>
          <p:spPr>
            <a:xfrm>
              <a:off x="6509131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09131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09131" y="2698369"/>
              <a:ext cx="100965" cy="948055"/>
            </a:xfrm>
            <a:custGeom>
              <a:avLst/>
              <a:gdLst/>
              <a:ahLst/>
              <a:cxnLst/>
              <a:rect l="l" t="t" r="r" b="b"/>
              <a:pathLst>
                <a:path w="100965" h="948054">
                  <a:moveTo>
                    <a:pt x="100838" y="0"/>
                  </a:moveTo>
                  <a:lnTo>
                    <a:pt x="0" y="0"/>
                  </a:lnTo>
                  <a:lnTo>
                    <a:pt x="0" y="947673"/>
                  </a:lnTo>
                  <a:lnTo>
                    <a:pt x="100838" y="947673"/>
                  </a:lnTo>
                  <a:lnTo>
                    <a:pt x="1008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09131" y="1734311"/>
              <a:ext cx="101600" cy="962025"/>
            </a:xfrm>
            <a:custGeom>
              <a:avLst/>
              <a:gdLst/>
              <a:ahLst/>
              <a:cxnLst/>
              <a:rect l="l" t="t" r="r" b="b"/>
              <a:pathLst>
                <a:path w="101600" h="962025">
                  <a:moveTo>
                    <a:pt x="50419" y="0"/>
                  </a:moveTo>
                  <a:lnTo>
                    <a:pt x="30807" y="3990"/>
                  </a:lnTo>
                  <a:lnTo>
                    <a:pt x="14779" y="14874"/>
                  </a:lnTo>
                  <a:lnTo>
                    <a:pt x="3966" y="31021"/>
                  </a:lnTo>
                  <a:lnTo>
                    <a:pt x="0" y="50800"/>
                  </a:lnTo>
                  <a:lnTo>
                    <a:pt x="508" y="53212"/>
                  </a:lnTo>
                  <a:lnTo>
                    <a:pt x="0" y="55752"/>
                  </a:lnTo>
                  <a:lnTo>
                    <a:pt x="635" y="58800"/>
                  </a:lnTo>
                  <a:lnTo>
                    <a:pt x="635" y="486917"/>
                  </a:lnTo>
                  <a:lnTo>
                    <a:pt x="0" y="486917"/>
                  </a:lnTo>
                  <a:lnTo>
                    <a:pt x="0" y="961643"/>
                  </a:lnTo>
                  <a:lnTo>
                    <a:pt x="100838" y="961643"/>
                  </a:lnTo>
                  <a:lnTo>
                    <a:pt x="100838" y="508888"/>
                  </a:lnTo>
                  <a:lnTo>
                    <a:pt x="101473" y="508888"/>
                  </a:lnTo>
                  <a:lnTo>
                    <a:pt x="101473" y="50546"/>
                  </a:lnTo>
                  <a:lnTo>
                    <a:pt x="100711" y="50546"/>
                  </a:lnTo>
                  <a:lnTo>
                    <a:pt x="96774" y="30987"/>
                  </a:lnTo>
                  <a:lnTo>
                    <a:pt x="89245" y="18484"/>
                  </a:lnTo>
                  <a:lnTo>
                    <a:pt x="78549" y="8683"/>
                  </a:lnTo>
                  <a:lnTo>
                    <a:pt x="65377" y="2287"/>
                  </a:lnTo>
                  <a:lnTo>
                    <a:pt x="50419" y="0"/>
                  </a:lnTo>
                  <a:close/>
                </a:path>
              </a:pathLst>
            </a:custGeom>
            <a:solidFill>
              <a:srgbClr val="BE0C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37706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37706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25133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90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25133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90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97142" y="3028822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3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95362" y="2158999"/>
              <a:ext cx="3439795" cy="1489075"/>
            </a:xfrm>
            <a:custGeom>
              <a:avLst/>
              <a:gdLst/>
              <a:ahLst/>
              <a:cxnLst/>
              <a:rect l="l" t="t" r="r" b="b"/>
              <a:pathLst>
                <a:path w="3439795" h="1489075">
                  <a:moveTo>
                    <a:pt x="3439401" y="738238"/>
                  </a:moveTo>
                  <a:lnTo>
                    <a:pt x="594639" y="738238"/>
                  </a:lnTo>
                  <a:lnTo>
                    <a:pt x="594639" y="0"/>
                  </a:lnTo>
                  <a:lnTo>
                    <a:pt x="0" y="0"/>
                  </a:lnTo>
                  <a:lnTo>
                    <a:pt x="0" y="738238"/>
                  </a:lnTo>
                  <a:lnTo>
                    <a:pt x="0" y="1015238"/>
                  </a:lnTo>
                  <a:lnTo>
                    <a:pt x="0" y="1488694"/>
                  </a:lnTo>
                  <a:lnTo>
                    <a:pt x="594639" y="1488694"/>
                  </a:lnTo>
                  <a:lnTo>
                    <a:pt x="594639" y="1015238"/>
                  </a:lnTo>
                  <a:lnTo>
                    <a:pt x="3439401" y="1015238"/>
                  </a:lnTo>
                  <a:lnTo>
                    <a:pt x="3439401" y="738238"/>
                  </a:lnTo>
                  <a:close/>
                </a:path>
              </a:pathLst>
            </a:custGeom>
            <a:solidFill>
              <a:srgbClr val="179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681341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96121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 err="1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lang="de-DE"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74991" y="2927730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89644" y="2927730"/>
            <a:ext cx="186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Gegenwärtige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77150" y="2189479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3,6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77150" y="339623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32168" y="6389623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9505" y="2949560"/>
            <a:ext cx="43044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Arial"/>
                <a:cs typeface="Arial"/>
              </a:rPr>
              <a:t>„3°C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wärmer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und?!“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4272" y="3965151"/>
            <a:ext cx="4445635" cy="5753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5120" marR="5080" indent="-312420">
              <a:lnSpc>
                <a:spcPts val="2050"/>
              </a:lnSpc>
              <a:spcBef>
                <a:spcPts val="35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Wäre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Welt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3°C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kälter,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würde</a:t>
            </a:r>
            <a:r>
              <a:rPr sz="1900" spc="-10" dirty="0">
                <a:latin typeface="Arial"/>
                <a:cs typeface="Arial"/>
              </a:rPr>
              <a:t> Berlin </a:t>
            </a:r>
            <a:r>
              <a:rPr sz="1900" dirty="0">
                <a:latin typeface="Arial"/>
                <a:cs typeface="Arial"/>
              </a:rPr>
              <a:t>unter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einer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Eisdecke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liegen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8896" y="1049568"/>
            <a:ext cx="115824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Der</a:t>
            </a:r>
            <a:r>
              <a:rPr sz="3600" spc="-65" dirty="0"/>
              <a:t> </a:t>
            </a:r>
            <a:r>
              <a:rPr sz="3600" dirty="0"/>
              <a:t>Klimawandel</a:t>
            </a:r>
            <a:r>
              <a:rPr sz="3600" spc="-65" dirty="0"/>
              <a:t> </a:t>
            </a:r>
            <a:r>
              <a:rPr sz="3600" dirty="0"/>
              <a:t>als</a:t>
            </a:r>
            <a:r>
              <a:rPr sz="3600" spc="-50" dirty="0"/>
              <a:t> </a:t>
            </a:r>
            <a:r>
              <a:rPr sz="3600" dirty="0"/>
              <a:t>Beispiel</a:t>
            </a:r>
            <a:r>
              <a:rPr sz="3600" spc="-70" dirty="0"/>
              <a:t> </a:t>
            </a:r>
            <a:r>
              <a:rPr sz="3600" dirty="0"/>
              <a:t>misslungener</a:t>
            </a:r>
            <a:r>
              <a:rPr sz="3600" spc="-45" dirty="0"/>
              <a:t> </a:t>
            </a:r>
            <a:r>
              <a:rPr sz="3600" spc="-10" dirty="0"/>
              <a:t>Kommunikation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18593" y="1576260"/>
            <a:ext cx="970915" cy="4827905"/>
            <a:chOff x="6018593" y="1576260"/>
            <a:chExt cx="970915" cy="4827905"/>
          </a:xfrm>
        </p:grpSpPr>
        <p:sp>
          <p:nvSpPr>
            <p:cNvPr id="4" name="object 4"/>
            <p:cNvSpPr/>
            <p:nvPr/>
          </p:nvSpPr>
          <p:spPr>
            <a:xfrm>
              <a:off x="6126458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4" h="4818380">
                  <a:moveTo>
                    <a:pt x="434234" y="0"/>
                  </a:moveTo>
                  <a:lnTo>
                    <a:pt x="357397" y="17172"/>
                  </a:lnTo>
                  <a:lnTo>
                    <a:pt x="314096" y="37330"/>
                  </a:lnTo>
                  <a:lnTo>
                    <a:pt x="271690" y="64611"/>
                  </a:lnTo>
                  <a:lnTo>
                    <a:pt x="233290" y="98571"/>
                  </a:lnTo>
                  <a:lnTo>
                    <a:pt x="202008" y="138767"/>
                  </a:lnTo>
                  <a:lnTo>
                    <a:pt x="180957" y="184755"/>
                  </a:lnTo>
                  <a:lnTo>
                    <a:pt x="173249" y="236092"/>
                  </a:lnTo>
                  <a:lnTo>
                    <a:pt x="171725" y="4046423"/>
                  </a:lnTo>
                  <a:lnTo>
                    <a:pt x="133578" y="4078764"/>
                  </a:lnTo>
                  <a:lnTo>
                    <a:pt x="99929" y="4114690"/>
                  </a:lnTo>
                  <a:lnTo>
                    <a:pt x="70912" y="4153748"/>
                  </a:lnTo>
                  <a:lnTo>
                    <a:pt x="46662" y="4195483"/>
                  </a:lnTo>
                  <a:lnTo>
                    <a:pt x="27430" y="4239170"/>
                  </a:lnTo>
                  <a:lnTo>
                    <a:pt x="27311" y="4239441"/>
                  </a:lnTo>
                  <a:lnTo>
                    <a:pt x="12995" y="4285167"/>
                  </a:lnTo>
                  <a:lnTo>
                    <a:pt x="3846" y="4332208"/>
                  </a:lnTo>
                  <a:lnTo>
                    <a:pt x="0" y="4380108"/>
                  </a:lnTo>
                  <a:lnTo>
                    <a:pt x="1589" y="4428414"/>
                  </a:lnTo>
                  <a:lnTo>
                    <a:pt x="8748" y="4476671"/>
                  </a:lnTo>
                  <a:lnTo>
                    <a:pt x="21611" y="4524425"/>
                  </a:lnTo>
                  <a:lnTo>
                    <a:pt x="39996" y="4570879"/>
                  </a:lnTo>
                  <a:lnTo>
                    <a:pt x="63300" y="4614193"/>
                  </a:lnTo>
                  <a:lnTo>
                    <a:pt x="91126" y="4654096"/>
                  </a:lnTo>
                  <a:lnTo>
                    <a:pt x="123077" y="4690319"/>
                  </a:lnTo>
                  <a:lnTo>
                    <a:pt x="158755" y="4722589"/>
                  </a:lnTo>
                  <a:lnTo>
                    <a:pt x="197765" y="4750638"/>
                  </a:lnTo>
                  <a:lnTo>
                    <a:pt x="239710" y="4774193"/>
                  </a:lnTo>
                  <a:lnTo>
                    <a:pt x="284192" y="4792986"/>
                  </a:lnTo>
                  <a:lnTo>
                    <a:pt x="330816" y="4806744"/>
                  </a:lnTo>
                  <a:lnTo>
                    <a:pt x="379184" y="4815197"/>
                  </a:lnTo>
                  <a:lnTo>
                    <a:pt x="428900" y="4818075"/>
                  </a:lnTo>
                  <a:lnTo>
                    <a:pt x="478644" y="4815197"/>
                  </a:lnTo>
                  <a:lnTo>
                    <a:pt x="527030" y="4806744"/>
                  </a:lnTo>
                  <a:lnTo>
                    <a:pt x="573662" y="4792986"/>
                  </a:lnTo>
                  <a:lnTo>
                    <a:pt x="618146" y="4774193"/>
                  </a:lnTo>
                  <a:lnTo>
                    <a:pt x="660086" y="4750638"/>
                  </a:lnTo>
                  <a:lnTo>
                    <a:pt x="699088" y="4722589"/>
                  </a:lnTo>
                  <a:lnTo>
                    <a:pt x="731014" y="4693704"/>
                  </a:lnTo>
                  <a:lnTo>
                    <a:pt x="416200" y="4693704"/>
                  </a:lnTo>
                  <a:lnTo>
                    <a:pt x="365451" y="4689021"/>
                  </a:lnTo>
                  <a:lnTo>
                    <a:pt x="318082" y="4675526"/>
                  </a:lnTo>
                  <a:lnTo>
                    <a:pt x="274777" y="4654096"/>
                  </a:lnTo>
                  <a:lnTo>
                    <a:pt x="235812" y="4625408"/>
                  </a:lnTo>
                  <a:lnTo>
                    <a:pt x="202075" y="4590440"/>
                  </a:lnTo>
                  <a:lnTo>
                    <a:pt x="174045" y="4549970"/>
                  </a:lnTo>
                  <a:lnTo>
                    <a:pt x="152304" y="4504825"/>
                  </a:lnTo>
                  <a:lnTo>
                    <a:pt x="137435" y="4455833"/>
                  </a:lnTo>
                  <a:lnTo>
                    <a:pt x="130396" y="4410136"/>
                  </a:lnTo>
                  <a:lnTo>
                    <a:pt x="130465" y="4364952"/>
                  </a:lnTo>
                  <a:lnTo>
                    <a:pt x="137289" y="4320949"/>
                  </a:lnTo>
                  <a:lnTo>
                    <a:pt x="150517" y="4278798"/>
                  </a:lnTo>
                  <a:lnTo>
                    <a:pt x="169795" y="4239170"/>
                  </a:lnTo>
                  <a:lnTo>
                    <a:pt x="194773" y="4202736"/>
                  </a:lnTo>
                  <a:lnTo>
                    <a:pt x="225097" y="4170165"/>
                  </a:lnTo>
                  <a:lnTo>
                    <a:pt x="260415" y="4142128"/>
                  </a:lnTo>
                  <a:lnTo>
                    <a:pt x="300376" y="4119295"/>
                  </a:lnTo>
                  <a:lnTo>
                    <a:pt x="298728" y="236092"/>
                  </a:lnTo>
                  <a:lnTo>
                    <a:pt x="313330" y="181854"/>
                  </a:lnTo>
                  <a:lnTo>
                    <a:pt x="348699" y="145526"/>
                  </a:lnTo>
                  <a:lnTo>
                    <a:pt x="392165" y="122604"/>
                  </a:lnTo>
                  <a:lnTo>
                    <a:pt x="431059" y="114935"/>
                  </a:lnTo>
                  <a:lnTo>
                    <a:pt x="644403" y="114935"/>
                  </a:lnTo>
                  <a:lnTo>
                    <a:pt x="629014" y="94610"/>
                  </a:lnTo>
                  <a:lnTo>
                    <a:pt x="592269" y="61436"/>
                  </a:lnTo>
                  <a:lnTo>
                    <a:pt x="551519" y="34941"/>
                  </a:lnTo>
                  <a:lnTo>
                    <a:pt x="509662" y="15573"/>
                  </a:lnTo>
                  <a:lnTo>
                    <a:pt x="469600" y="3777"/>
                  </a:lnTo>
                  <a:lnTo>
                    <a:pt x="434234" y="0"/>
                  </a:lnTo>
                  <a:close/>
                </a:path>
                <a:path w="857884" h="4818380">
                  <a:moveTo>
                    <a:pt x="644403" y="114935"/>
                  </a:moveTo>
                  <a:lnTo>
                    <a:pt x="431059" y="114935"/>
                  </a:lnTo>
                  <a:lnTo>
                    <a:pt x="469040" y="124001"/>
                  </a:lnTo>
                  <a:lnTo>
                    <a:pt x="510497" y="148510"/>
                  </a:lnTo>
                  <a:lnTo>
                    <a:pt x="543859" y="186140"/>
                  </a:lnTo>
                  <a:lnTo>
                    <a:pt x="557551" y="234568"/>
                  </a:lnTo>
                  <a:lnTo>
                    <a:pt x="557551" y="4119295"/>
                  </a:lnTo>
                  <a:lnTo>
                    <a:pt x="597440" y="4142128"/>
                  </a:lnTo>
                  <a:lnTo>
                    <a:pt x="632581" y="4170165"/>
                  </a:lnTo>
                  <a:lnTo>
                    <a:pt x="662674" y="4202736"/>
                  </a:lnTo>
                  <a:lnTo>
                    <a:pt x="687420" y="4239170"/>
                  </a:lnTo>
                  <a:lnTo>
                    <a:pt x="706522" y="4278798"/>
                  </a:lnTo>
                  <a:lnTo>
                    <a:pt x="719678" y="4320949"/>
                  </a:lnTo>
                  <a:lnTo>
                    <a:pt x="726591" y="4364952"/>
                  </a:lnTo>
                  <a:lnTo>
                    <a:pt x="726962" y="4410136"/>
                  </a:lnTo>
                  <a:lnTo>
                    <a:pt x="720492" y="4455833"/>
                  </a:lnTo>
                  <a:lnTo>
                    <a:pt x="706583" y="4499340"/>
                  </a:lnTo>
                  <a:lnTo>
                    <a:pt x="686737" y="4539531"/>
                  </a:lnTo>
                  <a:lnTo>
                    <a:pt x="661517" y="4575947"/>
                  </a:lnTo>
                  <a:lnTo>
                    <a:pt x="631487" y="4608129"/>
                  </a:lnTo>
                  <a:lnTo>
                    <a:pt x="597210" y="4635618"/>
                  </a:lnTo>
                  <a:lnTo>
                    <a:pt x="559249" y="4657955"/>
                  </a:lnTo>
                  <a:lnTo>
                    <a:pt x="518168" y="4674683"/>
                  </a:lnTo>
                  <a:lnTo>
                    <a:pt x="474531" y="4685343"/>
                  </a:lnTo>
                  <a:lnTo>
                    <a:pt x="428900" y="4689475"/>
                  </a:lnTo>
                  <a:lnTo>
                    <a:pt x="416200" y="4693704"/>
                  </a:lnTo>
                  <a:lnTo>
                    <a:pt x="731014" y="4693704"/>
                  </a:lnTo>
                  <a:lnTo>
                    <a:pt x="734755" y="4690319"/>
                  </a:lnTo>
                  <a:lnTo>
                    <a:pt x="766694" y="4654096"/>
                  </a:lnTo>
                  <a:lnTo>
                    <a:pt x="794510" y="4614193"/>
                  </a:lnTo>
                  <a:lnTo>
                    <a:pt x="817806" y="4570879"/>
                  </a:lnTo>
                  <a:lnTo>
                    <a:pt x="836189" y="4524425"/>
                  </a:lnTo>
                  <a:lnTo>
                    <a:pt x="849081" y="4476671"/>
                  </a:lnTo>
                  <a:lnTo>
                    <a:pt x="856258" y="4428414"/>
                  </a:lnTo>
                  <a:lnTo>
                    <a:pt x="857858" y="4380108"/>
                  </a:lnTo>
                  <a:lnTo>
                    <a:pt x="854016" y="4332208"/>
                  </a:lnTo>
                  <a:lnTo>
                    <a:pt x="844868" y="4285167"/>
                  </a:lnTo>
                  <a:lnTo>
                    <a:pt x="830552" y="4239441"/>
                  </a:lnTo>
                  <a:lnTo>
                    <a:pt x="811203" y="4195483"/>
                  </a:lnTo>
                  <a:lnTo>
                    <a:pt x="786957" y="4153748"/>
                  </a:lnTo>
                  <a:lnTo>
                    <a:pt x="757950" y="4114690"/>
                  </a:lnTo>
                  <a:lnTo>
                    <a:pt x="724320" y="4078764"/>
                  </a:lnTo>
                  <a:lnTo>
                    <a:pt x="686202" y="4046423"/>
                  </a:lnTo>
                  <a:lnTo>
                    <a:pt x="686202" y="229742"/>
                  </a:lnTo>
                  <a:lnTo>
                    <a:pt x="678881" y="179209"/>
                  </a:lnTo>
                  <a:lnTo>
                    <a:pt x="658851" y="134016"/>
                  </a:lnTo>
                  <a:lnTo>
                    <a:pt x="644403" y="114935"/>
                  </a:lnTo>
                  <a:close/>
                </a:path>
              </a:pathLst>
            </a:custGeom>
            <a:solidFill>
              <a:srgbClr val="C2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26458" y="1581022"/>
              <a:ext cx="857885" cy="4818380"/>
            </a:xfrm>
            <a:custGeom>
              <a:avLst/>
              <a:gdLst/>
              <a:ahLst/>
              <a:cxnLst/>
              <a:rect l="l" t="t" r="r" b="b"/>
              <a:pathLst>
                <a:path w="857884" h="4818380">
                  <a:moveTo>
                    <a:pt x="416200" y="4693704"/>
                  </a:moveTo>
                  <a:lnTo>
                    <a:pt x="365451" y="4689021"/>
                  </a:lnTo>
                  <a:lnTo>
                    <a:pt x="318082" y="4675526"/>
                  </a:lnTo>
                  <a:lnTo>
                    <a:pt x="274675" y="4654046"/>
                  </a:lnTo>
                  <a:lnTo>
                    <a:pt x="235812" y="4625408"/>
                  </a:lnTo>
                  <a:lnTo>
                    <a:pt x="202075" y="4590440"/>
                  </a:lnTo>
                  <a:lnTo>
                    <a:pt x="174045" y="4549970"/>
                  </a:lnTo>
                  <a:lnTo>
                    <a:pt x="152304" y="4504825"/>
                  </a:lnTo>
                  <a:lnTo>
                    <a:pt x="137435" y="4455833"/>
                  </a:lnTo>
                  <a:lnTo>
                    <a:pt x="130396" y="4410136"/>
                  </a:lnTo>
                  <a:lnTo>
                    <a:pt x="130465" y="4364952"/>
                  </a:lnTo>
                  <a:lnTo>
                    <a:pt x="137289" y="4320949"/>
                  </a:lnTo>
                  <a:lnTo>
                    <a:pt x="150517" y="4278798"/>
                  </a:lnTo>
                  <a:lnTo>
                    <a:pt x="169795" y="4239170"/>
                  </a:lnTo>
                  <a:lnTo>
                    <a:pt x="194773" y="4202736"/>
                  </a:lnTo>
                  <a:lnTo>
                    <a:pt x="225097" y="4170165"/>
                  </a:lnTo>
                  <a:lnTo>
                    <a:pt x="260415" y="4142128"/>
                  </a:lnTo>
                  <a:lnTo>
                    <a:pt x="300376" y="4119295"/>
                  </a:lnTo>
                  <a:lnTo>
                    <a:pt x="298725" y="229742"/>
                  </a:lnTo>
                  <a:lnTo>
                    <a:pt x="313330" y="181854"/>
                  </a:lnTo>
                  <a:lnTo>
                    <a:pt x="348699" y="145526"/>
                  </a:lnTo>
                  <a:lnTo>
                    <a:pt x="392165" y="122604"/>
                  </a:lnTo>
                  <a:lnTo>
                    <a:pt x="431059" y="114935"/>
                  </a:lnTo>
                  <a:lnTo>
                    <a:pt x="469040" y="124001"/>
                  </a:lnTo>
                  <a:lnTo>
                    <a:pt x="510497" y="148510"/>
                  </a:lnTo>
                  <a:lnTo>
                    <a:pt x="543859" y="186140"/>
                  </a:lnTo>
                  <a:lnTo>
                    <a:pt x="557551" y="234568"/>
                  </a:lnTo>
                  <a:lnTo>
                    <a:pt x="557551" y="4119295"/>
                  </a:lnTo>
                  <a:lnTo>
                    <a:pt x="597440" y="4142128"/>
                  </a:lnTo>
                  <a:lnTo>
                    <a:pt x="632581" y="4170165"/>
                  </a:lnTo>
                  <a:lnTo>
                    <a:pt x="662674" y="4202736"/>
                  </a:lnTo>
                  <a:lnTo>
                    <a:pt x="687420" y="4239170"/>
                  </a:lnTo>
                  <a:lnTo>
                    <a:pt x="706522" y="4278798"/>
                  </a:lnTo>
                  <a:lnTo>
                    <a:pt x="719678" y="4320949"/>
                  </a:lnTo>
                  <a:lnTo>
                    <a:pt x="726591" y="4364952"/>
                  </a:lnTo>
                  <a:lnTo>
                    <a:pt x="726962" y="4410136"/>
                  </a:lnTo>
                  <a:lnTo>
                    <a:pt x="720492" y="4455833"/>
                  </a:lnTo>
                  <a:lnTo>
                    <a:pt x="706583" y="4499340"/>
                  </a:lnTo>
                  <a:lnTo>
                    <a:pt x="686737" y="4539531"/>
                  </a:lnTo>
                  <a:lnTo>
                    <a:pt x="661517" y="4575947"/>
                  </a:lnTo>
                  <a:lnTo>
                    <a:pt x="631487" y="4608129"/>
                  </a:lnTo>
                  <a:lnTo>
                    <a:pt x="597210" y="4635618"/>
                  </a:lnTo>
                  <a:lnTo>
                    <a:pt x="559249" y="4657955"/>
                  </a:lnTo>
                  <a:lnTo>
                    <a:pt x="518168" y="4674683"/>
                  </a:lnTo>
                  <a:lnTo>
                    <a:pt x="474531" y="4685343"/>
                  </a:lnTo>
                  <a:lnTo>
                    <a:pt x="428900" y="4689475"/>
                  </a:lnTo>
                  <a:lnTo>
                    <a:pt x="416200" y="4693704"/>
                  </a:lnTo>
                  <a:close/>
                </a:path>
                <a:path w="857884" h="4818380">
                  <a:moveTo>
                    <a:pt x="686202" y="4046423"/>
                  </a:moveTo>
                  <a:lnTo>
                    <a:pt x="686241" y="3995860"/>
                  </a:lnTo>
                  <a:lnTo>
                    <a:pt x="686277" y="3945271"/>
                  </a:lnTo>
                  <a:lnTo>
                    <a:pt x="686309" y="3894657"/>
                  </a:lnTo>
                  <a:lnTo>
                    <a:pt x="686338" y="3844017"/>
                  </a:lnTo>
                  <a:lnTo>
                    <a:pt x="686365" y="3793353"/>
                  </a:lnTo>
                  <a:lnTo>
                    <a:pt x="686388" y="3742666"/>
                  </a:lnTo>
                  <a:lnTo>
                    <a:pt x="686409" y="3691956"/>
                  </a:lnTo>
                  <a:lnTo>
                    <a:pt x="686426" y="3641223"/>
                  </a:lnTo>
                  <a:lnTo>
                    <a:pt x="686442" y="3590470"/>
                  </a:lnTo>
                  <a:lnTo>
                    <a:pt x="686454" y="3539695"/>
                  </a:lnTo>
                  <a:lnTo>
                    <a:pt x="686464" y="3488901"/>
                  </a:lnTo>
                  <a:lnTo>
                    <a:pt x="686472" y="3438088"/>
                  </a:lnTo>
                  <a:lnTo>
                    <a:pt x="686478" y="3387256"/>
                  </a:lnTo>
                  <a:lnTo>
                    <a:pt x="686481" y="3336406"/>
                  </a:lnTo>
                  <a:lnTo>
                    <a:pt x="686482" y="3285540"/>
                  </a:lnTo>
                  <a:lnTo>
                    <a:pt x="686482" y="3234657"/>
                  </a:lnTo>
                  <a:lnTo>
                    <a:pt x="686479" y="3183758"/>
                  </a:lnTo>
                  <a:lnTo>
                    <a:pt x="686474" y="3132845"/>
                  </a:lnTo>
                  <a:lnTo>
                    <a:pt x="686468" y="3081917"/>
                  </a:lnTo>
                  <a:lnTo>
                    <a:pt x="686460" y="3030977"/>
                  </a:lnTo>
                  <a:lnTo>
                    <a:pt x="686451" y="2980023"/>
                  </a:lnTo>
                  <a:lnTo>
                    <a:pt x="686440" y="2929057"/>
                  </a:lnTo>
                  <a:lnTo>
                    <a:pt x="686428" y="2878081"/>
                  </a:lnTo>
                  <a:lnTo>
                    <a:pt x="686414" y="2827093"/>
                  </a:lnTo>
                  <a:lnTo>
                    <a:pt x="686399" y="2776096"/>
                  </a:lnTo>
                  <a:lnTo>
                    <a:pt x="686384" y="2725090"/>
                  </a:lnTo>
                  <a:lnTo>
                    <a:pt x="686367" y="2674076"/>
                  </a:lnTo>
                  <a:lnTo>
                    <a:pt x="686349" y="2623054"/>
                  </a:lnTo>
                  <a:lnTo>
                    <a:pt x="686331" y="2572025"/>
                  </a:lnTo>
                  <a:lnTo>
                    <a:pt x="686312" y="2520989"/>
                  </a:lnTo>
                  <a:lnTo>
                    <a:pt x="686292" y="2469949"/>
                  </a:lnTo>
                  <a:lnTo>
                    <a:pt x="686271" y="2418903"/>
                  </a:lnTo>
                  <a:lnTo>
                    <a:pt x="686251" y="2367854"/>
                  </a:lnTo>
                  <a:lnTo>
                    <a:pt x="686230" y="2316801"/>
                  </a:lnTo>
                  <a:lnTo>
                    <a:pt x="686208" y="2265746"/>
                  </a:lnTo>
                  <a:lnTo>
                    <a:pt x="686187" y="2214689"/>
                  </a:lnTo>
                  <a:lnTo>
                    <a:pt x="686165" y="2163631"/>
                  </a:lnTo>
                  <a:lnTo>
                    <a:pt x="686143" y="2112572"/>
                  </a:lnTo>
                  <a:lnTo>
                    <a:pt x="686122" y="2061514"/>
                  </a:lnTo>
                  <a:lnTo>
                    <a:pt x="686101" y="2010457"/>
                  </a:lnTo>
                  <a:lnTo>
                    <a:pt x="686080" y="1959402"/>
                  </a:lnTo>
                  <a:lnTo>
                    <a:pt x="686059" y="1908349"/>
                  </a:lnTo>
                  <a:lnTo>
                    <a:pt x="686039" y="1857299"/>
                  </a:lnTo>
                  <a:lnTo>
                    <a:pt x="686020" y="1806253"/>
                  </a:lnTo>
                  <a:lnTo>
                    <a:pt x="686001" y="1755212"/>
                  </a:lnTo>
                  <a:lnTo>
                    <a:pt x="685983" y="1704177"/>
                  </a:lnTo>
                  <a:lnTo>
                    <a:pt x="685965" y="1653147"/>
                  </a:lnTo>
                  <a:lnTo>
                    <a:pt x="685949" y="1602125"/>
                  </a:lnTo>
                  <a:lnTo>
                    <a:pt x="685934" y="1551110"/>
                  </a:lnTo>
                  <a:lnTo>
                    <a:pt x="685920" y="1500103"/>
                  </a:lnTo>
                  <a:lnTo>
                    <a:pt x="685907" y="1449105"/>
                  </a:lnTo>
                  <a:lnTo>
                    <a:pt x="685895" y="1398117"/>
                  </a:lnTo>
                  <a:lnTo>
                    <a:pt x="685885" y="1347139"/>
                  </a:lnTo>
                  <a:lnTo>
                    <a:pt x="685876" y="1296173"/>
                  </a:lnTo>
                  <a:lnTo>
                    <a:pt x="685869" y="1245218"/>
                  </a:lnTo>
                  <a:lnTo>
                    <a:pt x="685864" y="1194277"/>
                  </a:lnTo>
                  <a:lnTo>
                    <a:pt x="685860" y="1143348"/>
                  </a:lnTo>
                  <a:lnTo>
                    <a:pt x="685858" y="1092434"/>
                  </a:lnTo>
                  <a:lnTo>
                    <a:pt x="685858" y="1041534"/>
                  </a:lnTo>
                  <a:lnTo>
                    <a:pt x="685860" y="990650"/>
                  </a:lnTo>
                  <a:lnTo>
                    <a:pt x="685865" y="939782"/>
                  </a:lnTo>
                  <a:lnTo>
                    <a:pt x="685871" y="888931"/>
                  </a:lnTo>
                  <a:lnTo>
                    <a:pt x="685880" y="838098"/>
                  </a:lnTo>
                  <a:lnTo>
                    <a:pt x="685892" y="787283"/>
                  </a:lnTo>
                  <a:lnTo>
                    <a:pt x="685905" y="736487"/>
                  </a:lnTo>
                  <a:lnTo>
                    <a:pt x="685922" y="685712"/>
                  </a:lnTo>
                  <a:lnTo>
                    <a:pt x="685941" y="634956"/>
                  </a:lnTo>
                  <a:lnTo>
                    <a:pt x="685963" y="584223"/>
                  </a:lnTo>
                  <a:lnTo>
                    <a:pt x="685988" y="533511"/>
                  </a:lnTo>
                  <a:lnTo>
                    <a:pt x="686015" y="482821"/>
                  </a:lnTo>
                  <a:lnTo>
                    <a:pt x="686046" y="432156"/>
                  </a:lnTo>
                  <a:lnTo>
                    <a:pt x="686080" y="381514"/>
                  </a:lnTo>
                  <a:lnTo>
                    <a:pt x="686117" y="330898"/>
                  </a:lnTo>
                  <a:lnTo>
                    <a:pt x="686158" y="280307"/>
                  </a:lnTo>
                  <a:lnTo>
                    <a:pt x="686202" y="229742"/>
                  </a:lnTo>
                  <a:lnTo>
                    <a:pt x="678881" y="179209"/>
                  </a:lnTo>
                  <a:lnTo>
                    <a:pt x="658851" y="134016"/>
                  </a:lnTo>
                  <a:lnTo>
                    <a:pt x="629014" y="94610"/>
                  </a:lnTo>
                  <a:lnTo>
                    <a:pt x="592269" y="61436"/>
                  </a:lnTo>
                  <a:lnTo>
                    <a:pt x="551519" y="34941"/>
                  </a:lnTo>
                  <a:lnTo>
                    <a:pt x="509662" y="15573"/>
                  </a:lnTo>
                  <a:lnTo>
                    <a:pt x="469600" y="3777"/>
                  </a:lnTo>
                  <a:lnTo>
                    <a:pt x="434234" y="0"/>
                  </a:lnTo>
                  <a:lnTo>
                    <a:pt x="398480" y="4581"/>
                  </a:lnTo>
                  <a:lnTo>
                    <a:pt x="357397" y="17172"/>
                  </a:lnTo>
                  <a:lnTo>
                    <a:pt x="314096" y="37330"/>
                  </a:lnTo>
                  <a:lnTo>
                    <a:pt x="271690" y="64611"/>
                  </a:lnTo>
                  <a:lnTo>
                    <a:pt x="233290" y="98571"/>
                  </a:lnTo>
                  <a:lnTo>
                    <a:pt x="202008" y="138767"/>
                  </a:lnTo>
                  <a:lnTo>
                    <a:pt x="180957" y="184755"/>
                  </a:lnTo>
                  <a:lnTo>
                    <a:pt x="173249" y="236092"/>
                  </a:lnTo>
                  <a:lnTo>
                    <a:pt x="171725" y="4046423"/>
                  </a:lnTo>
                  <a:lnTo>
                    <a:pt x="133578" y="4078764"/>
                  </a:lnTo>
                  <a:lnTo>
                    <a:pt x="99929" y="4114690"/>
                  </a:lnTo>
                  <a:lnTo>
                    <a:pt x="70912" y="4153748"/>
                  </a:lnTo>
                  <a:lnTo>
                    <a:pt x="46662" y="4195483"/>
                  </a:lnTo>
                  <a:lnTo>
                    <a:pt x="27311" y="4239441"/>
                  </a:lnTo>
                  <a:lnTo>
                    <a:pt x="12995" y="4285167"/>
                  </a:lnTo>
                  <a:lnTo>
                    <a:pt x="3846" y="4332208"/>
                  </a:lnTo>
                  <a:lnTo>
                    <a:pt x="0" y="4380108"/>
                  </a:lnTo>
                  <a:lnTo>
                    <a:pt x="1589" y="4428414"/>
                  </a:lnTo>
                  <a:lnTo>
                    <a:pt x="8748" y="4476671"/>
                  </a:lnTo>
                  <a:lnTo>
                    <a:pt x="21611" y="4524425"/>
                  </a:lnTo>
                  <a:lnTo>
                    <a:pt x="39996" y="4570879"/>
                  </a:lnTo>
                  <a:lnTo>
                    <a:pt x="63300" y="4614193"/>
                  </a:lnTo>
                  <a:lnTo>
                    <a:pt x="91126" y="4654096"/>
                  </a:lnTo>
                  <a:lnTo>
                    <a:pt x="123077" y="4690319"/>
                  </a:lnTo>
                  <a:lnTo>
                    <a:pt x="158755" y="4722589"/>
                  </a:lnTo>
                  <a:lnTo>
                    <a:pt x="197765" y="4750638"/>
                  </a:lnTo>
                  <a:lnTo>
                    <a:pt x="239710" y="4774193"/>
                  </a:lnTo>
                  <a:lnTo>
                    <a:pt x="284192" y="4792986"/>
                  </a:lnTo>
                  <a:lnTo>
                    <a:pt x="330816" y="4806744"/>
                  </a:lnTo>
                  <a:lnTo>
                    <a:pt x="379184" y="4815197"/>
                  </a:lnTo>
                  <a:lnTo>
                    <a:pt x="428900" y="4818075"/>
                  </a:lnTo>
                  <a:lnTo>
                    <a:pt x="478644" y="4815197"/>
                  </a:lnTo>
                  <a:lnTo>
                    <a:pt x="527030" y="4806744"/>
                  </a:lnTo>
                  <a:lnTo>
                    <a:pt x="573662" y="4792986"/>
                  </a:lnTo>
                  <a:lnTo>
                    <a:pt x="618146" y="4774193"/>
                  </a:lnTo>
                  <a:lnTo>
                    <a:pt x="660086" y="4750638"/>
                  </a:lnTo>
                  <a:lnTo>
                    <a:pt x="699088" y="4722589"/>
                  </a:lnTo>
                  <a:lnTo>
                    <a:pt x="734755" y="4690319"/>
                  </a:lnTo>
                  <a:lnTo>
                    <a:pt x="766694" y="4654096"/>
                  </a:lnTo>
                  <a:lnTo>
                    <a:pt x="794510" y="4614193"/>
                  </a:lnTo>
                  <a:lnTo>
                    <a:pt x="817806" y="4570879"/>
                  </a:lnTo>
                  <a:lnTo>
                    <a:pt x="836189" y="4524425"/>
                  </a:lnTo>
                  <a:lnTo>
                    <a:pt x="849081" y="4476671"/>
                  </a:lnTo>
                  <a:lnTo>
                    <a:pt x="856258" y="4428414"/>
                  </a:lnTo>
                  <a:lnTo>
                    <a:pt x="857858" y="4380108"/>
                  </a:lnTo>
                  <a:lnTo>
                    <a:pt x="854016" y="4332208"/>
                  </a:lnTo>
                  <a:lnTo>
                    <a:pt x="844868" y="4285167"/>
                  </a:lnTo>
                  <a:lnTo>
                    <a:pt x="830552" y="4239441"/>
                  </a:lnTo>
                  <a:lnTo>
                    <a:pt x="811203" y="4195483"/>
                  </a:lnTo>
                  <a:lnTo>
                    <a:pt x="786957" y="4153748"/>
                  </a:lnTo>
                  <a:lnTo>
                    <a:pt x="757950" y="4114690"/>
                  </a:lnTo>
                  <a:lnTo>
                    <a:pt x="724320" y="4078764"/>
                  </a:lnTo>
                  <a:lnTo>
                    <a:pt x="686202" y="4046423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98705" y="4597018"/>
              <a:ext cx="521334" cy="1631314"/>
            </a:xfrm>
            <a:custGeom>
              <a:avLst/>
              <a:gdLst/>
              <a:ahLst/>
              <a:cxnLst/>
              <a:rect l="l" t="t" r="r" b="b"/>
              <a:pathLst>
                <a:path w="521334" h="1631314">
                  <a:moveTo>
                    <a:pt x="313422" y="0"/>
                  </a:moveTo>
                  <a:lnTo>
                    <a:pt x="209028" y="0"/>
                  </a:lnTo>
                  <a:lnTo>
                    <a:pt x="209028" y="477773"/>
                  </a:lnTo>
                  <a:lnTo>
                    <a:pt x="208012" y="477773"/>
                  </a:lnTo>
                  <a:lnTo>
                    <a:pt x="208012" y="1111923"/>
                  </a:lnTo>
                  <a:lnTo>
                    <a:pt x="160841" y="1126128"/>
                  </a:lnTo>
                  <a:lnTo>
                    <a:pt x="118159" y="1148408"/>
                  </a:lnTo>
                  <a:lnTo>
                    <a:pt x="80764" y="1177749"/>
                  </a:lnTo>
                  <a:lnTo>
                    <a:pt x="49452" y="1213140"/>
                  </a:lnTo>
                  <a:lnTo>
                    <a:pt x="25022" y="1253566"/>
                  </a:lnTo>
                  <a:lnTo>
                    <a:pt x="8272" y="1298016"/>
                  </a:lnTo>
                  <a:lnTo>
                    <a:pt x="0" y="1345474"/>
                  </a:lnTo>
                  <a:lnTo>
                    <a:pt x="1002" y="1394929"/>
                  </a:lnTo>
                  <a:lnTo>
                    <a:pt x="10421" y="1443429"/>
                  </a:lnTo>
                  <a:lnTo>
                    <a:pt x="28253" y="1488152"/>
                  </a:lnTo>
                  <a:lnTo>
                    <a:pt x="53577" y="1528270"/>
                  </a:lnTo>
                  <a:lnTo>
                    <a:pt x="85472" y="1562954"/>
                  </a:lnTo>
                  <a:lnTo>
                    <a:pt x="123017" y="1591373"/>
                  </a:lnTo>
                  <a:lnTo>
                    <a:pt x="165290" y="1612699"/>
                  </a:lnTo>
                  <a:lnTo>
                    <a:pt x="211370" y="1626103"/>
                  </a:lnTo>
                  <a:lnTo>
                    <a:pt x="260336" y="1630756"/>
                  </a:lnTo>
                  <a:lnTo>
                    <a:pt x="309343" y="1626103"/>
                  </a:lnTo>
                  <a:lnTo>
                    <a:pt x="355455" y="1612699"/>
                  </a:lnTo>
                  <a:lnTo>
                    <a:pt x="397750" y="1591373"/>
                  </a:lnTo>
                  <a:lnTo>
                    <a:pt x="435310" y="1562954"/>
                  </a:lnTo>
                  <a:lnTo>
                    <a:pt x="467214" y="1528270"/>
                  </a:lnTo>
                  <a:lnTo>
                    <a:pt x="492543" y="1488152"/>
                  </a:lnTo>
                  <a:lnTo>
                    <a:pt x="510377" y="1443429"/>
                  </a:lnTo>
                  <a:lnTo>
                    <a:pt x="519797" y="1394929"/>
                  </a:lnTo>
                  <a:lnTo>
                    <a:pt x="520799" y="1345474"/>
                  </a:lnTo>
                  <a:lnTo>
                    <a:pt x="512526" y="1298016"/>
                  </a:lnTo>
                  <a:lnTo>
                    <a:pt x="495776" y="1253566"/>
                  </a:lnTo>
                  <a:lnTo>
                    <a:pt x="471346" y="1213140"/>
                  </a:lnTo>
                  <a:lnTo>
                    <a:pt x="440035" y="1177749"/>
                  </a:lnTo>
                  <a:lnTo>
                    <a:pt x="402639" y="1148408"/>
                  </a:lnTo>
                  <a:lnTo>
                    <a:pt x="359957" y="1126128"/>
                  </a:lnTo>
                  <a:lnTo>
                    <a:pt x="312787" y="1111923"/>
                  </a:lnTo>
                  <a:lnTo>
                    <a:pt x="312787" y="477773"/>
                  </a:lnTo>
                  <a:lnTo>
                    <a:pt x="313422" y="477773"/>
                  </a:lnTo>
                  <a:lnTo>
                    <a:pt x="313422" y="0"/>
                  </a:lnTo>
                  <a:close/>
                </a:path>
              </a:pathLst>
            </a:custGeom>
            <a:solidFill>
              <a:srgbClr val="13A6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32880" y="1749043"/>
              <a:ext cx="216535" cy="3797300"/>
            </a:xfrm>
            <a:custGeom>
              <a:avLst/>
              <a:gdLst/>
              <a:ahLst/>
              <a:cxnLst/>
              <a:rect l="l" t="t" r="r" b="b"/>
              <a:pathLst>
                <a:path w="216535" h="3797300">
                  <a:moveTo>
                    <a:pt x="0" y="3797300"/>
                  </a:moveTo>
                  <a:lnTo>
                    <a:pt x="216027" y="3797300"/>
                  </a:lnTo>
                </a:path>
                <a:path w="216535" h="3797300">
                  <a:moveTo>
                    <a:pt x="0" y="2847974"/>
                  </a:moveTo>
                  <a:lnTo>
                    <a:pt x="216027" y="2847974"/>
                  </a:lnTo>
                </a:path>
                <a:path w="216535" h="3797300">
                  <a:moveTo>
                    <a:pt x="0" y="1898649"/>
                  </a:moveTo>
                  <a:lnTo>
                    <a:pt x="216027" y="1898649"/>
                  </a:lnTo>
                </a:path>
                <a:path w="216535" h="3797300">
                  <a:moveTo>
                    <a:pt x="0" y="949325"/>
                  </a:moveTo>
                  <a:lnTo>
                    <a:pt x="216027" y="949325"/>
                  </a:lnTo>
                </a:path>
                <a:path w="216535" h="3797300">
                  <a:moveTo>
                    <a:pt x="0" y="0"/>
                  </a:moveTo>
                  <a:lnTo>
                    <a:pt x="216027" y="0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40957" y="2223642"/>
              <a:ext cx="107950" cy="2847975"/>
            </a:xfrm>
            <a:custGeom>
              <a:avLst/>
              <a:gdLst/>
              <a:ahLst/>
              <a:cxnLst/>
              <a:rect l="l" t="t" r="r" b="b"/>
              <a:pathLst>
                <a:path w="107950" h="2847975">
                  <a:moveTo>
                    <a:pt x="0" y="0"/>
                  </a:moveTo>
                  <a:lnTo>
                    <a:pt x="107950" y="0"/>
                  </a:lnTo>
                </a:path>
                <a:path w="107950" h="2847975">
                  <a:moveTo>
                    <a:pt x="0" y="949325"/>
                  </a:moveTo>
                  <a:lnTo>
                    <a:pt x="107950" y="949325"/>
                  </a:lnTo>
                </a:path>
                <a:path w="107950" h="2847975">
                  <a:moveTo>
                    <a:pt x="0" y="1898650"/>
                  </a:moveTo>
                  <a:lnTo>
                    <a:pt x="107950" y="1898650"/>
                  </a:lnTo>
                </a:path>
                <a:path w="107950" h="2847975">
                  <a:moveTo>
                    <a:pt x="0" y="2847975"/>
                  </a:moveTo>
                  <a:lnTo>
                    <a:pt x="107950" y="284797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61990" y="543407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0926" y="4486478"/>
            <a:ext cx="3695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1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0926" y="353974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0926" y="1645665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4,0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0926" y="259270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6A6A6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Arial"/>
                <a:cs typeface="Arial"/>
              </a:rPr>
              <a:t>3,0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09131" y="1734311"/>
            <a:ext cx="4525645" cy="3836670"/>
            <a:chOff x="6509131" y="1734311"/>
            <a:chExt cx="4525645" cy="3836670"/>
          </a:xfrm>
        </p:grpSpPr>
        <p:sp>
          <p:nvSpPr>
            <p:cNvPr id="15" name="object 15"/>
            <p:cNvSpPr/>
            <p:nvPr/>
          </p:nvSpPr>
          <p:spPr>
            <a:xfrm>
              <a:off x="6509131" y="4122356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6FD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09131" y="3647630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100799" y="0"/>
                  </a:moveTo>
                  <a:lnTo>
                    <a:pt x="0" y="0"/>
                  </a:lnTo>
                  <a:lnTo>
                    <a:pt x="0" y="474662"/>
                  </a:lnTo>
                  <a:lnTo>
                    <a:pt x="100799" y="47466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09131" y="2698369"/>
              <a:ext cx="100965" cy="948055"/>
            </a:xfrm>
            <a:custGeom>
              <a:avLst/>
              <a:gdLst/>
              <a:ahLst/>
              <a:cxnLst/>
              <a:rect l="l" t="t" r="r" b="b"/>
              <a:pathLst>
                <a:path w="100965" h="948054">
                  <a:moveTo>
                    <a:pt x="100838" y="0"/>
                  </a:moveTo>
                  <a:lnTo>
                    <a:pt x="0" y="0"/>
                  </a:lnTo>
                  <a:lnTo>
                    <a:pt x="0" y="947673"/>
                  </a:lnTo>
                  <a:lnTo>
                    <a:pt x="100838" y="947673"/>
                  </a:lnTo>
                  <a:lnTo>
                    <a:pt x="1008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09131" y="1734311"/>
              <a:ext cx="101600" cy="962025"/>
            </a:xfrm>
            <a:custGeom>
              <a:avLst/>
              <a:gdLst/>
              <a:ahLst/>
              <a:cxnLst/>
              <a:rect l="l" t="t" r="r" b="b"/>
              <a:pathLst>
                <a:path w="101600" h="962025">
                  <a:moveTo>
                    <a:pt x="50419" y="0"/>
                  </a:moveTo>
                  <a:lnTo>
                    <a:pt x="30807" y="3990"/>
                  </a:lnTo>
                  <a:lnTo>
                    <a:pt x="14779" y="14874"/>
                  </a:lnTo>
                  <a:lnTo>
                    <a:pt x="3966" y="31021"/>
                  </a:lnTo>
                  <a:lnTo>
                    <a:pt x="0" y="50800"/>
                  </a:lnTo>
                  <a:lnTo>
                    <a:pt x="508" y="53212"/>
                  </a:lnTo>
                  <a:lnTo>
                    <a:pt x="0" y="55752"/>
                  </a:lnTo>
                  <a:lnTo>
                    <a:pt x="635" y="58800"/>
                  </a:lnTo>
                  <a:lnTo>
                    <a:pt x="635" y="486917"/>
                  </a:lnTo>
                  <a:lnTo>
                    <a:pt x="0" y="486917"/>
                  </a:lnTo>
                  <a:lnTo>
                    <a:pt x="0" y="961643"/>
                  </a:lnTo>
                  <a:lnTo>
                    <a:pt x="100838" y="961643"/>
                  </a:lnTo>
                  <a:lnTo>
                    <a:pt x="100838" y="508888"/>
                  </a:lnTo>
                  <a:lnTo>
                    <a:pt x="101473" y="508888"/>
                  </a:lnTo>
                  <a:lnTo>
                    <a:pt x="101473" y="50546"/>
                  </a:lnTo>
                  <a:lnTo>
                    <a:pt x="100711" y="50546"/>
                  </a:lnTo>
                  <a:lnTo>
                    <a:pt x="96774" y="30987"/>
                  </a:lnTo>
                  <a:lnTo>
                    <a:pt x="89245" y="18484"/>
                  </a:lnTo>
                  <a:lnTo>
                    <a:pt x="78549" y="8683"/>
                  </a:lnTo>
                  <a:lnTo>
                    <a:pt x="65377" y="2287"/>
                  </a:lnTo>
                  <a:lnTo>
                    <a:pt x="50419" y="0"/>
                  </a:lnTo>
                  <a:close/>
                </a:path>
              </a:pathLst>
            </a:custGeom>
            <a:solidFill>
              <a:srgbClr val="BE0C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37706" y="5531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00" y="0"/>
                  </a:moveTo>
                  <a:lnTo>
                    <a:pt x="0" y="0"/>
                  </a:lnTo>
                  <a:lnTo>
                    <a:pt x="0" y="36000"/>
                  </a:lnTo>
                  <a:lnTo>
                    <a:pt x="36000" y="36000"/>
                  </a:lnTo>
                  <a:lnTo>
                    <a:pt x="3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37706" y="5531425"/>
              <a:ext cx="1038225" cy="36195"/>
            </a:xfrm>
            <a:custGeom>
              <a:avLst/>
              <a:gdLst/>
              <a:ahLst/>
              <a:cxnLst/>
              <a:rect l="l" t="t" r="r" b="b"/>
              <a:pathLst>
                <a:path w="1038225" h="36195">
                  <a:moveTo>
                    <a:pt x="0" y="36000"/>
                  </a:moveTo>
                  <a:lnTo>
                    <a:pt x="36000" y="36000"/>
                  </a:lnTo>
                  <a:lnTo>
                    <a:pt x="36000" y="0"/>
                  </a:lnTo>
                  <a:lnTo>
                    <a:pt x="0" y="0"/>
                  </a:lnTo>
                  <a:lnTo>
                    <a:pt x="0" y="36000"/>
                  </a:lnTo>
                  <a:close/>
                </a:path>
                <a:path w="1038225" h="36195">
                  <a:moveTo>
                    <a:pt x="35941" y="18093"/>
                  </a:moveTo>
                  <a:lnTo>
                    <a:pt x="1038225" y="18093"/>
                  </a:lnTo>
                </a:path>
              </a:pathLst>
            </a:custGeom>
            <a:ln w="6350">
              <a:solidFill>
                <a:srgbClr val="4B7D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25133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90" h="72389">
                  <a:moveTo>
                    <a:pt x="72000" y="0"/>
                  </a:moveTo>
                  <a:lnTo>
                    <a:pt x="0" y="0"/>
                  </a:lnTo>
                  <a:lnTo>
                    <a:pt x="0" y="72000"/>
                  </a:lnTo>
                  <a:lnTo>
                    <a:pt x="72000" y="72000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25133" y="2991747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90" h="72389">
                  <a:moveTo>
                    <a:pt x="0" y="72000"/>
                  </a:moveTo>
                  <a:lnTo>
                    <a:pt x="72000" y="72000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72000"/>
                  </a:lnTo>
                  <a:close/>
                </a:path>
              </a:pathLst>
            </a:custGeom>
            <a:ln w="6350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97142" y="3028822"/>
              <a:ext cx="1476375" cy="0"/>
            </a:xfrm>
            <a:custGeom>
              <a:avLst/>
              <a:gdLst/>
              <a:ahLst/>
              <a:cxnLst/>
              <a:rect l="l" t="t" r="r" b="b"/>
              <a:pathLst>
                <a:path w="1476375">
                  <a:moveTo>
                    <a:pt x="0" y="0"/>
                  </a:moveTo>
                  <a:lnTo>
                    <a:pt x="1475993" y="0"/>
                  </a:lnTo>
                </a:path>
              </a:pathLst>
            </a:custGeom>
            <a:ln w="9525">
              <a:solidFill>
                <a:srgbClr val="179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95362" y="2158999"/>
              <a:ext cx="3439795" cy="1489075"/>
            </a:xfrm>
            <a:custGeom>
              <a:avLst/>
              <a:gdLst/>
              <a:ahLst/>
              <a:cxnLst/>
              <a:rect l="l" t="t" r="r" b="b"/>
              <a:pathLst>
                <a:path w="3439795" h="1489075">
                  <a:moveTo>
                    <a:pt x="3439401" y="738238"/>
                  </a:moveTo>
                  <a:lnTo>
                    <a:pt x="594639" y="738238"/>
                  </a:lnTo>
                  <a:lnTo>
                    <a:pt x="594639" y="0"/>
                  </a:lnTo>
                  <a:lnTo>
                    <a:pt x="0" y="0"/>
                  </a:lnTo>
                  <a:lnTo>
                    <a:pt x="0" y="738238"/>
                  </a:lnTo>
                  <a:lnTo>
                    <a:pt x="0" y="1015238"/>
                  </a:lnTo>
                  <a:lnTo>
                    <a:pt x="0" y="1488694"/>
                  </a:lnTo>
                  <a:lnTo>
                    <a:pt x="594639" y="1488694"/>
                  </a:lnTo>
                  <a:lnTo>
                    <a:pt x="594639" y="1015238"/>
                  </a:lnTo>
                  <a:lnTo>
                    <a:pt x="3439401" y="1015238"/>
                  </a:lnTo>
                  <a:lnTo>
                    <a:pt x="3439401" y="738238"/>
                  </a:lnTo>
                  <a:close/>
                </a:path>
              </a:pathLst>
            </a:custGeom>
            <a:solidFill>
              <a:srgbClr val="179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681341" y="544748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B7DA2"/>
                </a:solidFill>
                <a:latin typeface="Arial"/>
                <a:cs typeface="Arial"/>
              </a:rPr>
              <a:t>0,0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96121" y="5447487"/>
            <a:ext cx="2931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Vorindustriller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Durchschnitt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(1850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1900)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74991" y="2927730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89644" y="2927730"/>
            <a:ext cx="186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Gegenwärtige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77150" y="2189479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3,6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77150" y="3396234"/>
            <a:ext cx="368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1DFFF"/>
                </a:solidFill>
                <a:latin typeface="Arial"/>
                <a:cs typeface="Arial"/>
              </a:rPr>
              <a:t>+</a:t>
            </a:r>
            <a:r>
              <a:rPr sz="1200" spc="-5" dirty="0">
                <a:solidFill>
                  <a:srgbClr val="B1D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B1DFFF"/>
                </a:solidFill>
                <a:latin typeface="Arial"/>
                <a:cs typeface="Arial"/>
              </a:rPr>
              <a:t>2,0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32168" y="6389623"/>
            <a:ext cx="279336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Basis:</a:t>
            </a:r>
            <a:r>
              <a:rPr sz="800" spc="-3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Daten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von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32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Staaten, die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zusammen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für</a:t>
            </a:r>
            <a:r>
              <a:rPr sz="800" spc="-1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ca.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80</a:t>
            </a:r>
            <a:r>
              <a:rPr sz="800" spc="-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%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der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 globalen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 Emissionen</a:t>
            </a:r>
            <a:r>
              <a:rPr sz="800" spc="-5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verantwortlich </a:t>
            </a:r>
            <a:r>
              <a:rPr sz="800" spc="-20" dirty="0">
                <a:solidFill>
                  <a:srgbClr val="C2D2DF"/>
                </a:solidFill>
                <a:latin typeface="Arial"/>
                <a:cs typeface="Arial"/>
              </a:rPr>
              <a:t>sind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Quelle:</a:t>
            </a:r>
            <a:r>
              <a:rPr sz="800" spc="-2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Climate</a:t>
            </a:r>
            <a:r>
              <a:rPr sz="800" spc="-45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C2D2DF"/>
                </a:solidFill>
                <a:latin typeface="Arial"/>
                <a:cs typeface="Arial"/>
              </a:rPr>
              <a:t>Action</a:t>
            </a:r>
            <a:r>
              <a:rPr sz="800" spc="-40" dirty="0">
                <a:solidFill>
                  <a:srgbClr val="C2D2D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C2D2DF"/>
                </a:solidFill>
                <a:latin typeface="Arial"/>
                <a:cs typeface="Arial"/>
              </a:rPr>
              <a:t>Tracker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1019" y="2643503"/>
            <a:ext cx="405497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Arial"/>
                <a:cs typeface="Arial"/>
              </a:rPr>
              <a:t>„3°C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wärmer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und?!“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6861" y="3583536"/>
            <a:ext cx="4448810" cy="21316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5120" marR="8255" indent="-312420">
              <a:lnSpc>
                <a:spcPts val="2050"/>
              </a:lnSpc>
              <a:spcBef>
                <a:spcPts val="35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Wäre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Welt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3°C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kälter,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würde</a:t>
            </a:r>
            <a:r>
              <a:rPr sz="1900" spc="-10" dirty="0">
                <a:latin typeface="Arial"/>
                <a:cs typeface="Arial"/>
              </a:rPr>
              <a:t> Berlin </a:t>
            </a:r>
            <a:r>
              <a:rPr sz="1900" dirty="0">
                <a:latin typeface="Arial"/>
                <a:cs typeface="Arial"/>
              </a:rPr>
              <a:t>unter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einer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Eisdecke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liegen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ts val="2165"/>
              </a:lnSpc>
              <a:spcBef>
                <a:spcPts val="74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Aber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reicht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diese</a:t>
            </a:r>
            <a:r>
              <a:rPr sz="1900" spc="-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Aussage,</a:t>
            </a:r>
            <a:r>
              <a:rPr sz="1900" spc="-25" dirty="0">
                <a:latin typeface="Arial"/>
                <a:cs typeface="Arial"/>
              </a:rPr>
              <a:t> um</a:t>
            </a:r>
            <a:endParaRPr sz="1900" dirty="0">
              <a:latin typeface="Arial"/>
              <a:cs typeface="Arial"/>
            </a:endParaRPr>
          </a:p>
          <a:p>
            <a:pPr marL="325120" marR="153035">
              <a:lnSpc>
                <a:spcPts val="2050"/>
              </a:lnSpc>
              <a:spcBef>
                <a:spcPts val="145"/>
              </a:spcBef>
            </a:pPr>
            <a:r>
              <a:rPr sz="1900" dirty="0">
                <a:latin typeface="Arial"/>
                <a:cs typeface="Arial"/>
              </a:rPr>
              <a:t>die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Menschen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davon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zu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überzeugen, </a:t>
            </a:r>
            <a:r>
              <a:rPr sz="1900" dirty="0">
                <a:latin typeface="Arial"/>
                <a:cs typeface="Arial"/>
              </a:rPr>
              <a:t>dass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handeln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müssen?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ts val="2050"/>
              </a:lnSpc>
              <a:spcBef>
                <a:spcPts val="100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muss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bei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jeder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Botschaft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ein </a:t>
            </a:r>
            <a:r>
              <a:rPr sz="1900" dirty="0">
                <a:latin typeface="Arial"/>
                <a:cs typeface="Arial"/>
              </a:rPr>
              <a:t>persönlicher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Bezug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hergestellt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werden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36509" y="3073400"/>
            <a:ext cx="9988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Stärkere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Niederschläge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6931" y="1074986"/>
            <a:ext cx="1064565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Wie</a:t>
            </a:r>
            <a:r>
              <a:rPr sz="3600" spc="-45" dirty="0"/>
              <a:t> </a:t>
            </a:r>
            <a:r>
              <a:rPr sz="3600" dirty="0"/>
              <a:t>der</a:t>
            </a:r>
            <a:r>
              <a:rPr sz="3600" spc="-85" dirty="0"/>
              <a:t> </a:t>
            </a:r>
            <a:r>
              <a:rPr sz="3600" spc="-20" dirty="0"/>
              <a:t>Temperaturanstieg</a:t>
            </a:r>
            <a:r>
              <a:rPr sz="3600" spc="-75" dirty="0"/>
              <a:t> </a:t>
            </a:r>
            <a:r>
              <a:rPr sz="3600" dirty="0"/>
              <a:t>zu</a:t>
            </a:r>
            <a:r>
              <a:rPr sz="3600" spc="-45" dirty="0"/>
              <a:t> </a:t>
            </a:r>
            <a:r>
              <a:rPr sz="3600" dirty="0"/>
              <a:t>Wetterextremen</a:t>
            </a:r>
            <a:r>
              <a:rPr sz="3600" spc="-70" dirty="0"/>
              <a:t> </a:t>
            </a:r>
            <a:r>
              <a:rPr sz="3600" spc="-10" dirty="0"/>
              <a:t>führt</a:t>
            </a:r>
          </a:p>
        </p:txBody>
      </p:sp>
      <p:sp>
        <p:nvSpPr>
          <p:cNvPr id="4" name="object 4"/>
          <p:cNvSpPr/>
          <p:nvPr/>
        </p:nvSpPr>
        <p:spPr>
          <a:xfrm>
            <a:off x="5310696" y="5066661"/>
            <a:ext cx="273050" cy="318770"/>
          </a:xfrm>
          <a:custGeom>
            <a:avLst/>
            <a:gdLst/>
            <a:ahLst/>
            <a:cxnLst/>
            <a:rect l="l" t="t" r="r" b="b"/>
            <a:pathLst>
              <a:path w="273050" h="318770">
                <a:moveTo>
                  <a:pt x="0" y="0"/>
                </a:moveTo>
                <a:lnTo>
                  <a:pt x="272951" y="0"/>
                </a:lnTo>
                <a:lnTo>
                  <a:pt x="272951" y="318453"/>
                </a:lnTo>
                <a:lnTo>
                  <a:pt x="159221" y="318453"/>
                </a:lnTo>
                <a:lnTo>
                  <a:pt x="159221" y="250213"/>
                </a:lnTo>
                <a:lnTo>
                  <a:pt x="0" y="250213"/>
                </a:lnTo>
                <a:lnTo>
                  <a:pt x="0" y="204720"/>
                </a:lnTo>
                <a:lnTo>
                  <a:pt x="204713" y="204720"/>
                </a:lnTo>
                <a:lnTo>
                  <a:pt x="204713" y="159226"/>
                </a:lnTo>
                <a:lnTo>
                  <a:pt x="0" y="159226"/>
                </a:lnTo>
                <a:lnTo>
                  <a:pt x="0" y="113733"/>
                </a:lnTo>
                <a:lnTo>
                  <a:pt x="204713" y="113733"/>
                </a:lnTo>
                <a:lnTo>
                  <a:pt x="204713" y="68240"/>
                </a:lnTo>
                <a:lnTo>
                  <a:pt x="0" y="68240"/>
                </a:lnTo>
                <a:lnTo>
                  <a:pt x="0" y="0"/>
                </a:lnTo>
                <a:close/>
              </a:path>
              <a:path w="273050" h="318770">
                <a:moveTo>
                  <a:pt x="0" y="250213"/>
                </a:moveTo>
                <a:lnTo>
                  <a:pt x="113729" y="250213"/>
                </a:lnTo>
                <a:lnTo>
                  <a:pt x="113729" y="318453"/>
                </a:lnTo>
                <a:lnTo>
                  <a:pt x="0" y="318453"/>
                </a:lnTo>
                <a:lnTo>
                  <a:pt x="0" y="250213"/>
                </a:lnTo>
                <a:close/>
              </a:path>
              <a:path w="273050" h="318770">
                <a:moveTo>
                  <a:pt x="113729" y="159226"/>
                </a:moveTo>
                <a:lnTo>
                  <a:pt x="159221" y="159226"/>
                </a:lnTo>
                <a:lnTo>
                  <a:pt x="159221" y="204720"/>
                </a:lnTo>
                <a:lnTo>
                  <a:pt x="113729" y="204720"/>
                </a:lnTo>
                <a:lnTo>
                  <a:pt x="113729" y="159226"/>
                </a:lnTo>
                <a:close/>
              </a:path>
              <a:path w="273050" h="318770">
                <a:moveTo>
                  <a:pt x="0" y="159226"/>
                </a:moveTo>
                <a:lnTo>
                  <a:pt x="68237" y="159226"/>
                </a:lnTo>
                <a:lnTo>
                  <a:pt x="68237" y="204720"/>
                </a:lnTo>
                <a:lnTo>
                  <a:pt x="0" y="204720"/>
                </a:lnTo>
                <a:lnTo>
                  <a:pt x="0" y="159226"/>
                </a:lnTo>
                <a:close/>
              </a:path>
              <a:path w="273050" h="318770">
                <a:moveTo>
                  <a:pt x="113729" y="68240"/>
                </a:moveTo>
                <a:lnTo>
                  <a:pt x="159221" y="68240"/>
                </a:lnTo>
                <a:lnTo>
                  <a:pt x="159221" y="113733"/>
                </a:lnTo>
                <a:lnTo>
                  <a:pt x="113729" y="113733"/>
                </a:lnTo>
                <a:lnTo>
                  <a:pt x="113729" y="68240"/>
                </a:lnTo>
                <a:close/>
              </a:path>
              <a:path w="273050" h="318770">
                <a:moveTo>
                  <a:pt x="0" y="68240"/>
                </a:moveTo>
                <a:lnTo>
                  <a:pt x="68237" y="68240"/>
                </a:lnTo>
                <a:lnTo>
                  <a:pt x="68237" y="113733"/>
                </a:lnTo>
                <a:lnTo>
                  <a:pt x="0" y="113733"/>
                </a:lnTo>
                <a:lnTo>
                  <a:pt x="0" y="68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92253" y="4702714"/>
            <a:ext cx="273050" cy="682625"/>
          </a:xfrm>
          <a:custGeom>
            <a:avLst/>
            <a:gdLst/>
            <a:ahLst/>
            <a:cxnLst/>
            <a:rect l="l" t="t" r="r" b="b"/>
            <a:pathLst>
              <a:path w="273050" h="682625">
                <a:moveTo>
                  <a:pt x="272951" y="0"/>
                </a:moveTo>
                <a:lnTo>
                  <a:pt x="272951" y="682400"/>
                </a:lnTo>
                <a:lnTo>
                  <a:pt x="159222" y="682400"/>
                </a:lnTo>
                <a:lnTo>
                  <a:pt x="159221" y="614160"/>
                </a:lnTo>
                <a:lnTo>
                  <a:pt x="0" y="614160"/>
                </a:lnTo>
                <a:lnTo>
                  <a:pt x="0" y="568667"/>
                </a:lnTo>
                <a:lnTo>
                  <a:pt x="204713" y="568667"/>
                </a:lnTo>
                <a:lnTo>
                  <a:pt x="204713" y="523173"/>
                </a:lnTo>
                <a:lnTo>
                  <a:pt x="0" y="523173"/>
                </a:lnTo>
                <a:lnTo>
                  <a:pt x="0" y="477680"/>
                </a:lnTo>
                <a:lnTo>
                  <a:pt x="204713" y="477680"/>
                </a:lnTo>
                <a:lnTo>
                  <a:pt x="204713" y="432187"/>
                </a:lnTo>
                <a:lnTo>
                  <a:pt x="0" y="432187"/>
                </a:lnTo>
                <a:lnTo>
                  <a:pt x="0" y="386693"/>
                </a:lnTo>
                <a:lnTo>
                  <a:pt x="204713" y="386693"/>
                </a:lnTo>
                <a:lnTo>
                  <a:pt x="204713" y="341200"/>
                </a:lnTo>
                <a:lnTo>
                  <a:pt x="0" y="341200"/>
                </a:lnTo>
                <a:lnTo>
                  <a:pt x="0" y="295706"/>
                </a:lnTo>
                <a:lnTo>
                  <a:pt x="204713" y="295706"/>
                </a:lnTo>
                <a:lnTo>
                  <a:pt x="204713" y="250213"/>
                </a:lnTo>
                <a:lnTo>
                  <a:pt x="0" y="250213"/>
                </a:lnTo>
                <a:lnTo>
                  <a:pt x="0" y="204720"/>
                </a:lnTo>
                <a:lnTo>
                  <a:pt x="204713" y="204720"/>
                </a:lnTo>
                <a:lnTo>
                  <a:pt x="204713" y="159226"/>
                </a:lnTo>
                <a:lnTo>
                  <a:pt x="0" y="159226"/>
                </a:lnTo>
                <a:lnTo>
                  <a:pt x="0" y="125106"/>
                </a:lnTo>
                <a:lnTo>
                  <a:pt x="204713" y="125106"/>
                </a:lnTo>
                <a:lnTo>
                  <a:pt x="204713" y="79613"/>
                </a:lnTo>
                <a:lnTo>
                  <a:pt x="0" y="79613"/>
                </a:lnTo>
                <a:lnTo>
                  <a:pt x="0" y="34120"/>
                </a:lnTo>
                <a:lnTo>
                  <a:pt x="272951" y="0"/>
                </a:lnTo>
                <a:close/>
              </a:path>
              <a:path w="273050" h="682625">
                <a:moveTo>
                  <a:pt x="0" y="614160"/>
                </a:moveTo>
                <a:lnTo>
                  <a:pt x="113730" y="614160"/>
                </a:lnTo>
                <a:lnTo>
                  <a:pt x="113730" y="682400"/>
                </a:lnTo>
                <a:lnTo>
                  <a:pt x="0" y="682400"/>
                </a:lnTo>
                <a:lnTo>
                  <a:pt x="0" y="614160"/>
                </a:lnTo>
                <a:close/>
              </a:path>
              <a:path w="273050" h="682625">
                <a:moveTo>
                  <a:pt x="113730" y="523173"/>
                </a:moveTo>
                <a:lnTo>
                  <a:pt x="159221" y="523173"/>
                </a:lnTo>
                <a:lnTo>
                  <a:pt x="159221" y="568667"/>
                </a:lnTo>
                <a:lnTo>
                  <a:pt x="113730" y="568667"/>
                </a:lnTo>
                <a:lnTo>
                  <a:pt x="113730" y="523173"/>
                </a:lnTo>
                <a:close/>
              </a:path>
              <a:path w="273050" h="682625">
                <a:moveTo>
                  <a:pt x="0" y="523173"/>
                </a:moveTo>
                <a:lnTo>
                  <a:pt x="68238" y="523173"/>
                </a:lnTo>
                <a:lnTo>
                  <a:pt x="68238" y="568667"/>
                </a:lnTo>
                <a:lnTo>
                  <a:pt x="0" y="568667"/>
                </a:lnTo>
                <a:lnTo>
                  <a:pt x="0" y="523173"/>
                </a:lnTo>
                <a:close/>
              </a:path>
              <a:path w="273050" h="682625">
                <a:moveTo>
                  <a:pt x="113729" y="432187"/>
                </a:moveTo>
                <a:lnTo>
                  <a:pt x="159221" y="432187"/>
                </a:lnTo>
                <a:lnTo>
                  <a:pt x="159221" y="477680"/>
                </a:lnTo>
                <a:lnTo>
                  <a:pt x="113730" y="477680"/>
                </a:lnTo>
                <a:lnTo>
                  <a:pt x="113729" y="432187"/>
                </a:lnTo>
                <a:close/>
              </a:path>
              <a:path w="273050" h="682625">
                <a:moveTo>
                  <a:pt x="0" y="432187"/>
                </a:moveTo>
                <a:lnTo>
                  <a:pt x="68238" y="432187"/>
                </a:lnTo>
                <a:lnTo>
                  <a:pt x="68238" y="477680"/>
                </a:lnTo>
                <a:lnTo>
                  <a:pt x="0" y="477680"/>
                </a:lnTo>
                <a:lnTo>
                  <a:pt x="0" y="432187"/>
                </a:lnTo>
                <a:close/>
              </a:path>
              <a:path w="273050" h="682625">
                <a:moveTo>
                  <a:pt x="113729" y="341200"/>
                </a:moveTo>
                <a:lnTo>
                  <a:pt x="159221" y="341200"/>
                </a:lnTo>
                <a:lnTo>
                  <a:pt x="159221" y="386693"/>
                </a:lnTo>
                <a:lnTo>
                  <a:pt x="113729" y="386693"/>
                </a:lnTo>
                <a:lnTo>
                  <a:pt x="113729" y="341200"/>
                </a:lnTo>
                <a:close/>
              </a:path>
              <a:path w="273050" h="682625">
                <a:moveTo>
                  <a:pt x="0" y="341200"/>
                </a:moveTo>
                <a:lnTo>
                  <a:pt x="68238" y="341200"/>
                </a:lnTo>
                <a:lnTo>
                  <a:pt x="68238" y="386693"/>
                </a:lnTo>
                <a:lnTo>
                  <a:pt x="0" y="386693"/>
                </a:lnTo>
                <a:lnTo>
                  <a:pt x="0" y="341200"/>
                </a:lnTo>
                <a:close/>
              </a:path>
              <a:path w="273050" h="682625">
                <a:moveTo>
                  <a:pt x="113729" y="250213"/>
                </a:moveTo>
                <a:lnTo>
                  <a:pt x="159221" y="250213"/>
                </a:lnTo>
                <a:lnTo>
                  <a:pt x="159221" y="295706"/>
                </a:lnTo>
                <a:lnTo>
                  <a:pt x="113729" y="295706"/>
                </a:lnTo>
                <a:lnTo>
                  <a:pt x="113729" y="250213"/>
                </a:lnTo>
                <a:close/>
              </a:path>
              <a:path w="273050" h="682625">
                <a:moveTo>
                  <a:pt x="0" y="250213"/>
                </a:moveTo>
                <a:lnTo>
                  <a:pt x="68237" y="250213"/>
                </a:lnTo>
                <a:lnTo>
                  <a:pt x="68238" y="295706"/>
                </a:lnTo>
                <a:lnTo>
                  <a:pt x="0" y="295706"/>
                </a:lnTo>
                <a:lnTo>
                  <a:pt x="0" y="250213"/>
                </a:lnTo>
                <a:close/>
              </a:path>
              <a:path w="273050" h="682625">
                <a:moveTo>
                  <a:pt x="113729" y="159226"/>
                </a:moveTo>
                <a:lnTo>
                  <a:pt x="159221" y="159226"/>
                </a:lnTo>
                <a:lnTo>
                  <a:pt x="159221" y="204720"/>
                </a:lnTo>
                <a:lnTo>
                  <a:pt x="113729" y="204720"/>
                </a:lnTo>
                <a:lnTo>
                  <a:pt x="113729" y="159226"/>
                </a:lnTo>
                <a:close/>
              </a:path>
              <a:path w="273050" h="682625">
                <a:moveTo>
                  <a:pt x="0" y="159226"/>
                </a:moveTo>
                <a:lnTo>
                  <a:pt x="68237" y="159226"/>
                </a:lnTo>
                <a:lnTo>
                  <a:pt x="68237" y="204720"/>
                </a:lnTo>
                <a:lnTo>
                  <a:pt x="0" y="204720"/>
                </a:lnTo>
                <a:lnTo>
                  <a:pt x="0" y="159226"/>
                </a:lnTo>
                <a:close/>
              </a:path>
              <a:path w="273050" h="682625">
                <a:moveTo>
                  <a:pt x="113729" y="79613"/>
                </a:moveTo>
                <a:lnTo>
                  <a:pt x="159221" y="79613"/>
                </a:lnTo>
                <a:lnTo>
                  <a:pt x="159221" y="125106"/>
                </a:lnTo>
                <a:lnTo>
                  <a:pt x="113729" y="125106"/>
                </a:lnTo>
                <a:lnTo>
                  <a:pt x="113729" y="79613"/>
                </a:lnTo>
                <a:close/>
              </a:path>
              <a:path w="273050" h="682625">
                <a:moveTo>
                  <a:pt x="0" y="79613"/>
                </a:moveTo>
                <a:lnTo>
                  <a:pt x="68237" y="79613"/>
                </a:lnTo>
                <a:lnTo>
                  <a:pt x="68237" y="125106"/>
                </a:lnTo>
                <a:lnTo>
                  <a:pt x="0" y="125106"/>
                </a:lnTo>
                <a:lnTo>
                  <a:pt x="0" y="796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69915" y="4679975"/>
            <a:ext cx="432434" cy="705485"/>
          </a:xfrm>
          <a:custGeom>
            <a:avLst/>
            <a:gdLst/>
            <a:ahLst/>
            <a:cxnLst/>
            <a:rect l="l" t="t" r="r" b="b"/>
            <a:pathLst>
              <a:path w="432435" h="705485">
                <a:moveTo>
                  <a:pt x="272948" y="0"/>
                </a:moveTo>
                <a:lnTo>
                  <a:pt x="204711" y="0"/>
                </a:lnTo>
                <a:lnTo>
                  <a:pt x="204711" y="68237"/>
                </a:lnTo>
                <a:lnTo>
                  <a:pt x="204711" y="113728"/>
                </a:lnTo>
                <a:lnTo>
                  <a:pt x="204711" y="159219"/>
                </a:lnTo>
                <a:lnTo>
                  <a:pt x="204711" y="204724"/>
                </a:lnTo>
                <a:lnTo>
                  <a:pt x="159219" y="204724"/>
                </a:lnTo>
                <a:lnTo>
                  <a:pt x="159219" y="159219"/>
                </a:lnTo>
                <a:lnTo>
                  <a:pt x="204711" y="159219"/>
                </a:lnTo>
                <a:lnTo>
                  <a:pt x="204711" y="113728"/>
                </a:lnTo>
                <a:lnTo>
                  <a:pt x="159219" y="113728"/>
                </a:lnTo>
                <a:lnTo>
                  <a:pt x="159219" y="68237"/>
                </a:lnTo>
                <a:lnTo>
                  <a:pt x="204711" y="68237"/>
                </a:lnTo>
                <a:lnTo>
                  <a:pt x="204711" y="0"/>
                </a:lnTo>
                <a:lnTo>
                  <a:pt x="113728" y="0"/>
                </a:lnTo>
                <a:lnTo>
                  <a:pt x="113728" y="68237"/>
                </a:lnTo>
                <a:lnTo>
                  <a:pt x="113728" y="113728"/>
                </a:lnTo>
                <a:lnTo>
                  <a:pt x="113728" y="159219"/>
                </a:lnTo>
                <a:lnTo>
                  <a:pt x="113728" y="204724"/>
                </a:lnTo>
                <a:lnTo>
                  <a:pt x="68237" y="204724"/>
                </a:lnTo>
                <a:lnTo>
                  <a:pt x="68237" y="159219"/>
                </a:lnTo>
                <a:lnTo>
                  <a:pt x="113728" y="159219"/>
                </a:lnTo>
                <a:lnTo>
                  <a:pt x="113728" y="113728"/>
                </a:lnTo>
                <a:lnTo>
                  <a:pt x="68237" y="113728"/>
                </a:lnTo>
                <a:lnTo>
                  <a:pt x="68237" y="68237"/>
                </a:lnTo>
                <a:lnTo>
                  <a:pt x="113728" y="68237"/>
                </a:lnTo>
                <a:lnTo>
                  <a:pt x="113728" y="0"/>
                </a:lnTo>
                <a:lnTo>
                  <a:pt x="0" y="0"/>
                </a:lnTo>
                <a:lnTo>
                  <a:pt x="0" y="68237"/>
                </a:lnTo>
                <a:lnTo>
                  <a:pt x="0" y="113728"/>
                </a:lnTo>
                <a:lnTo>
                  <a:pt x="0" y="159219"/>
                </a:lnTo>
                <a:lnTo>
                  <a:pt x="0" y="204724"/>
                </a:lnTo>
                <a:lnTo>
                  <a:pt x="0" y="341198"/>
                </a:lnTo>
                <a:lnTo>
                  <a:pt x="113728" y="341198"/>
                </a:lnTo>
                <a:lnTo>
                  <a:pt x="113728" y="250215"/>
                </a:lnTo>
                <a:lnTo>
                  <a:pt x="272948" y="250215"/>
                </a:lnTo>
                <a:lnTo>
                  <a:pt x="272948" y="0"/>
                </a:lnTo>
                <a:close/>
              </a:path>
              <a:path w="432435" h="705485">
                <a:moveTo>
                  <a:pt x="432168" y="295706"/>
                </a:moveTo>
                <a:lnTo>
                  <a:pt x="363931" y="295706"/>
                </a:lnTo>
                <a:lnTo>
                  <a:pt x="363931" y="363943"/>
                </a:lnTo>
                <a:lnTo>
                  <a:pt x="363931" y="409435"/>
                </a:lnTo>
                <a:lnTo>
                  <a:pt x="363931" y="454926"/>
                </a:lnTo>
                <a:lnTo>
                  <a:pt x="363931" y="500430"/>
                </a:lnTo>
                <a:lnTo>
                  <a:pt x="363931" y="545922"/>
                </a:lnTo>
                <a:lnTo>
                  <a:pt x="363931" y="591413"/>
                </a:lnTo>
                <a:lnTo>
                  <a:pt x="318439" y="591413"/>
                </a:lnTo>
                <a:lnTo>
                  <a:pt x="318439" y="545922"/>
                </a:lnTo>
                <a:lnTo>
                  <a:pt x="363931" y="545922"/>
                </a:lnTo>
                <a:lnTo>
                  <a:pt x="363931" y="500430"/>
                </a:lnTo>
                <a:lnTo>
                  <a:pt x="318439" y="500430"/>
                </a:lnTo>
                <a:lnTo>
                  <a:pt x="318439" y="454926"/>
                </a:lnTo>
                <a:lnTo>
                  <a:pt x="363931" y="454926"/>
                </a:lnTo>
                <a:lnTo>
                  <a:pt x="363931" y="409435"/>
                </a:lnTo>
                <a:lnTo>
                  <a:pt x="318439" y="409435"/>
                </a:lnTo>
                <a:lnTo>
                  <a:pt x="318439" y="363943"/>
                </a:lnTo>
                <a:lnTo>
                  <a:pt x="363931" y="363943"/>
                </a:lnTo>
                <a:lnTo>
                  <a:pt x="363931" y="295706"/>
                </a:lnTo>
                <a:lnTo>
                  <a:pt x="272948" y="295706"/>
                </a:lnTo>
                <a:lnTo>
                  <a:pt x="272948" y="363943"/>
                </a:lnTo>
                <a:lnTo>
                  <a:pt x="272948" y="409435"/>
                </a:lnTo>
                <a:lnTo>
                  <a:pt x="272948" y="454926"/>
                </a:lnTo>
                <a:lnTo>
                  <a:pt x="272948" y="500430"/>
                </a:lnTo>
                <a:lnTo>
                  <a:pt x="272948" y="545922"/>
                </a:lnTo>
                <a:lnTo>
                  <a:pt x="272948" y="591413"/>
                </a:lnTo>
                <a:lnTo>
                  <a:pt x="227457" y="591413"/>
                </a:lnTo>
                <a:lnTo>
                  <a:pt x="227457" y="545922"/>
                </a:lnTo>
                <a:lnTo>
                  <a:pt x="272948" y="545922"/>
                </a:lnTo>
                <a:lnTo>
                  <a:pt x="272948" y="500430"/>
                </a:lnTo>
                <a:lnTo>
                  <a:pt x="227457" y="500430"/>
                </a:lnTo>
                <a:lnTo>
                  <a:pt x="227457" y="454926"/>
                </a:lnTo>
                <a:lnTo>
                  <a:pt x="272948" y="454926"/>
                </a:lnTo>
                <a:lnTo>
                  <a:pt x="272948" y="409435"/>
                </a:lnTo>
                <a:lnTo>
                  <a:pt x="227457" y="409435"/>
                </a:lnTo>
                <a:lnTo>
                  <a:pt x="227457" y="363943"/>
                </a:lnTo>
                <a:lnTo>
                  <a:pt x="272948" y="363943"/>
                </a:lnTo>
                <a:lnTo>
                  <a:pt x="272948" y="295706"/>
                </a:lnTo>
                <a:lnTo>
                  <a:pt x="159219" y="295706"/>
                </a:lnTo>
                <a:lnTo>
                  <a:pt x="159219" y="363943"/>
                </a:lnTo>
                <a:lnTo>
                  <a:pt x="159219" y="409435"/>
                </a:lnTo>
                <a:lnTo>
                  <a:pt x="159219" y="705142"/>
                </a:lnTo>
                <a:lnTo>
                  <a:pt x="272948" y="705142"/>
                </a:lnTo>
                <a:lnTo>
                  <a:pt x="272948" y="636905"/>
                </a:lnTo>
                <a:lnTo>
                  <a:pt x="318439" y="636905"/>
                </a:lnTo>
                <a:lnTo>
                  <a:pt x="318439" y="705142"/>
                </a:lnTo>
                <a:lnTo>
                  <a:pt x="432168" y="705142"/>
                </a:lnTo>
                <a:lnTo>
                  <a:pt x="432168" y="295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349991" y="3193693"/>
            <a:ext cx="224790" cy="497205"/>
            <a:chOff x="2349991" y="3193693"/>
            <a:chExt cx="224790" cy="497205"/>
          </a:xfrm>
        </p:grpSpPr>
        <p:sp>
          <p:nvSpPr>
            <p:cNvPr id="8" name="object 8"/>
            <p:cNvSpPr/>
            <p:nvPr/>
          </p:nvSpPr>
          <p:spPr>
            <a:xfrm>
              <a:off x="2349991" y="3193693"/>
              <a:ext cx="224790" cy="497205"/>
            </a:xfrm>
            <a:custGeom>
              <a:avLst/>
              <a:gdLst/>
              <a:ahLst/>
              <a:cxnLst/>
              <a:rect l="l" t="t" r="r" b="b"/>
              <a:pathLst>
                <a:path w="224789" h="497204">
                  <a:moveTo>
                    <a:pt x="112324" y="0"/>
                  </a:moveTo>
                  <a:lnTo>
                    <a:pt x="85782" y="5313"/>
                  </a:lnTo>
                  <a:lnTo>
                    <a:pt x="86058" y="5313"/>
                  </a:lnTo>
                  <a:lnTo>
                    <a:pt x="64764" y="19569"/>
                  </a:lnTo>
                  <a:lnTo>
                    <a:pt x="50296" y="40951"/>
                  </a:lnTo>
                  <a:lnTo>
                    <a:pt x="44982" y="67325"/>
                  </a:lnTo>
                  <a:lnTo>
                    <a:pt x="44982" y="295173"/>
                  </a:lnTo>
                  <a:lnTo>
                    <a:pt x="20377" y="320647"/>
                  </a:lnTo>
                  <a:lnTo>
                    <a:pt x="5138" y="351644"/>
                  </a:lnTo>
                  <a:lnTo>
                    <a:pt x="0" y="385694"/>
                  </a:lnTo>
                  <a:lnTo>
                    <a:pt x="5699" y="420322"/>
                  </a:lnTo>
                  <a:lnTo>
                    <a:pt x="21965" y="451749"/>
                  </a:lnTo>
                  <a:lnTo>
                    <a:pt x="46595" y="476022"/>
                  </a:lnTo>
                  <a:lnTo>
                    <a:pt x="77434" y="491665"/>
                  </a:lnTo>
                  <a:lnTo>
                    <a:pt x="112324" y="497207"/>
                  </a:lnTo>
                  <a:lnTo>
                    <a:pt x="147214" y="491665"/>
                  </a:lnTo>
                  <a:lnTo>
                    <a:pt x="178053" y="476022"/>
                  </a:lnTo>
                  <a:lnTo>
                    <a:pt x="190725" y="463534"/>
                  </a:lnTo>
                  <a:lnTo>
                    <a:pt x="112324" y="463534"/>
                  </a:lnTo>
                  <a:lnTo>
                    <a:pt x="86115" y="458948"/>
                  </a:lnTo>
                  <a:lnTo>
                    <a:pt x="63431" y="446207"/>
                  </a:lnTo>
                  <a:lnTo>
                    <a:pt x="46113" y="426837"/>
                  </a:lnTo>
                  <a:lnTo>
                    <a:pt x="36003" y="402363"/>
                  </a:lnTo>
                  <a:lnTo>
                    <a:pt x="34460" y="375653"/>
                  </a:lnTo>
                  <a:lnTo>
                    <a:pt x="41755" y="350733"/>
                  </a:lnTo>
                  <a:lnTo>
                    <a:pt x="56837" y="329600"/>
                  </a:lnTo>
                  <a:lnTo>
                    <a:pt x="78653" y="314254"/>
                  </a:lnTo>
                  <a:lnTo>
                    <a:pt x="78653" y="67325"/>
                  </a:lnTo>
                  <a:lnTo>
                    <a:pt x="81310" y="54262"/>
                  </a:lnTo>
                  <a:lnTo>
                    <a:pt x="88544" y="43561"/>
                  </a:lnTo>
                  <a:lnTo>
                    <a:pt x="99250" y="36328"/>
                  </a:lnTo>
                  <a:lnTo>
                    <a:pt x="112324" y="33672"/>
                  </a:lnTo>
                  <a:lnTo>
                    <a:pt x="169273" y="33672"/>
                  </a:lnTo>
                  <a:lnTo>
                    <a:pt x="159884" y="19780"/>
                  </a:lnTo>
                  <a:lnTo>
                    <a:pt x="138472" y="5313"/>
                  </a:lnTo>
                  <a:lnTo>
                    <a:pt x="112324" y="0"/>
                  </a:lnTo>
                  <a:close/>
                </a:path>
                <a:path w="224789" h="497204">
                  <a:moveTo>
                    <a:pt x="169273" y="33672"/>
                  </a:moveTo>
                  <a:lnTo>
                    <a:pt x="112324" y="33672"/>
                  </a:lnTo>
                  <a:lnTo>
                    <a:pt x="125398" y="36328"/>
                  </a:lnTo>
                  <a:lnTo>
                    <a:pt x="136104" y="43561"/>
                  </a:lnTo>
                  <a:lnTo>
                    <a:pt x="143338" y="54262"/>
                  </a:lnTo>
                  <a:lnTo>
                    <a:pt x="145995" y="67325"/>
                  </a:lnTo>
                  <a:lnTo>
                    <a:pt x="145995" y="314254"/>
                  </a:lnTo>
                  <a:lnTo>
                    <a:pt x="167732" y="329600"/>
                  </a:lnTo>
                  <a:lnTo>
                    <a:pt x="182683" y="350733"/>
                  </a:lnTo>
                  <a:lnTo>
                    <a:pt x="189952" y="375654"/>
                  </a:lnTo>
                  <a:lnTo>
                    <a:pt x="188645" y="402363"/>
                  </a:lnTo>
                  <a:lnTo>
                    <a:pt x="161007" y="445997"/>
                  </a:lnTo>
                  <a:lnTo>
                    <a:pt x="112324" y="463534"/>
                  </a:lnTo>
                  <a:lnTo>
                    <a:pt x="190725" y="463534"/>
                  </a:lnTo>
                  <a:lnTo>
                    <a:pt x="202684" y="451749"/>
                  </a:lnTo>
                  <a:lnTo>
                    <a:pt x="218949" y="420322"/>
                  </a:lnTo>
                  <a:lnTo>
                    <a:pt x="224649" y="385694"/>
                  </a:lnTo>
                  <a:lnTo>
                    <a:pt x="219510" y="351645"/>
                  </a:lnTo>
                  <a:lnTo>
                    <a:pt x="204271" y="320647"/>
                  </a:lnTo>
                  <a:lnTo>
                    <a:pt x="179666" y="295174"/>
                  </a:lnTo>
                  <a:lnTo>
                    <a:pt x="179666" y="67325"/>
                  </a:lnTo>
                  <a:lnTo>
                    <a:pt x="174352" y="41187"/>
                  </a:lnTo>
                  <a:lnTo>
                    <a:pt x="169273" y="33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6758" y="3387850"/>
              <a:ext cx="111114" cy="246929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2604335" y="3058095"/>
            <a:ext cx="187325" cy="69215"/>
          </a:xfrm>
          <a:custGeom>
            <a:avLst/>
            <a:gdLst/>
            <a:ahLst/>
            <a:cxnLst/>
            <a:rect l="l" t="t" r="r" b="b"/>
            <a:pathLst>
              <a:path w="187325" h="69214">
                <a:moveTo>
                  <a:pt x="187254" y="0"/>
                </a:moveTo>
                <a:lnTo>
                  <a:pt x="0" y="0"/>
                </a:lnTo>
                <a:lnTo>
                  <a:pt x="0" y="69202"/>
                </a:lnTo>
                <a:lnTo>
                  <a:pt x="187116" y="69202"/>
                </a:lnTo>
                <a:lnTo>
                  <a:pt x="185552" y="52161"/>
                </a:lnTo>
                <a:lnTo>
                  <a:pt x="184982" y="35050"/>
                </a:lnTo>
                <a:lnTo>
                  <a:pt x="185595" y="17490"/>
                </a:lnTo>
                <a:lnTo>
                  <a:pt x="18725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1089" y="2611327"/>
            <a:ext cx="69199" cy="18764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9788" y="3058096"/>
            <a:ext cx="187208" cy="6920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1089" y="3387336"/>
            <a:ext cx="69199" cy="18673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2720810" y="2727852"/>
            <a:ext cx="730250" cy="730250"/>
            <a:chOff x="2720810" y="2727852"/>
            <a:chExt cx="730250" cy="730250"/>
          </a:xfrm>
        </p:grpSpPr>
        <p:pic>
          <p:nvPicPr>
            <p:cNvPr id="15" name="object 15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8838" y="2727852"/>
              <a:ext cx="181684" cy="1815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868" y="2727852"/>
              <a:ext cx="181660" cy="1815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9357" y="3276278"/>
              <a:ext cx="181165" cy="1812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810" y="3276324"/>
              <a:ext cx="181188" cy="18119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844678" y="2852127"/>
              <a:ext cx="482600" cy="482600"/>
            </a:xfrm>
            <a:custGeom>
              <a:avLst/>
              <a:gdLst/>
              <a:ahLst/>
              <a:cxnLst/>
              <a:rect l="l" t="t" r="r" b="b"/>
              <a:pathLst>
                <a:path w="482600" h="482600">
                  <a:moveTo>
                    <a:pt x="241011" y="0"/>
                  </a:moveTo>
                  <a:lnTo>
                    <a:pt x="192439" y="4896"/>
                  </a:lnTo>
                  <a:lnTo>
                    <a:pt x="147199" y="18940"/>
                  </a:lnTo>
                  <a:lnTo>
                    <a:pt x="106260" y="41162"/>
                  </a:lnTo>
                  <a:lnTo>
                    <a:pt x="70590" y="70593"/>
                  </a:lnTo>
                  <a:lnTo>
                    <a:pt x="41161" y="106263"/>
                  </a:lnTo>
                  <a:lnTo>
                    <a:pt x="18940" y="147204"/>
                  </a:lnTo>
                  <a:lnTo>
                    <a:pt x="4896" y="192445"/>
                  </a:lnTo>
                  <a:lnTo>
                    <a:pt x="0" y="241019"/>
                  </a:lnTo>
                  <a:lnTo>
                    <a:pt x="4896" y="289592"/>
                  </a:lnTo>
                  <a:lnTo>
                    <a:pt x="18940" y="334834"/>
                  </a:lnTo>
                  <a:lnTo>
                    <a:pt x="41161" y="375774"/>
                  </a:lnTo>
                  <a:lnTo>
                    <a:pt x="70590" y="411444"/>
                  </a:lnTo>
                  <a:lnTo>
                    <a:pt x="106260" y="440875"/>
                  </a:lnTo>
                  <a:lnTo>
                    <a:pt x="147199" y="463097"/>
                  </a:lnTo>
                  <a:lnTo>
                    <a:pt x="192439" y="477141"/>
                  </a:lnTo>
                  <a:lnTo>
                    <a:pt x="241011" y="482038"/>
                  </a:lnTo>
                  <a:lnTo>
                    <a:pt x="289582" y="477141"/>
                  </a:lnTo>
                  <a:lnTo>
                    <a:pt x="334821" y="463097"/>
                  </a:lnTo>
                  <a:lnTo>
                    <a:pt x="375758" y="440875"/>
                  </a:lnTo>
                  <a:lnTo>
                    <a:pt x="411425" y="411445"/>
                  </a:lnTo>
                  <a:lnTo>
                    <a:pt x="440853" y="375774"/>
                  </a:lnTo>
                  <a:lnTo>
                    <a:pt x="463072" y="334834"/>
                  </a:lnTo>
                  <a:lnTo>
                    <a:pt x="477115" y="289592"/>
                  </a:lnTo>
                  <a:lnTo>
                    <a:pt x="482011" y="241019"/>
                  </a:lnTo>
                  <a:lnTo>
                    <a:pt x="477115" y="192445"/>
                  </a:lnTo>
                  <a:lnTo>
                    <a:pt x="463072" y="147204"/>
                  </a:lnTo>
                  <a:lnTo>
                    <a:pt x="440853" y="106263"/>
                  </a:lnTo>
                  <a:lnTo>
                    <a:pt x="411425" y="70593"/>
                  </a:lnTo>
                  <a:lnTo>
                    <a:pt x="375758" y="41162"/>
                  </a:lnTo>
                  <a:lnTo>
                    <a:pt x="334821" y="18940"/>
                  </a:lnTo>
                  <a:lnTo>
                    <a:pt x="289582" y="4896"/>
                  </a:lnTo>
                  <a:lnTo>
                    <a:pt x="24101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283231" y="4851015"/>
            <a:ext cx="273050" cy="318770"/>
          </a:xfrm>
          <a:custGeom>
            <a:avLst/>
            <a:gdLst/>
            <a:ahLst/>
            <a:cxnLst/>
            <a:rect l="l" t="t" r="r" b="b"/>
            <a:pathLst>
              <a:path w="273050" h="318770">
                <a:moveTo>
                  <a:pt x="272951" y="0"/>
                </a:moveTo>
                <a:lnTo>
                  <a:pt x="0" y="0"/>
                </a:lnTo>
                <a:lnTo>
                  <a:pt x="0" y="318453"/>
                </a:lnTo>
                <a:lnTo>
                  <a:pt x="113729" y="318453"/>
                </a:lnTo>
                <a:lnTo>
                  <a:pt x="113729" y="250213"/>
                </a:lnTo>
                <a:lnTo>
                  <a:pt x="272951" y="250213"/>
                </a:lnTo>
                <a:lnTo>
                  <a:pt x="272951" y="204720"/>
                </a:lnTo>
                <a:lnTo>
                  <a:pt x="68237" y="204720"/>
                </a:lnTo>
                <a:lnTo>
                  <a:pt x="68237" y="159226"/>
                </a:lnTo>
                <a:lnTo>
                  <a:pt x="272951" y="159226"/>
                </a:lnTo>
                <a:lnTo>
                  <a:pt x="272951" y="113733"/>
                </a:lnTo>
                <a:lnTo>
                  <a:pt x="68237" y="113733"/>
                </a:lnTo>
                <a:lnTo>
                  <a:pt x="68237" y="68240"/>
                </a:lnTo>
                <a:lnTo>
                  <a:pt x="272951" y="68240"/>
                </a:lnTo>
                <a:lnTo>
                  <a:pt x="272951" y="0"/>
                </a:lnTo>
                <a:close/>
              </a:path>
              <a:path w="273050" h="318770">
                <a:moveTo>
                  <a:pt x="272951" y="250213"/>
                </a:moveTo>
                <a:lnTo>
                  <a:pt x="159221" y="250213"/>
                </a:lnTo>
                <a:lnTo>
                  <a:pt x="159221" y="318453"/>
                </a:lnTo>
                <a:lnTo>
                  <a:pt x="272951" y="318453"/>
                </a:lnTo>
                <a:lnTo>
                  <a:pt x="272951" y="250213"/>
                </a:lnTo>
                <a:close/>
              </a:path>
              <a:path w="273050" h="318770">
                <a:moveTo>
                  <a:pt x="159221" y="159226"/>
                </a:moveTo>
                <a:lnTo>
                  <a:pt x="113729" y="159226"/>
                </a:lnTo>
                <a:lnTo>
                  <a:pt x="113729" y="204720"/>
                </a:lnTo>
                <a:lnTo>
                  <a:pt x="159221" y="204720"/>
                </a:lnTo>
                <a:lnTo>
                  <a:pt x="159221" y="159226"/>
                </a:lnTo>
                <a:close/>
              </a:path>
              <a:path w="273050" h="318770">
                <a:moveTo>
                  <a:pt x="272951" y="159226"/>
                </a:moveTo>
                <a:lnTo>
                  <a:pt x="204713" y="159226"/>
                </a:lnTo>
                <a:lnTo>
                  <a:pt x="204713" y="204720"/>
                </a:lnTo>
                <a:lnTo>
                  <a:pt x="272951" y="204720"/>
                </a:lnTo>
                <a:lnTo>
                  <a:pt x="272951" y="159226"/>
                </a:lnTo>
                <a:close/>
              </a:path>
              <a:path w="273050" h="318770">
                <a:moveTo>
                  <a:pt x="159221" y="68240"/>
                </a:moveTo>
                <a:lnTo>
                  <a:pt x="113729" y="68240"/>
                </a:lnTo>
                <a:lnTo>
                  <a:pt x="113729" y="113733"/>
                </a:lnTo>
                <a:lnTo>
                  <a:pt x="159221" y="113733"/>
                </a:lnTo>
                <a:lnTo>
                  <a:pt x="159221" y="68240"/>
                </a:lnTo>
                <a:close/>
              </a:path>
              <a:path w="273050" h="318770">
                <a:moveTo>
                  <a:pt x="272951" y="68240"/>
                </a:moveTo>
                <a:lnTo>
                  <a:pt x="204713" y="68240"/>
                </a:lnTo>
                <a:lnTo>
                  <a:pt x="204713" y="113733"/>
                </a:lnTo>
                <a:lnTo>
                  <a:pt x="272951" y="113733"/>
                </a:lnTo>
                <a:lnTo>
                  <a:pt x="272951" y="68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01674" y="4487068"/>
            <a:ext cx="273050" cy="682625"/>
          </a:xfrm>
          <a:custGeom>
            <a:avLst/>
            <a:gdLst/>
            <a:ahLst/>
            <a:cxnLst/>
            <a:rect l="l" t="t" r="r" b="b"/>
            <a:pathLst>
              <a:path w="273050" h="682625">
                <a:moveTo>
                  <a:pt x="0" y="0"/>
                </a:moveTo>
                <a:lnTo>
                  <a:pt x="0" y="682400"/>
                </a:lnTo>
                <a:lnTo>
                  <a:pt x="113730" y="682400"/>
                </a:lnTo>
                <a:lnTo>
                  <a:pt x="113730" y="614160"/>
                </a:lnTo>
                <a:lnTo>
                  <a:pt x="272951" y="614160"/>
                </a:lnTo>
                <a:lnTo>
                  <a:pt x="272951" y="568667"/>
                </a:lnTo>
                <a:lnTo>
                  <a:pt x="68238" y="568667"/>
                </a:lnTo>
                <a:lnTo>
                  <a:pt x="68238" y="523173"/>
                </a:lnTo>
                <a:lnTo>
                  <a:pt x="272951" y="523173"/>
                </a:lnTo>
                <a:lnTo>
                  <a:pt x="272951" y="477680"/>
                </a:lnTo>
                <a:lnTo>
                  <a:pt x="68238" y="477680"/>
                </a:lnTo>
                <a:lnTo>
                  <a:pt x="68238" y="432187"/>
                </a:lnTo>
                <a:lnTo>
                  <a:pt x="272951" y="432187"/>
                </a:lnTo>
                <a:lnTo>
                  <a:pt x="272951" y="386693"/>
                </a:lnTo>
                <a:lnTo>
                  <a:pt x="68238" y="386693"/>
                </a:lnTo>
                <a:lnTo>
                  <a:pt x="68238" y="341200"/>
                </a:lnTo>
                <a:lnTo>
                  <a:pt x="272951" y="341200"/>
                </a:lnTo>
                <a:lnTo>
                  <a:pt x="272951" y="295706"/>
                </a:lnTo>
                <a:lnTo>
                  <a:pt x="68238" y="295706"/>
                </a:lnTo>
                <a:lnTo>
                  <a:pt x="68237" y="250213"/>
                </a:lnTo>
                <a:lnTo>
                  <a:pt x="272951" y="250213"/>
                </a:lnTo>
                <a:lnTo>
                  <a:pt x="272951" y="204720"/>
                </a:lnTo>
                <a:lnTo>
                  <a:pt x="68237" y="204720"/>
                </a:lnTo>
                <a:lnTo>
                  <a:pt x="68237" y="159226"/>
                </a:lnTo>
                <a:lnTo>
                  <a:pt x="272951" y="159226"/>
                </a:lnTo>
                <a:lnTo>
                  <a:pt x="272951" y="125106"/>
                </a:lnTo>
                <a:lnTo>
                  <a:pt x="68237" y="125106"/>
                </a:lnTo>
                <a:lnTo>
                  <a:pt x="68237" y="79613"/>
                </a:lnTo>
                <a:lnTo>
                  <a:pt x="272951" y="79613"/>
                </a:lnTo>
                <a:lnTo>
                  <a:pt x="272951" y="34120"/>
                </a:lnTo>
                <a:lnTo>
                  <a:pt x="0" y="0"/>
                </a:lnTo>
                <a:close/>
              </a:path>
              <a:path w="273050" h="682625">
                <a:moveTo>
                  <a:pt x="272951" y="614160"/>
                </a:moveTo>
                <a:lnTo>
                  <a:pt x="159222" y="614160"/>
                </a:lnTo>
                <a:lnTo>
                  <a:pt x="159222" y="682400"/>
                </a:lnTo>
                <a:lnTo>
                  <a:pt x="272951" y="682400"/>
                </a:lnTo>
                <a:lnTo>
                  <a:pt x="272951" y="614160"/>
                </a:lnTo>
                <a:close/>
              </a:path>
              <a:path w="273050" h="682625">
                <a:moveTo>
                  <a:pt x="159221" y="523173"/>
                </a:moveTo>
                <a:lnTo>
                  <a:pt x="113730" y="523173"/>
                </a:lnTo>
                <a:lnTo>
                  <a:pt x="113730" y="568667"/>
                </a:lnTo>
                <a:lnTo>
                  <a:pt x="159221" y="568667"/>
                </a:lnTo>
                <a:lnTo>
                  <a:pt x="159221" y="523173"/>
                </a:lnTo>
                <a:close/>
              </a:path>
              <a:path w="273050" h="682625">
                <a:moveTo>
                  <a:pt x="272951" y="523173"/>
                </a:moveTo>
                <a:lnTo>
                  <a:pt x="204713" y="523173"/>
                </a:lnTo>
                <a:lnTo>
                  <a:pt x="204713" y="568667"/>
                </a:lnTo>
                <a:lnTo>
                  <a:pt x="272951" y="568667"/>
                </a:lnTo>
                <a:lnTo>
                  <a:pt x="272951" y="523173"/>
                </a:lnTo>
                <a:close/>
              </a:path>
              <a:path w="273050" h="682625">
                <a:moveTo>
                  <a:pt x="159221" y="432187"/>
                </a:moveTo>
                <a:lnTo>
                  <a:pt x="113730" y="432187"/>
                </a:lnTo>
                <a:lnTo>
                  <a:pt x="113730" y="477680"/>
                </a:lnTo>
                <a:lnTo>
                  <a:pt x="159221" y="477680"/>
                </a:lnTo>
                <a:lnTo>
                  <a:pt x="159221" y="432187"/>
                </a:lnTo>
                <a:close/>
              </a:path>
              <a:path w="273050" h="682625">
                <a:moveTo>
                  <a:pt x="272951" y="432187"/>
                </a:moveTo>
                <a:lnTo>
                  <a:pt x="204713" y="432187"/>
                </a:lnTo>
                <a:lnTo>
                  <a:pt x="204713" y="477680"/>
                </a:lnTo>
                <a:lnTo>
                  <a:pt x="272951" y="477680"/>
                </a:lnTo>
                <a:lnTo>
                  <a:pt x="272951" y="432187"/>
                </a:lnTo>
                <a:close/>
              </a:path>
              <a:path w="273050" h="682625">
                <a:moveTo>
                  <a:pt x="159221" y="341200"/>
                </a:moveTo>
                <a:lnTo>
                  <a:pt x="113729" y="341200"/>
                </a:lnTo>
                <a:lnTo>
                  <a:pt x="113729" y="386693"/>
                </a:lnTo>
                <a:lnTo>
                  <a:pt x="159221" y="386693"/>
                </a:lnTo>
                <a:lnTo>
                  <a:pt x="159221" y="341200"/>
                </a:lnTo>
                <a:close/>
              </a:path>
              <a:path w="273050" h="682625">
                <a:moveTo>
                  <a:pt x="272951" y="341200"/>
                </a:moveTo>
                <a:lnTo>
                  <a:pt x="204713" y="341200"/>
                </a:lnTo>
                <a:lnTo>
                  <a:pt x="204713" y="386693"/>
                </a:lnTo>
                <a:lnTo>
                  <a:pt x="272951" y="386693"/>
                </a:lnTo>
                <a:lnTo>
                  <a:pt x="272951" y="341200"/>
                </a:lnTo>
                <a:close/>
              </a:path>
              <a:path w="273050" h="682625">
                <a:moveTo>
                  <a:pt x="159221" y="250213"/>
                </a:moveTo>
                <a:lnTo>
                  <a:pt x="113729" y="250213"/>
                </a:lnTo>
                <a:lnTo>
                  <a:pt x="113729" y="295706"/>
                </a:lnTo>
                <a:lnTo>
                  <a:pt x="159221" y="295706"/>
                </a:lnTo>
                <a:lnTo>
                  <a:pt x="159221" y="250213"/>
                </a:lnTo>
                <a:close/>
              </a:path>
              <a:path w="273050" h="682625">
                <a:moveTo>
                  <a:pt x="272951" y="250213"/>
                </a:moveTo>
                <a:lnTo>
                  <a:pt x="204713" y="250213"/>
                </a:lnTo>
                <a:lnTo>
                  <a:pt x="204713" y="295706"/>
                </a:lnTo>
                <a:lnTo>
                  <a:pt x="272951" y="295706"/>
                </a:lnTo>
                <a:lnTo>
                  <a:pt x="272951" y="250213"/>
                </a:lnTo>
                <a:close/>
              </a:path>
              <a:path w="273050" h="682625">
                <a:moveTo>
                  <a:pt x="159221" y="159226"/>
                </a:moveTo>
                <a:lnTo>
                  <a:pt x="113729" y="159226"/>
                </a:lnTo>
                <a:lnTo>
                  <a:pt x="113729" y="204720"/>
                </a:lnTo>
                <a:lnTo>
                  <a:pt x="159221" y="204720"/>
                </a:lnTo>
                <a:lnTo>
                  <a:pt x="159221" y="159226"/>
                </a:lnTo>
                <a:close/>
              </a:path>
              <a:path w="273050" h="682625">
                <a:moveTo>
                  <a:pt x="272951" y="159226"/>
                </a:moveTo>
                <a:lnTo>
                  <a:pt x="204713" y="159226"/>
                </a:lnTo>
                <a:lnTo>
                  <a:pt x="204713" y="204720"/>
                </a:lnTo>
                <a:lnTo>
                  <a:pt x="272951" y="204720"/>
                </a:lnTo>
                <a:lnTo>
                  <a:pt x="272951" y="159226"/>
                </a:lnTo>
                <a:close/>
              </a:path>
              <a:path w="273050" h="682625">
                <a:moveTo>
                  <a:pt x="159221" y="79613"/>
                </a:moveTo>
                <a:lnTo>
                  <a:pt x="113729" y="79613"/>
                </a:lnTo>
                <a:lnTo>
                  <a:pt x="113729" y="125106"/>
                </a:lnTo>
                <a:lnTo>
                  <a:pt x="159221" y="125106"/>
                </a:lnTo>
                <a:lnTo>
                  <a:pt x="159221" y="79613"/>
                </a:lnTo>
                <a:close/>
              </a:path>
              <a:path w="273050" h="682625">
                <a:moveTo>
                  <a:pt x="272951" y="79613"/>
                </a:moveTo>
                <a:lnTo>
                  <a:pt x="204713" y="79613"/>
                </a:lnTo>
                <a:lnTo>
                  <a:pt x="204713" y="125106"/>
                </a:lnTo>
                <a:lnTo>
                  <a:pt x="272951" y="125106"/>
                </a:lnTo>
                <a:lnTo>
                  <a:pt x="272951" y="796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64783" y="4464329"/>
            <a:ext cx="432434" cy="705485"/>
          </a:xfrm>
          <a:custGeom>
            <a:avLst/>
            <a:gdLst/>
            <a:ahLst/>
            <a:cxnLst/>
            <a:rect l="l" t="t" r="r" b="b"/>
            <a:pathLst>
              <a:path w="432435" h="705485">
                <a:moveTo>
                  <a:pt x="272948" y="295706"/>
                </a:moveTo>
                <a:lnTo>
                  <a:pt x="204711" y="295706"/>
                </a:lnTo>
                <a:lnTo>
                  <a:pt x="204711" y="363943"/>
                </a:lnTo>
                <a:lnTo>
                  <a:pt x="204711" y="409435"/>
                </a:lnTo>
                <a:lnTo>
                  <a:pt x="204711" y="454926"/>
                </a:lnTo>
                <a:lnTo>
                  <a:pt x="204711" y="500430"/>
                </a:lnTo>
                <a:lnTo>
                  <a:pt x="204711" y="545922"/>
                </a:lnTo>
                <a:lnTo>
                  <a:pt x="204711" y="591413"/>
                </a:lnTo>
                <a:lnTo>
                  <a:pt x="159219" y="591413"/>
                </a:lnTo>
                <a:lnTo>
                  <a:pt x="159219" y="545922"/>
                </a:lnTo>
                <a:lnTo>
                  <a:pt x="204711" y="545922"/>
                </a:lnTo>
                <a:lnTo>
                  <a:pt x="204711" y="500430"/>
                </a:lnTo>
                <a:lnTo>
                  <a:pt x="159219" y="500430"/>
                </a:lnTo>
                <a:lnTo>
                  <a:pt x="159219" y="454926"/>
                </a:lnTo>
                <a:lnTo>
                  <a:pt x="204711" y="454926"/>
                </a:lnTo>
                <a:lnTo>
                  <a:pt x="204711" y="409435"/>
                </a:lnTo>
                <a:lnTo>
                  <a:pt x="159219" y="409435"/>
                </a:lnTo>
                <a:lnTo>
                  <a:pt x="159219" y="363943"/>
                </a:lnTo>
                <a:lnTo>
                  <a:pt x="204711" y="363943"/>
                </a:lnTo>
                <a:lnTo>
                  <a:pt x="204711" y="295706"/>
                </a:lnTo>
                <a:lnTo>
                  <a:pt x="113728" y="295706"/>
                </a:lnTo>
                <a:lnTo>
                  <a:pt x="113728" y="363943"/>
                </a:lnTo>
                <a:lnTo>
                  <a:pt x="113728" y="409435"/>
                </a:lnTo>
                <a:lnTo>
                  <a:pt x="113728" y="454926"/>
                </a:lnTo>
                <a:lnTo>
                  <a:pt x="113728" y="500430"/>
                </a:lnTo>
                <a:lnTo>
                  <a:pt x="113728" y="545922"/>
                </a:lnTo>
                <a:lnTo>
                  <a:pt x="113728" y="591413"/>
                </a:lnTo>
                <a:lnTo>
                  <a:pt x="68237" y="591413"/>
                </a:lnTo>
                <a:lnTo>
                  <a:pt x="68237" y="545922"/>
                </a:lnTo>
                <a:lnTo>
                  <a:pt x="113728" y="545922"/>
                </a:lnTo>
                <a:lnTo>
                  <a:pt x="113728" y="500430"/>
                </a:lnTo>
                <a:lnTo>
                  <a:pt x="68237" y="500430"/>
                </a:lnTo>
                <a:lnTo>
                  <a:pt x="68237" y="454926"/>
                </a:lnTo>
                <a:lnTo>
                  <a:pt x="113728" y="454926"/>
                </a:lnTo>
                <a:lnTo>
                  <a:pt x="113728" y="409435"/>
                </a:lnTo>
                <a:lnTo>
                  <a:pt x="68237" y="409435"/>
                </a:lnTo>
                <a:lnTo>
                  <a:pt x="68237" y="363943"/>
                </a:lnTo>
                <a:lnTo>
                  <a:pt x="113728" y="363943"/>
                </a:lnTo>
                <a:lnTo>
                  <a:pt x="113728" y="295706"/>
                </a:lnTo>
                <a:lnTo>
                  <a:pt x="0" y="295706"/>
                </a:lnTo>
                <a:lnTo>
                  <a:pt x="0" y="705142"/>
                </a:lnTo>
                <a:lnTo>
                  <a:pt x="113728" y="705142"/>
                </a:lnTo>
                <a:lnTo>
                  <a:pt x="113728" y="636905"/>
                </a:lnTo>
                <a:lnTo>
                  <a:pt x="159219" y="636905"/>
                </a:lnTo>
                <a:lnTo>
                  <a:pt x="159219" y="705142"/>
                </a:lnTo>
                <a:lnTo>
                  <a:pt x="272948" y="705142"/>
                </a:lnTo>
                <a:lnTo>
                  <a:pt x="272948" y="636905"/>
                </a:lnTo>
                <a:lnTo>
                  <a:pt x="272948" y="591413"/>
                </a:lnTo>
                <a:lnTo>
                  <a:pt x="272948" y="363943"/>
                </a:lnTo>
                <a:lnTo>
                  <a:pt x="272948" y="295706"/>
                </a:lnTo>
                <a:close/>
              </a:path>
              <a:path w="432435" h="705485">
                <a:moveTo>
                  <a:pt x="432168" y="0"/>
                </a:moveTo>
                <a:lnTo>
                  <a:pt x="363931" y="0"/>
                </a:lnTo>
                <a:lnTo>
                  <a:pt x="363931" y="68237"/>
                </a:lnTo>
                <a:lnTo>
                  <a:pt x="363931" y="113728"/>
                </a:lnTo>
                <a:lnTo>
                  <a:pt x="363931" y="159219"/>
                </a:lnTo>
                <a:lnTo>
                  <a:pt x="363931" y="204724"/>
                </a:lnTo>
                <a:lnTo>
                  <a:pt x="318439" y="204724"/>
                </a:lnTo>
                <a:lnTo>
                  <a:pt x="318439" y="159219"/>
                </a:lnTo>
                <a:lnTo>
                  <a:pt x="363931" y="159219"/>
                </a:lnTo>
                <a:lnTo>
                  <a:pt x="363931" y="113728"/>
                </a:lnTo>
                <a:lnTo>
                  <a:pt x="318439" y="113728"/>
                </a:lnTo>
                <a:lnTo>
                  <a:pt x="318439" y="68237"/>
                </a:lnTo>
                <a:lnTo>
                  <a:pt x="363931" y="68237"/>
                </a:lnTo>
                <a:lnTo>
                  <a:pt x="363931" y="0"/>
                </a:lnTo>
                <a:lnTo>
                  <a:pt x="272948" y="0"/>
                </a:lnTo>
                <a:lnTo>
                  <a:pt x="272948" y="68237"/>
                </a:lnTo>
                <a:lnTo>
                  <a:pt x="272948" y="113728"/>
                </a:lnTo>
                <a:lnTo>
                  <a:pt x="272948" y="159219"/>
                </a:lnTo>
                <a:lnTo>
                  <a:pt x="272948" y="204724"/>
                </a:lnTo>
                <a:lnTo>
                  <a:pt x="227457" y="204724"/>
                </a:lnTo>
                <a:lnTo>
                  <a:pt x="227457" y="159219"/>
                </a:lnTo>
                <a:lnTo>
                  <a:pt x="272948" y="159219"/>
                </a:lnTo>
                <a:lnTo>
                  <a:pt x="272948" y="113728"/>
                </a:lnTo>
                <a:lnTo>
                  <a:pt x="227457" y="113728"/>
                </a:lnTo>
                <a:lnTo>
                  <a:pt x="227457" y="68237"/>
                </a:lnTo>
                <a:lnTo>
                  <a:pt x="272948" y="68237"/>
                </a:lnTo>
                <a:lnTo>
                  <a:pt x="272948" y="0"/>
                </a:lnTo>
                <a:lnTo>
                  <a:pt x="159219" y="0"/>
                </a:lnTo>
                <a:lnTo>
                  <a:pt x="159219" y="250215"/>
                </a:lnTo>
                <a:lnTo>
                  <a:pt x="318439" y="250215"/>
                </a:lnTo>
                <a:lnTo>
                  <a:pt x="318439" y="341198"/>
                </a:lnTo>
                <a:lnTo>
                  <a:pt x="432168" y="341198"/>
                </a:lnTo>
                <a:lnTo>
                  <a:pt x="432168" y="204724"/>
                </a:lnTo>
                <a:lnTo>
                  <a:pt x="432168" y="159219"/>
                </a:lnTo>
                <a:lnTo>
                  <a:pt x="432168" y="113728"/>
                </a:lnTo>
                <a:lnTo>
                  <a:pt x="432168" y="68237"/>
                </a:lnTo>
                <a:lnTo>
                  <a:pt x="432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4293996" y="3402076"/>
            <a:ext cx="840740" cy="873760"/>
            <a:chOff x="4293996" y="3402076"/>
            <a:chExt cx="840740" cy="873760"/>
          </a:xfrm>
        </p:grpSpPr>
        <p:sp>
          <p:nvSpPr>
            <p:cNvPr id="24" name="object 24"/>
            <p:cNvSpPr/>
            <p:nvPr/>
          </p:nvSpPr>
          <p:spPr>
            <a:xfrm>
              <a:off x="4532376" y="3599446"/>
              <a:ext cx="499109" cy="405130"/>
            </a:xfrm>
            <a:custGeom>
              <a:avLst/>
              <a:gdLst/>
              <a:ahLst/>
              <a:cxnLst/>
              <a:rect l="l" t="t" r="r" b="b"/>
              <a:pathLst>
                <a:path w="499110" h="405129">
                  <a:moveTo>
                    <a:pt x="171450" y="90411"/>
                  </a:moveTo>
                  <a:lnTo>
                    <a:pt x="170497" y="85712"/>
                  </a:lnTo>
                  <a:lnTo>
                    <a:pt x="164719" y="57137"/>
                  </a:lnTo>
                  <a:lnTo>
                    <a:pt x="161836" y="52819"/>
                  </a:lnTo>
                  <a:lnTo>
                    <a:pt x="151904" y="38087"/>
                  </a:lnTo>
                  <a:lnTo>
                    <a:pt x="146342" y="29832"/>
                  </a:lnTo>
                  <a:lnTo>
                    <a:pt x="138049" y="24244"/>
                  </a:lnTo>
                  <a:lnTo>
                    <a:pt x="138049" y="76187"/>
                  </a:lnTo>
                  <a:lnTo>
                    <a:pt x="138049" y="81394"/>
                  </a:lnTo>
                  <a:lnTo>
                    <a:pt x="133858" y="85712"/>
                  </a:lnTo>
                  <a:lnTo>
                    <a:pt x="123317" y="85712"/>
                  </a:lnTo>
                  <a:lnTo>
                    <a:pt x="118999" y="81394"/>
                  </a:lnTo>
                  <a:lnTo>
                    <a:pt x="118999" y="76187"/>
                  </a:lnTo>
                  <a:lnTo>
                    <a:pt x="117500" y="68770"/>
                  </a:lnTo>
                  <a:lnTo>
                    <a:pt x="113423" y="62712"/>
                  </a:lnTo>
                  <a:lnTo>
                    <a:pt x="107365" y="58635"/>
                  </a:lnTo>
                  <a:lnTo>
                    <a:pt x="99949" y="57137"/>
                  </a:lnTo>
                  <a:lnTo>
                    <a:pt x="94742" y="57137"/>
                  </a:lnTo>
                  <a:lnTo>
                    <a:pt x="90424" y="52819"/>
                  </a:lnTo>
                  <a:lnTo>
                    <a:pt x="90424" y="42405"/>
                  </a:lnTo>
                  <a:lnTo>
                    <a:pt x="94742" y="38087"/>
                  </a:lnTo>
                  <a:lnTo>
                    <a:pt x="99949" y="38087"/>
                  </a:lnTo>
                  <a:lnTo>
                    <a:pt x="114795" y="41084"/>
                  </a:lnTo>
                  <a:lnTo>
                    <a:pt x="126898" y="49237"/>
                  </a:lnTo>
                  <a:lnTo>
                    <a:pt x="135051" y="61341"/>
                  </a:lnTo>
                  <a:lnTo>
                    <a:pt x="138049" y="76187"/>
                  </a:lnTo>
                  <a:lnTo>
                    <a:pt x="138049" y="24244"/>
                  </a:lnTo>
                  <a:lnTo>
                    <a:pt x="119100" y="11442"/>
                  </a:lnTo>
                  <a:lnTo>
                    <a:pt x="85725" y="4699"/>
                  </a:lnTo>
                  <a:lnTo>
                    <a:pt x="52336" y="11442"/>
                  </a:lnTo>
                  <a:lnTo>
                    <a:pt x="25095" y="29832"/>
                  </a:lnTo>
                  <a:lnTo>
                    <a:pt x="9601" y="52819"/>
                  </a:lnTo>
                  <a:lnTo>
                    <a:pt x="6718" y="57137"/>
                  </a:lnTo>
                  <a:lnTo>
                    <a:pt x="0" y="90411"/>
                  </a:lnTo>
                  <a:lnTo>
                    <a:pt x="6731" y="123799"/>
                  </a:lnTo>
                  <a:lnTo>
                    <a:pt x="25095" y="151041"/>
                  </a:lnTo>
                  <a:lnTo>
                    <a:pt x="52336" y="169405"/>
                  </a:lnTo>
                  <a:lnTo>
                    <a:pt x="85725" y="176136"/>
                  </a:lnTo>
                  <a:lnTo>
                    <a:pt x="119100" y="169405"/>
                  </a:lnTo>
                  <a:lnTo>
                    <a:pt x="146342" y="151041"/>
                  </a:lnTo>
                  <a:lnTo>
                    <a:pt x="164706" y="123799"/>
                  </a:lnTo>
                  <a:lnTo>
                    <a:pt x="171450" y="90411"/>
                  </a:lnTo>
                  <a:close/>
                </a:path>
                <a:path w="499110" h="405129">
                  <a:moveTo>
                    <a:pt x="400050" y="280911"/>
                  </a:moveTo>
                  <a:lnTo>
                    <a:pt x="398119" y="271386"/>
                  </a:lnTo>
                  <a:lnTo>
                    <a:pt x="390309" y="232740"/>
                  </a:lnTo>
                  <a:lnTo>
                    <a:pt x="364972" y="195186"/>
                  </a:lnTo>
                  <a:lnTo>
                    <a:pt x="363753" y="193382"/>
                  </a:lnTo>
                  <a:lnTo>
                    <a:pt x="361950" y="192176"/>
                  </a:lnTo>
                  <a:lnTo>
                    <a:pt x="361950" y="261861"/>
                  </a:lnTo>
                  <a:lnTo>
                    <a:pt x="361950" y="267195"/>
                  </a:lnTo>
                  <a:lnTo>
                    <a:pt x="357632" y="271386"/>
                  </a:lnTo>
                  <a:lnTo>
                    <a:pt x="347091" y="271386"/>
                  </a:lnTo>
                  <a:lnTo>
                    <a:pt x="342900" y="267195"/>
                  </a:lnTo>
                  <a:lnTo>
                    <a:pt x="342900" y="261861"/>
                  </a:lnTo>
                  <a:lnTo>
                    <a:pt x="339153" y="243332"/>
                  </a:lnTo>
                  <a:lnTo>
                    <a:pt x="328942" y="228193"/>
                  </a:lnTo>
                  <a:lnTo>
                    <a:pt x="313804" y="217982"/>
                  </a:lnTo>
                  <a:lnTo>
                    <a:pt x="295275" y="214236"/>
                  </a:lnTo>
                  <a:lnTo>
                    <a:pt x="289941" y="214236"/>
                  </a:lnTo>
                  <a:lnTo>
                    <a:pt x="285750" y="210045"/>
                  </a:lnTo>
                  <a:lnTo>
                    <a:pt x="285750" y="199504"/>
                  </a:lnTo>
                  <a:lnTo>
                    <a:pt x="289941" y="195186"/>
                  </a:lnTo>
                  <a:lnTo>
                    <a:pt x="295275" y="195186"/>
                  </a:lnTo>
                  <a:lnTo>
                    <a:pt x="321221" y="200444"/>
                  </a:lnTo>
                  <a:lnTo>
                    <a:pt x="342417" y="214769"/>
                  </a:lnTo>
                  <a:lnTo>
                    <a:pt x="356704" y="235966"/>
                  </a:lnTo>
                  <a:lnTo>
                    <a:pt x="361950" y="261861"/>
                  </a:lnTo>
                  <a:lnTo>
                    <a:pt x="361950" y="192176"/>
                  </a:lnTo>
                  <a:lnTo>
                    <a:pt x="324396" y="166827"/>
                  </a:lnTo>
                  <a:lnTo>
                    <a:pt x="276225" y="157086"/>
                  </a:lnTo>
                  <a:lnTo>
                    <a:pt x="227990" y="166827"/>
                  </a:lnTo>
                  <a:lnTo>
                    <a:pt x="188633" y="193382"/>
                  </a:lnTo>
                  <a:lnTo>
                    <a:pt x="162115" y="232740"/>
                  </a:lnTo>
                  <a:lnTo>
                    <a:pt x="152400" y="280911"/>
                  </a:lnTo>
                  <a:lnTo>
                    <a:pt x="162115" y="329145"/>
                  </a:lnTo>
                  <a:lnTo>
                    <a:pt x="188633" y="368503"/>
                  </a:lnTo>
                  <a:lnTo>
                    <a:pt x="227990" y="395020"/>
                  </a:lnTo>
                  <a:lnTo>
                    <a:pt x="276225" y="404736"/>
                  </a:lnTo>
                  <a:lnTo>
                    <a:pt x="324396" y="395020"/>
                  </a:lnTo>
                  <a:lnTo>
                    <a:pt x="363753" y="368503"/>
                  </a:lnTo>
                  <a:lnTo>
                    <a:pt x="390309" y="329145"/>
                  </a:lnTo>
                  <a:lnTo>
                    <a:pt x="400050" y="280911"/>
                  </a:lnTo>
                  <a:close/>
                </a:path>
                <a:path w="499110" h="405129">
                  <a:moveTo>
                    <a:pt x="498500" y="124879"/>
                  </a:moveTo>
                  <a:lnTo>
                    <a:pt x="485521" y="81013"/>
                  </a:lnTo>
                  <a:lnTo>
                    <a:pt x="463143" y="47536"/>
                  </a:lnTo>
                  <a:lnTo>
                    <a:pt x="461899" y="46494"/>
                  </a:lnTo>
                  <a:lnTo>
                    <a:pt x="461899" y="123812"/>
                  </a:lnTo>
                  <a:lnTo>
                    <a:pt x="461899" y="129019"/>
                  </a:lnTo>
                  <a:lnTo>
                    <a:pt x="457708" y="133337"/>
                  </a:lnTo>
                  <a:lnTo>
                    <a:pt x="447167" y="133337"/>
                  </a:lnTo>
                  <a:lnTo>
                    <a:pt x="442849" y="129019"/>
                  </a:lnTo>
                  <a:lnTo>
                    <a:pt x="442849" y="123812"/>
                  </a:lnTo>
                  <a:lnTo>
                    <a:pt x="437603" y="97866"/>
                  </a:lnTo>
                  <a:lnTo>
                    <a:pt x="423316" y="76669"/>
                  </a:lnTo>
                  <a:lnTo>
                    <a:pt x="402120" y="62382"/>
                  </a:lnTo>
                  <a:lnTo>
                    <a:pt x="376174" y="57137"/>
                  </a:lnTo>
                  <a:lnTo>
                    <a:pt x="370967" y="57137"/>
                  </a:lnTo>
                  <a:lnTo>
                    <a:pt x="366649" y="52819"/>
                  </a:lnTo>
                  <a:lnTo>
                    <a:pt x="366649" y="42405"/>
                  </a:lnTo>
                  <a:lnTo>
                    <a:pt x="370967" y="38087"/>
                  </a:lnTo>
                  <a:lnTo>
                    <a:pt x="376174" y="38087"/>
                  </a:lnTo>
                  <a:lnTo>
                    <a:pt x="409549" y="44831"/>
                  </a:lnTo>
                  <a:lnTo>
                    <a:pt x="436791" y="63195"/>
                  </a:lnTo>
                  <a:lnTo>
                    <a:pt x="455155" y="90436"/>
                  </a:lnTo>
                  <a:lnTo>
                    <a:pt x="461899" y="123812"/>
                  </a:lnTo>
                  <a:lnTo>
                    <a:pt x="461899" y="46494"/>
                  </a:lnTo>
                  <a:lnTo>
                    <a:pt x="451980" y="38087"/>
                  </a:lnTo>
                  <a:lnTo>
                    <a:pt x="432981" y="22034"/>
                  </a:lnTo>
                  <a:lnTo>
                    <a:pt x="396989" y="5765"/>
                  </a:lnTo>
                  <a:lnTo>
                    <a:pt x="357124" y="0"/>
                  </a:lnTo>
                  <a:lnTo>
                    <a:pt x="311975" y="7277"/>
                  </a:lnTo>
                  <a:lnTo>
                    <a:pt x="272757" y="27571"/>
                  </a:lnTo>
                  <a:lnTo>
                    <a:pt x="241820" y="58508"/>
                  </a:lnTo>
                  <a:lnTo>
                    <a:pt x="221526" y="97726"/>
                  </a:lnTo>
                  <a:lnTo>
                    <a:pt x="214249" y="142862"/>
                  </a:lnTo>
                  <a:lnTo>
                    <a:pt x="214249" y="152387"/>
                  </a:lnTo>
                  <a:lnTo>
                    <a:pt x="257886" y="139230"/>
                  </a:lnTo>
                  <a:lnTo>
                    <a:pt x="301853" y="140296"/>
                  </a:lnTo>
                  <a:lnTo>
                    <a:pt x="343027" y="154520"/>
                  </a:lnTo>
                  <a:lnTo>
                    <a:pt x="378282" y="180809"/>
                  </a:lnTo>
                  <a:lnTo>
                    <a:pt x="404495" y="218046"/>
                  </a:lnTo>
                  <a:lnTo>
                    <a:pt x="417042" y="257759"/>
                  </a:lnTo>
                  <a:lnTo>
                    <a:pt x="418592" y="271640"/>
                  </a:lnTo>
                  <a:lnTo>
                    <a:pt x="456133" y="245529"/>
                  </a:lnTo>
                  <a:lnTo>
                    <a:pt x="482701" y="210273"/>
                  </a:lnTo>
                  <a:lnTo>
                    <a:pt x="497192" y="168998"/>
                  </a:lnTo>
                  <a:lnTo>
                    <a:pt x="497967" y="142862"/>
                  </a:lnTo>
                  <a:lnTo>
                    <a:pt x="498081" y="139230"/>
                  </a:lnTo>
                  <a:lnTo>
                    <a:pt x="498246" y="133337"/>
                  </a:lnTo>
                  <a:lnTo>
                    <a:pt x="498373" y="129019"/>
                  </a:lnTo>
                  <a:lnTo>
                    <a:pt x="498500" y="124879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93996" y="4084955"/>
              <a:ext cx="190500" cy="1905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6941" y="3468751"/>
              <a:ext cx="137541" cy="1375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503800" y="395655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76200" y="0"/>
                  </a:moveTo>
                  <a:lnTo>
                    <a:pt x="46505" y="5994"/>
                  </a:lnTo>
                  <a:lnTo>
                    <a:pt x="22288" y="22336"/>
                  </a:lnTo>
                  <a:lnTo>
                    <a:pt x="5976" y="46559"/>
                  </a:lnTo>
                  <a:lnTo>
                    <a:pt x="0" y="76200"/>
                  </a:lnTo>
                  <a:lnTo>
                    <a:pt x="5976" y="105894"/>
                  </a:lnTo>
                  <a:lnTo>
                    <a:pt x="22288" y="130111"/>
                  </a:lnTo>
                  <a:lnTo>
                    <a:pt x="46505" y="146423"/>
                  </a:lnTo>
                  <a:lnTo>
                    <a:pt x="76200" y="152400"/>
                  </a:lnTo>
                  <a:lnTo>
                    <a:pt x="105840" y="146423"/>
                  </a:lnTo>
                  <a:lnTo>
                    <a:pt x="130063" y="130111"/>
                  </a:lnTo>
                  <a:lnTo>
                    <a:pt x="146405" y="105894"/>
                  </a:lnTo>
                  <a:lnTo>
                    <a:pt x="152400" y="76200"/>
                  </a:lnTo>
                  <a:lnTo>
                    <a:pt x="146405" y="46559"/>
                  </a:lnTo>
                  <a:lnTo>
                    <a:pt x="130063" y="22336"/>
                  </a:lnTo>
                  <a:lnTo>
                    <a:pt x="105840" y="5994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9342" y="3402076"/>
              <a:ext cx="118491" cy="11849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393946" y="3480307"/>
              <a:ext cx="372110" cy="638175"/>
            </a:xfrm>
            <a:custGeom>
              <a:avLst/>
              <a:gdLst/>
              <a:ahLst/>
              <a:cxnLst/>
              <a:rect l="l" t="t" r="r" b="b"/>
              <a:pathLst>
                <a:path w="372110" h="638175">
                  <a:moveTo>
                    <a:pt x="57150" y="518922"/>
                  </a:moveTo>
                  <a:lnTo>
                    <a:pt x="54914" y="507822"/>
                  </a:lnTo>
                  <a:lnTo>
                    <a:pt x="48806" y="498729"/>
                  </a:lnTo>
                  <a:lnTo>
                    <a:pt x="39725" y="492607"/>
                  </a:lnTo>
                  <a:lnTo>
                    <a:pt x="28575" y="490347"/>
                  </a:lnTo>
                  <a:lnTo>
                    <a:pt x="17462" y="492607"/>
                  </a:lnTo>
                  <a:lnTo>
                    <a:pt x="8382" y="498729"/>
                  </a:lnTo>
                  <a:lnTo>
                    <a:pt x="2247" y="507822"/>
                  </a:lnTo>
                  <a:lnTo>
                    <a:pt x="0" y="518922"/>
                  </a:lnTo>
                  <a:lnTo>
                    <a:pt x="2247" y="530034"/>
                  </a:lnTo>
                  <a:lnTo>
                    <a:pt x="8382" y="539115"/>
                  </a:lnTo>
                  <a:lnTo>
                    <a:pt x="17462" y="545249"/>
                  </a:lnTo>
                  <a:lnTo>
                    <a:pt x="28575" y="547497"/>
                  </a:lnTo>
                  <a:lnTo>
                    <a:pt x="39725" y="545249"/>
                  </a:lnTo>
                  <a:lnTo>
                    <a:pt x="48806" y="539115"/>
                  </a:lnTo>
                  <a:lnTo>
                    <a:pt x="54914" y="530034"/>
                  </a:lnTo>
                  <a:lnTo>
                    <a:pt x="57150" y="518922"/>
                  </a:lnTo>
                  <a:close/>
                </a:path>
                <a:path w="372110" h="638175">
                  <a:moveTo>
                    <a:pt x="181229" y="28575"/>
                  </a:moveTo>
                  <a:lnTo>
                    <a:pt x="178993" y="17475"/>
                  </a:lnTo>
                  <a:lnTo>
                    <a:pt x="172885" y="8394"/>
                  </a:lnTo>
                  <a:lnTo>
                    <a:pt x="163804" y="2260"/>
                  </a:lnTo>
                  <a:lnTo>
                    <a:pt x="152654" y="0"/>
                  </a:lnTo>
                  <a:lnTo>
                    <a:pt x="141541" y="2260"/>
                  </a:lnTo>
                  <a:lnTo>
                    <a:pt x="132461" y="8394"/>
                  </a:lnTo>
                  <a:lnTo>
                    <a:pt x="126326" y="17475"/>
                  </a:lnTo>
                  <a:lnTo>
                    <a:pt x="124079" y="28575"/>
                  </a:lnTo>
                  <a:lnTo>
                    <a:pt x="126326" y="39738"/>
                  </a:lnTo>
                  <a:lnTo>
                    <a:pt x="132461" y="48818"/>
                  </a:lnTo>
                  <a:lnTo>
                    <a:pt x="141541" y="54927"/>
                  </a:lnTo>
                  <a:lnTo>
                    <a:pt x="152654" y="57162"/>
                  </a:lnTo>
                  <a:lnTo>
                    <a:pt x="163804" y="54927"/>
                  </a:lnTo>
                  <a:lnTo>
                    <a:pt x="172885" y="48818"/>
                  </a:lnTo>
                  <a:lnTo>
                    <a:pt x="178993" y="39738"/>
                  </a:lnTo>
                  <a:lnTo>
                    <a:pt x="181229" y="28575"/>
                  </a:lnTo>
                  <a:close/>
                </a:path>
                <a:path w="372110" h="638175">
                  <a:moveTo>
                    <a:pt x="371729" y="609600"/>
                  </a:moveTo>
                  <a:lnTo>
                    <a:pt x="369493" y="598500"/>
                  </a:lnTo>
                  <a:lnTo>
                    <a:pt x="363385" y="589407"/>
                  </a:lnTo>
                  <a:lnTo>
                    <a:pt x="354304" y="583285"/>
                  </a:lnTo>
                  <a:lnTo>
                    <a:pt x="343154" y="581025"/>
                  </a:lnTo>
                  <a:lnTo>
                    <a:pt x="332041" y="583285"/>
                  </a:lnTo>
                  <a:lnTo>
                    <a:pt x="322961" y="589407"/>
                  </a:lnTo>
                  <a:lnTo>
                    <a:pt x="316826" y="598500"/>
                  </a:lnTo>
                  <a:lnTo>
                    <a:pt x="314579" y="609600"/>
                  </a:lnTo>
                  <a:lnTo>
                    <a:pt x="316826" y="620763"/>
                  </a:lnTo>
                  <a:lnTo>
                    <a:pt x="322961" y="629843"/>
                  </a:lnTo>
                  <a:lnTo>
                    <a:pt x="332041" y="635952"/>
                  </a:lnTo>
                  <a:lnTo>
                    <a:pt x="343154" y="638175"/>
                  </a:lnTo>
                  <a:lnTo>
                    <a:pt x="354304" y="635952"/>
                  </a:lnTo>
                  <a:lnTo>
                    <a:pt x="363385" y="629843"/>
                  </a:lnTo>
                  <a:lnTo>
                    <a:pt x="369493" y="620763"/>
                  </a:lnTo>
                  <a:lnTo>
                    <a:pt x="371729" y="60960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object 30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238" y="4346447"/>
            <a:ext cx="1558416" cy="975105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4974478" y="2595254"/>
            <a:ext cx="2771775" cy="1306195"/>
            <a:chOff x="4974478" y="2595254"/>
            <a:chExt cx="2771775" cy="1306195"/>
          </a:xfrm>
        </p:grpSpPr>
        <p:sp>
          <p:nvSpPr>
            <p:cNvPr id="32" name="object 32"/>
            <p:cNvSpPr/>
            <p:nvPr/>
          </p:nvSpPr>
          <p:spPr>
            <a:xfrm>
              <a:off x="4979241" y="2656151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39" h="361950">
                  <a:moveTo>
                    <a:pt x="285998" y="0"/>
                  </a:moveTo>
                  <a:lnTo>
                    <a:pt x="240331" y="3482"/>
                  </a:lnTo>
                  <a:lnTo>
                    <a:pt x="198227" y="21234"/>
                  </a:lnTo>
                  <a:lnTo>
                    <a:pt x="164957" y="51012"/>
                  </a:lnTo>
                  <a:lnTo>
                    <a:pt x="142926" y="89886"/>
                  </a:lnTo>
                  <a:lnTo>
                    <a:pt x="134540" y="134927"/>
                  </a:lnTo>
                  <a:lnTo>
                    <a:pt x="103221" y="133582"/>
                  </a:lnTo>
                  <a:lnTo>
                    <a:pt x="46297" y="155180"/>
                  </a:lnTo>
                  <a:lnTo>
                    <a:pt x="8006" y="203743"/>
                  </a:lnTo>
                  <a:lnTo>
                    <a:pt x="0" y="233304"/>
                  </a:lnTo>
                  <a:lnTo>
                    <a:pt x="208" y="263937"/>
                  </a:lnTo>
                  <a:lnTo>
                    <a:pt x="25205" y="320671"/>
                  </a:lnTo>
                  <a:lnTo>
                    <a:pt x="75140" y="355369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614" y="352996"/>
                  </a:lnTo>
                  <a:lnTo>
                    <a:pt x="625109" y="333095"/>
                  </a:lnTo>
                  <a:lnTo>
                    <a:pt x="643318" y="304597"/>
                  </a:lnTo>
                  <a:lnTo>
                    <a:pt x="649906" y="270182"/>
                  </a:lnTo>
                  <a:lnTo>
                    <a:pt x="647807" y="250626"/>
                  </a:lnTo>
                  <a:lnTo>
                    <a:pt x="631797" y="215800"/>
                  </a:lnTo>
                  <a:lnTo>
                    <a:pt x="602299" y="190575"/>
                  </a:lnTo>
                  <a:lnTo>
                    <a:pt x="565028" y="180332"/>
                  </a:lnTo>
                  <a:lnTo>
                    <a:pt x="545131" y="181663"/>
                  </a:lnTo>
                  <a:lnTo>
                    <a:pt x="541976" y="153898"/>
                  </a:lnTo>
                  <a:lnTo>
                    <a:pt x="517806" y="106495"/>
                  </a:lnTo>
                  <a:lnTo>
                    <a:pt x="473896" y="74902"/>
                  </a:lnTo>
                  <a:lnTo>
                    <a:pt x="421389" y="66690"/>
                  </a:lnTo>
                  <a:lnTo>
                    <a:pt x="394636" y="72062"/>
                  </a:lnTo>
                  <a:lnTo>
                    <a:pt x="366615" y="35897"/>
                  </a:lnTo>
                  <a:lnTo>
                    <a:pt x="329247" y="11340"/>
                  </a:lnTo>
                  <a:lnTo>
                    <a:pt x="285998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79241" y="2656151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39" h="361950">
                  <a:moveTo>
                    <a:pt x="649906" y="270182"/>
                  </a:moveTo>
                  <a:lnTo>
                    <a:pt x="641683" y="232320"/>
                  </a:lnTo>
                  <a:lnTo>
                    <a:pt x="618410" y="201602"/>
                  </a:lnTo>
                  <a:lnTo>
                    <a:pt x="584295" y="183393"/>
                  </a:lnTo>
                  <a:lnTo>
                    <a:pt x="565028" y="180332"/>
                  </a:lnTo>
                  <a:lnTo>
                    <a:pt x="545131" y="181663"/>
                  </a:lnTo>
                  <a:lnTo>
                    <a:pt x="545131" y="180647"/>
                  </a:lnTo>
                  <a:lnTo>
                    <a:pt x="532749" y="128768"/>
                  </a:lnTo>
                  <a:lnTo>
                    <a:pt x="497506" y="88318"/>
                  </a:lnTo>
                  <a:lnTo>
                    <a:pt x="448167" y="67665"/>
                  </a:lnTo>
                  <a:lnTo>
                    <a:pt x="421389" y="66690"/>
                  </a:lnTo>
                  <a:lnTo>
                    <a:pt x="394636" y="72062"/>
                  </a:lnTo>
                  <a:lnTo>
                    <a:pt x="366615" y="35897"/>
                  </a:lnTo>
                  <a:lnTo>
                    <a:pt x="329247" y="11340"/>
                  </a:lnTo>
                  <a:lnTo>
                    <a:pt x="285998" y="0"/>
                  </a:lnTo>
                  <a:lnTo>
                    <a:pt x="240331" y="3482"/>
                  </a:lnTo>
                  <a:lnTo>
                    <a:pt x="198227" y="21234"/>
                  </a:lnTo>
                  <a:lnTo>
                    <a:pt x="164957" y="51012"/>
                  </a:lnTo>
                  <a:lnTo>
                    <a:pt x="142926" y="89886"/>
                  </a:lnTo>
                  <a:lnTo>
                    <a:pt x="134540" y="134927"/>
                  </a:lnTo>
                  <a:lnTo>
                    <a:pt x="103221" y="133582"/>
                  </a:lnTo>
                  <a:lnTo>
                    <a:pt x="46297" y="155180"/>
                  </a:lnTo>
                  <a:lnTo>
                    <a:pt x="8006" y="203743"/>
                  </a:lnTo>
                  <a:lnTo>
                    <a:pt x="0" y="233304"/>
                  </a:lnTo>
                  <a:lnTo>
                    <a:pt x="208" y="263937"/>
                  </a:lnTo>
                  <a:lnTo>
                    <a:pt x="25205" y="320671"/>
                  </a:lnTo>
                  <a:lnTo>
                    <a:pt x="75140" y="355369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614" y="352996"/>
                  </a:lnTo>
                  <a:lnTo>
                    <a:pt x="625109" y="333095"/>
                  </a:lnTo>
                  <a:lnTo>
                    <a:pt x="643318" y="304597"/>
                  </a:lnTo>
                  <a:lnTo>
                    <a:pt x="649906" y="27018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8544" y="3241294"/>
              <a:ext cx="133350" cy="20002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9519" y="3241294"/>
              <a:ext cx="95250" cy="14287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95669" y="3241294"/>
              <a:ext cx="95250" cy="14287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379289" y="2842460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40" h="361950">
                  <a:moveTo>
                    <a:pt x="285888" y="0"/>
                  </a:moveTo>
                  <a:lnTo>
                    <a:pt x="240204" y="3482"/>
                  </a:lnTo>
                  <a:lnTo>
                    <a:pt x="198102" y="21234"/>
                  </a:lnTo>
                  <a:lnTo>
                    <a:pt x="164846" y="51012"/>
                  </a:lnTo>
                  <a:lnTo>
                    <a:pt x="142853" y="89886"/>
                  </a:lnTo>
                  <a:lnTo>
                    <a:pt x="134540" y="134927"/>
                  </a:lnTo>
                  <a:lnTo>
                    <a:pt x="103203" y="133582"/>
                  </a:lnTo>
                  <a:lnTo>
                    <a:pt x="46243" y="155180"/>
                  </a:lnTo>
                  <a:lnTo>
                    <a:pt x="8006" y="203743"/>
                  </a:lnTo>
                  <a:lnTo>
                    <a:pt x="0" y="233304"/>
                  </a:lnTo>
                  <a:lnTo>
                    <a:pt x="208" y="263937"/>
                  </a:lnTo>
                  <a:lnTo>
                    <a:pt x="25187" y="320671"/>
                  </a:lnTo>
                  <a:lnTo>
                    <a:pt x="75086" y="355369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594" y="352996"/>
                  </a:lnTo>
                  <a:lnTo>
                    <a:pt x="625046" y="333095"/>
                  </a:lnTo>
                  <a:lnTo>
                    <a:pt x="643211" y="304597"/>
                  </a:lnTo>
                  <a:lnTo>
                    <a:pt x="649779" y="270182"/>
                  </a:lnTo>
                  <a:lnTo>
                    <a:pt x="647682" y="250626"/>
                  </a:lnTo>
                  <a:lnTo>
                    <a:pt x="631723" y="215800"/>
                  </a:lnTo>
                  <a:lnTo>
                    <a:pt x="602226" y="190575"/>
                  </a:lnTo>
                  <a:lnTo>
                    <a:pt x="564903" y="180332"/>
                  </a:lnTo>
                  <a:lnTo>
                    <a:pt x="545004" y="181663"/>
                  </a:lnTo>
                  <a:lnTo>
                    <a:pt x="541849" y="153898"/>
                  </a:lnTo>
                  <a:lnTo>
                    <a:pt x="517679" y="106495"/>
                  </a:lnTo>
                  <a:lnTo>
                    <a:pt x="473840" y="74902"/>
                  </a:lnTo>
                  <a:lnTo>
                    <a:pt x="421334" y="66690"/>
                  </a:lnTo>
                  <a:lnTo>
                    <a:pt x="394509" y="72062"/>
                  </a:lnTo>
                  <a:lnTo>
                    <a:pt x="366541" y="35897"/>
                  </a:lnTo>
                  <a:lnTo>
                    <a:pt x="329168" y="11340"/>
                  </a:lnTo>
                  <a:lnTo>
                    <a:pt x="28588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79289" y="2842460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40" h="361950">
                  <a:moveTo>
                    <a:pt x="649779" y="270182"/>
                  </a:moveTo>
                  <a:lnTo>
                    <a:pt x="641572" y="232320"/>
                  </a:lnTo>
                  <a:lnTo>
                    <a:pt x="618410" y="201602"/>
                  </a:lnTo>
                  <a:lnTo>
                    <a:pt x="584184" y="183393"/>
                  </a:lnTo>
                  <a:lnTo>
                    <a:pt x="564903" y="180332"/>
                  </a:lnTo>
                  <a:lnTo>
                    <a:pt x="545004" y="181663"/>
                  </a:lnTo>
                  <a:lnTo>
                    <a:pt x="545004" y="180647"/>
                  </a:lnTo>
                  <a:lnTo>
                    <a:pt x="532622" y="128768"/>
                  </a:lnTo>
                  <a:lnTo>
                    <a:pt x="497379" y="88318"/>
                  </a:lnTo>
                  <a:lnTo>
                    <a:pt x="448135" y="67665"/>
                  </a:lnTo>
                  <a:lnTo>
                    <a:pt x="421334" y="66690"/>
                  </a:lnTo>
                  <a:lnTo>
                    <a:pt x="394509" y="72062"/>
                  </a:lnTo>
                  <a:lnTo>
                    <a:pt x="366541" y="35897"/>
                  </a:lnTo>
                  <a:lnTo>
                    <a:pt x="329168" y="11340"/>
                  </a:lnTo>
                  <a:lnTo>
                    <a:pt x="285888" y="0"/>
                  </a:lnTo>
                  <a:lnTo>
                    <a:pt x="240204" y="3482"/>
                  </a:lnTo>
                  <a:lnTo>
                    <a:pt x="198102" y="21234"/>
                  </a:lnTo>
                  <a:lnTo>
                    <a:pt x="164846" y="51012"/>
                  </a:lnTo>
                  <a:lnTo>
                    <a:pt x="142853" y="89886"/>
                  </a:lnTo>
                  <a:lnTo>
                    <a:pt x="134540" y="134927"/>
                  </a:lnTo>
                  <a:lnTo>
                    <a:pt x="103203" y="133582"/>
                  </a:lnTo>
                  <a:lnTo>
                    <a:pt x="46243" y="155180"/>
                  </a:lnTo>
                  <a:lnTo>
                    <a:pt x="8006" y="203743"/>
                  </a:lnTo>
                  <a:lnTo>
                    <a:pt x="0" y="233304"/>
                  </a:lnTo>
                  <a:lnTo>
                    <a:pt x="208" y="263937"/>
                  </a:lnTo>
                  <a:lnTo>
                    <a:pt x="25187" y="320671"/>
                  </a:lnTo>
                  <a:lnTo>
                    <a:pt x="75086" y="355369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594" y="352996"/>
                  </a:lnTo>
                  <a:lnTo>
                    <a:pt x="625046" y="333095"/>
                  </a:lnTo>
                  <a:lnTo>
                    <a:pt x="643211" y="304597"/>
                  </a:lnTo>
                  <a:lnTo>
                    <a:pt x="649779" y="27018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892925" y="3273683"/>
              <a:ext cx="647700" cy="361315"/>
            </a:xfrm>
            <a:custGeom>
              <a:avLst/>
              <a:gdLst/>
              <a:ahLst/>
              <a:cxnLst/>
              <a:rect l="l" t="t" r="r" b="b"/>
              <a:pathLst>
                <a:path w="647700" h="361314">
                  <a:moveTo>
                    <a:pt x="290552" y="0"/>
                  </a:moveTo>
                  <a:lnTo>
                    <a:pt x="247897" y="608"/>
                  </a:lnTo>
                  <a:lnTo>
                    <a:pt x="206121" y="14981"/>
                  </a:lnTo>
                  <a:lnTo>
                    <a:pt x="153543" y="64686"/>
                  </a:lnTo>
                  <a:lnTo>
                    <a:pt x="133350" y="134107"/>
                  </a:lnTo>
                  <a:lnTo>
                    <a:pt x="87939" y="134786"/>
                  </a:lnTo>
                  <a:lnTo>
                    <a:pt x="47720" y="152205"/>
                  </a:lnTo>
                  <a:lnTo>
                    <a:pt x="16978" y="183435"/>
                  </a:lnTo>
                  <a:lnTo>
                    <a:pt x="0" y="225547"/>
                  </a:lnTo>
                  <a:lnTo>
                    <a:pt x="678" y="270958"/>
                  </a:lnTo>
                  <a:lnTo>
                    <a:pt x="18097" y="311177"/>
                  </a:lnTo>
                  <a:lnTo>
                    <a:pt x="49327" y="341919"/>
                  </a:lnTo>
                  <a:lnTo>
                    <a:pt x="91440" y="358897"/>
                  </a:lnTo>
                  <a:lnTo>
                    <a:pt x="104775" y="360548"/>
                  </a:lnTo>
                  <a:lnTo>
                    <a:pt x="104775" y="361056"/>
                  </a:lnTo>
                  <a:lnTo>
                    <a:pt x="561975" y="361056"/>
                  </a:lnTo>
                  <a:lnTo>
                    <a:pt x="595693" y="352623"/>
                  </a:lnTo>
                  <a:lnTo>
                    <a:pt x="622934" y="332926"/>
                  </a:lnTo>
                  <a:lnTo>
                    <a:pt x="641127" y="304657"/>
                  </a:lnTo>
                  <a:lnTo>
                    <a:pt x="647700" y="270505"/>
                  </a:lnTo>
                  <a:lnTo>
                    <a:pt x="640820" y="235463"/>
                  </a:lnTo>
                  <a:lnTo>
                    <a:pt x="621712" y="206767"/>
                  </a:lnTo>
                  <a:lnTo>
                    <a:pt x="593246" y="187334"/>
                  </a:lnTo>
                  <a:lnTo>
                    <a:pt x="558292" y="180081"/>
                  </a:lnTo>
                  <a:lnTo>
                    <a:pt x="553211" y="180081"/>
                  </a:lnTo>
                  <a:lnTo>
                    <a:pt x="548004" y="180462"/>
                  </a:lnTo>
                  <a:lnTo>
                    <a:pt x="542925" y="181351"/>
                  </a:lnTo>
                  <a:lnTo>
                    <a:pt x="542925" y="180081"/>
                  </a:lnTo>
                  <a:lnTo>
                    <a:pt x="533941" y="135594"/>
                  </a:lnTo>
                  <a:lnTo>
                    <a:pt x="509444" y="99262"/>
                  </a:lnTo>
                  <a:lnTo>
                    <a:pt x="473112" y="74765"/>
                  </a:lnTo>
                  <a:lnTo>
                    <a:pt x="428625" y="65781"/>
                  </a:lnTo>
                  <a:lnTo>
                    <a:pt x="419584" y="66139"/>
                  </a:lnTo>
                  <a:lnTo>
                    <a:pt x="410591" y="67210"/>
                  </a:lnTo>
                  <a:lnTo>
                    <a:pt x="401693" y="68996"/>
                  </a:lnTo>
                  <a:lnTo>
                    <a:pt x="392938" y="71496"/>
                  </a:lnTo>
                  <a:lnTo>
                    <a:pt x="366157" y="36370"/>
                  </a:lnTo>
                  <a:lnTo>
                    <a:pt x="331000" y="12229"/>
                  </a:lnTo>
                  <a:lnTo>
                    <a:pt x="290552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0575" y="3672840"/>
              <a:ext cx="152400" cy="2286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8695" y="3672332"/>
              <a:ext cx="95250" cy="1428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5795" y="3672332"/>
              <a:ext cx="95250" cy="14287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39062" y="3069247"/>
              <a:ext cx="94123" cy="14119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0227" y="3069247"/>
              <a:ext cx="131773" cy="19766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9041" y="3069247"/>
              <a:ext cx="94123" cy="14119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999937" y="2600020"/>
              <a:ext cx="1746250" cy="433070"/>
            </a:xfrm>
            <a:custGeom>
              <a:avLst/>
              <a:gdLst/>
              <a:ahLst/>
              <a:cxnLst/>
              <a:rect l="l" t="t" r="r" b="b"/>
              <a:pathLst>
                <a:path w="1746250" h="433069">
                  <a:moveTo>
                    <a:pt x="649782" y="270179"/>
                  </a:moveTo>
                  <a:lnTo>
                    <a:pt x="641565" y="232321"/>
                  </a:lnTo>
                  <a:lnTo>
                    <a:pt x="618413" y="201599"/>
                  </a:lnTo>
                  <a:lnTo>
                    <a:pt x="584187" y="183375"/>
                  </a:lnTo>
                  <a:lnTo>
                    <a:pt x="564896" y="180276"/>
                  </a:lnTo>
                  <a:lnTo>
                    <a:pt x="545007" y="181533"/>
                  </a:lnTo>
                  <a:lnTo>
                    <a:pt x="541845" y="153885"/>
                  </a:lnTo>
                  <a:lnTo>
                    <a:pt x="517677" y="106387"/>
                  </a:lnTo>
                  <a:lnTo>
                    <a:pt x="473837" y="74853"/>
                  </a:lnTo>
                  <a:lnTo>
                    <a:pt x="421335" y="66687"/>
                  </a:lnTo>
                  <a:lnTo>
                    <a:pt x="394512" y="72059"/>
                  </a:lnTo>
                  <a:lnTo>
                    <a:pt x="366534" y="35902"/>
                  </a:lnTo>
                  <a:lnTo>
                    <a:pt x="329171" y="11341"/>
                  </a:lnTo>
                  <a:lnTo>
                    <a:pt x="285889" y="0"/>
                  </a:lnTo>
                  <a:lnTo>
                    <a:pt x="240207" y="3479"/>
                  </a:lnTo>
                  <a:lnTo>
                    <a:pt x="198094" y="21183"/>
                  </a:lnTo>
                  <a:lnTo>
                    <a:pt x="164846" y="50965"/>
                  </a:lnTo>
                  <a:lnTo>
                    <a:pt x="142849" y="89877"/>
                  </a:lnTo>
                  <a:lnTo>
                    <a:pt x="134543" y="134924"/>
                  </a:lnTo>
                  <a:lnTo>
                    <a:pt x="103200" y="133565"/>
                  </a:lnTo>
                  <a:lnTo>
                    <a:pt x="46240" y="155130"/>
                  </a:lnTo>
                  <a:lnTo>
                    <a:pt x="8001" y="203695"/>
                  </a:lnTo>
                  <a:lnTo>
                    <a:pt x="0" y="233248"/>
                  </a:lnTo>
                  <a:lnTo>
                    <a:pt x="203" y="263867"/>
                  </a:lnTo>
                  <a:lnTo>
                    <a:pt x="25184" y="320598"/>
                  </a:lnTo>
                  <a:lnTo>
                    <a:pt x="75082" y="355320"/>
                  </a:lnTo>
                  <a:lnTo>
                    <a:pt x="105968" y="361619"/>
                  </a:lnTo>
                  <a:lnTo>
                    <a:pt x="563168" y="361619"/>
                  </a:lnTo>
                  <a:lnTo>
                    <a:pt x="597585" y="352933"/>
                  </a:lnTo>
                  <a:lnTo>
                    <a:pt x="625043" y="333006"/>
                  </a:lnTo>
                  <a:lnTo>
                    <a:pt x="643204" y="304533"/>
                  </a:lnTo>
                  <a:lnTo>
                    <a:pt x="649782" y="270179"/>
                  </a:lnTo>
                  <a:close/>
                </a:path>
                <a:path w="1746250" h="433069">
                  <a:moveTo>
                    <a:pt x="1746186" y="342163"/>
                  </a:moveTo>
                  <a:lnTo>
                    <a:pt x="1738071" y="304749"/>
                  </a:lnTo>
                  <a:lnTo>
                    <a:pt x="1699171" y="263486"/>
                  </a:lnTo>
                  <a:lnTo>
                    <a:pt x="1662315" y="253339"/>
                  </a:lnTo>
                  <a:lnTo>
                    <a:pt x="1642656" y="254622"/>
                  </a:lnTo>
                  <a:lnTo>
                    <a:pt x="1639531" y="227241"/>
                  </a:lnTo>
                  <a:lnTo>
                    <a:pt x="1615655" y="180352"/>
                  </a:lnTo>
                  <a:lnTo>
                    <a:pt x="1572298" y="149161"/>
                  </a:lnTo>
                  <a:lnTo>
                    <a:pt x="1520405" y="141071"/>
                  </a:lnTo>
                  <a:lnTo>
                    <a:pt x="1493939" y="146380"/>
                  </a:lnTo>
                  <a:lnTo>
                    <a:pt x="1466278" y="110642"/>
                  </a:lnTo>
                  <a:lnTo>
                    <a:pt x="1429346" y="86372"/>
                  </a:lnTo>
                  <a:lnTo>
                    <a:pt x="1386598" y="75171"/>
                  </a:lnTo>
                  <a:lnTo>
                    <a:pt x="1341462" y="78613"/>
                  </a:lnTo>
                  <a:lnTo>
                    <a:pt x="1299857" y="96126"/>
                  </a:lnTo>
                  <a:lnTo>
                    <a:pt x="1266977" y="125552"/>
                  </a:lnTo>
                  <a:lnTo>
                    <a:pt x="1245235" y="163982"/>
                  </a:lnTo>
                  <a:lnTo>
                    <a:pt x="1236980" y="208508"/>
                  </a:lnTo>
                  <a:lnTo>
                    <a:pt x="1206017" y="207162"/>
                  </a:lnTo>
                  <a:lnTo>
                    <a:pt x="1149756" y="228485"/>
                  </a:lnTo>
                  <a:lnTo>
                    <a:pt x="1111948" y="276479"/>
                  </a:lnTo>
                  <a:lnTo>
                    <a:pt x="1104036" y="305689"/>
                  </a:lnTo>
                  <a:lnTo>
                    <a:pt x="1104239" y="335953"/>
                  </a:lnTo>
                  <a:lnTo>
                    <a:pt x="1128928" y="392023"/>
                  </a:lnTo>
                  <a:lnTo>
                    <a:pt x="1178255" y="426313"/>
                  </a:lnTo>
                  <a:lnTo>
                    <a:pt x="1208747" y="432523"/>
                  </a:lnTo>
                  <a:lnTo>
                    <a:pt x="1660537" y="432523"/>
                  </a:lnTo>
                  <a:lnTo>
                    <a:pt x="1694573" y="423964"/>
                  </a:lnTo>
                  <a:lnTo>
                    <a:pt x="1721713" y="404291"/>
                  </a:lnTo>
                  <a:lnTo>
                    <a:pt x="1739696" y="376135"/>
                  </a:lnTo>
                  <a:lnTo>
                    <a:pt x="1746186" y="342163"/>
                  </a:lnTo>
                  <a:close/>
                </a:path>
              </a:pathLst>
            </a:custGeom>
            <a:solidFill>
              <a:srgbClr val="B5C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999940" y="2600017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40" h="361950">
                  <a:moveTo>
                    <a:pt x="649779" y="270182"/>
                  </a:moveTo>
                  <a:lnTo>
                    <a:pt x="641572" y="232320"/>
                  </a:lnTo>
                  <a:lnTo>
                    <a:pt x="618410" y="201602"/>
                  </a:lnTo>
                  <a:lnTo>
                    <a:pt x="584184" y="183378"/>
                  </a:lnTo>
                  <a:lnTo>
                    <a:pt x="564903" y="180278"/>
                  </a:lnTo>
                  <a:lnTo>
                    <a:pt x="545004" y="181536"/>
                  </a:lnTo>
                  <a:lnTo>
                    <a:pt x="545004" y="180647"/>
                  </a:lnTo>
                  <a:lnTo>
                    <a:pt x="532622" y="128704"/>
                  </a:lnTo>
                  <a:lnTo>
                    <a:pt x="497379" y="88191"/>
                  </a:lnTo>
                  <a:lnTo>
                    <a:pt x="448135" y="67649"/>
                  </a:lnTo>
                  <a:lnTo>
                    <a:pt x="421334" y="66688"/>
                  </a:lnTo>
                  <a:lnTo>
                    <a:pt x="394509" y="72062"/>
                  </a:lnTo>
                  <a:lnTo>
                    <a:pt x="366541" y="35897"/>
                  </a:lnTo>
                  <a:lnTo>
                    <a:pt x="329168" y="11340"/>
                  </a:lnTo>
                  <a:lnTo>
                    <a:pt x="285888" y="0"/>
                  </a:lnTo>
                  <a:lnTo>
                    <a:pt x="240204" y="3482"/>
                  </a:lnTo>
                  <a:lnTo>
                    <a:pt x="198102" y="21181"/>
                  </a:lnTo>
                  <a:lnTo>
                    <a:pt x="164845" y="50964"/>
                  </a:lnTo>
                  <a:lnTo>
                    <a:pt x="142853" y="89868"/>
                  </a:lnTo>
                  <a:lnTo>
                    <a:pt x="134540" y="134927"/>
                  </a:lnTo>
                  <a:lnTo>
                    <a:pt x="103203" y="133564"/>
                  </a:lnTo>
                  <a:lnTo>
                    <a:pt x="46243" y="155126"/>
                  </a:lnTo>
                  <a:lnTo>
                    <a:pt x="8006" y="203688"/>
                  </a:lnTo>
                  <a:lnTo>
                    <a:pt x="0" y="233241"/>
                  </a:lnTo>
                  <a:lnTo>
                    <a:pt x="208" y="263866"/>
                  </a:lnTo>
                  <a:lnTo>
                    <a:pt x="25187" y="320599"/>
                  </a:lnTo>
                  <a:lnTo>
                    <a:pt x="75086" y="355314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594" y="352925"/>
                  </a:lnTo>
                  <a:lnTo>
                    <a:pt x="625046" y="332999"/>
                  </a:lnTo>
                  <a:lnTo>
                    <a:pt x="643211" y="304526"/>
                  </a:lnTo>
                  <a:lnTo>
                    <a:pt x="649779" y="27018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20185" y="2723715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39" h="361950">
                  <a:moveTo>
                    <a:pt x="285998" y="0"/>
                  </a:moveTo>
                  <a:lnTo>
                    <a:pt x="240331" y="3482"/>
                  </a:lnTo>
                  <a:lnTo>
                    <a:pt x="198227" y="21181"/>
                  </a:lnTo>
                  <a:lnTo>
                    <a:pt x="164957" y="50964"/>
                  </a:lnTo>
                  <a:lnTo>
                    <a:pt x="142926" y="89868"/>
                  </a:lnTo>
                  <a:lnTo>
                    <a:pt x="134540" y="134927"/>
                  </a:lnTo>
                  <a:lnTo>
                    <a:pt x="103221" y="133564"/>
                  </a:lnTo>
                  <a:lnTo>
                    <a:pt x="46297" y="155126"/>
                  </a:lnTo>
                  <a:lnTo>
                    <a:pt x="8006" y="203688"/>
                  </a:lnTo>
                  <a:lnTo>
                    <a:pt x="0" y="233241"/>
                  </a:lnTo>
                  <a:lnTo>
                    <a:pt x="208" y="263866"/>
                  </a:lnTo>
                  <a:lnTo>
                    <a:pt x="25205" y="320599"/>
                  </a:lnTo>
                  <a:lnTo>
                    <a:pt x="75140" y="355314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614" y="352925"/>
                  </a:lnTo>
                  <a:lnTo>
                    <a:pt x="625109" y="332999"/>
                  </a:lnTo>
                  <a:lnTo>
                    <a:pt x="643318" y="304526"/>
                  </a:lnTo>
                  <a:lnTo>
                    <a:pt x="649906" y="270182"/>
                  </a:lnTo>
                  <a:lnTo>
                    <a:pt x="647807" y="250626"/>
                  </a:lnTo>
                  <a:lnTo>
                    <a:pt x="631797" y="215800"/>
                  </a:lnTo>
                  <a:lnTo>
                    <a:pt x="602299" y="190573"/>
                  </a:lnTo>
                  <a:lnTo>
                    <a:pt x="565028" y="180278"/>
                  </a:lnTo>
                  <a:lnTo>
                    <a:pt x="545131" y="181536"/>
                  </a:lnTo>
                  <a:lnTo>
                    <a:pt x="541976" y="153878"/>
                  </a:lnTo>
                  <a:lnTo>
                    <a:pt x="517806" y="106388"/>
                  </a:lnTo>
                  <a:lnTo>
                    <a:pt x="473896" y="74848"/>
                  </a:lnTo>
                  <a:lnTo>
                    <a:pt x="421389" y="66688"/>
                  </a:lnTo>
                  <a:lnTo>
                    <a:pt x="394636" y="72062"/>
                  </a:lnTo>
                  <a:lnTo>
                    <a:pt x="366615" y="35897"/>
                  </a:lnTo>
                  <a:lnTo>
                    <a:pt x="329247" y="11340"/>
                  </a:lnTo>
                  <a:lnTo>
                    <a:pt x="28599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20185" y="2723715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39" h="361950">
                  <a:moveTo>
                    <a:pt x="649906" y="270182"/>
                  </a:moveTo>
                  <a:lnTo>
                    <a:pt x="641683" y="232320"/>
                  </a:lnTo>
                  <a:lnTo>
                    <a:pt x="618410" y="201602"/>
                  </a:lnTo>
                  <a:lnTo>
                    <a:pt x="584295" y="183378"/>
                  </a:lnTo>
                  <a:lnTo>
                    <a:pt x="565028" y="180278"/>
                  </a:lnTo>
                  <a:lnTo>
                    <a:pt x="545131" y="181536"/>
                  </a:lnTo>
                  <a:lnTo>
                    <a:pt x="545131" y="180647"/>
                  </a:lnTo>
                  <a:lnTo>
                    <a:pt x="532749" y="128704"/>
                  </a:lnTo>
                  <a:lnTo>
                    <a:pt x="497506" y="88191"/>
                  </a:lnTo>
                  <a:lnTo>
                    <a:pt x="448167" y="67649"/>
                  </a:lnTo>
                  <a:lnTo>
                    <a:pt x="421389" y="66688"/>
                  </a:lnTo>
                  <a:lnTo>
                    <a:pt x="394636" y="72062"/>
                  </a:lnTo>
                  <a:lnTo>
                    <a:pt x="366615" y="35897"/>
                  </a:lnTo>
                  <a:lnTo>
                    <a:pt x="329247" y="11340"/>
                  </a:lnTo>
                  <a:lnTo>
                    <a:pt x="285998" y="0"/>
                  </a:lnTo>
                  <a:lnTo>
                    <a:pt x="240331" y="3482"/>
                  </a:lnTo>
                  <a:lnTo>
                    <a:pt x="198227" y="21181"/>
                  </a:lnTo>
                  <a:lnTo>
                    <a:pt x="164957" y="50964"/>
                  </a:lnTo>
                  <a:lnTo>
                    <a:pt x="142926" y="89868"/>
                  </a:lnTo>
                  <a:lnTo>
                    <a:pt x="134540" y="134927"/>
                  </a:lnTo>
                  <a:lnTo>
                    <a:pt x="103221" y="133564"/>
                  </a:lnTo>
                  <a:lnTo>
                    <a:pt x="46297" y="155126"/>
                  </a:lnTo>
                  <a:lnTo>
                    <a:pt x="8006" y="203688"/>
                  </a:lnTo>
                  <a:lnTo>
                    <a:pt x="0" y="233241"/>
                  </a:lnTo>
                  <a:lnTo>
                    <a:pt x="208" y="263866"/>
                  </a:lnTo>
                  <a:lnTo>
                    <a:pt x="25205" y="320599"/>
                  </a:lnTo>
                  <a:lnTo>
                    <a:pt x="75140" y="355314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614" y="352925"/>
                  </a:lnTo>
                  <a:lnTo>
                    <a:pt x="625109" y="332999"/>
                  </a:lnTo>
                  <a:lnTo>
                    <a:pt x="643318" y="304526"/>
                  </a:lnTo>
                  <a:lnTo>
                    <a:pt x="649906" y="27018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50766" y="2838904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39" h="361950">
                  <a:moveTo>
                    <a:pt x="285998" y="0"/>
                  </a:moveTo>
                  <a:lnTo>
                    <a:pt x="240331" y="3482"/>
                  </a:lnTo>
                  <a:lnTo>
                    <a:pt x="198227" y="21181"/>
                  </a:lnTo>
                  <a:lnTo>
                    <a:pt x="164957" y="50964"/>
                  </a:lnTo>
                  <a:lnTo>
                    <a:pt x="142926" y="89868"/>
                  </a:lnTo>
                  <a:lnTo>
                    <a:pt x="134540" y="134927"/>
                  </a:lnTo>
                  <a:lnTo>
                    <a:pt x="103221" y="133564"/>
                  </a:lnTo>
                  <a:lnTo>
                    <a:pt x="46297" y="155126"/>
                  </a:lnTo>
                  <a:lnTo>
                    <a:pt x="8006" y="203688"/>
                  </a:lnTo>
                  <a:lnTo>
                    <a:pt x="0" y="233241"/>
                  </a:lnTo>
                  <a:lnTo>
                    <a:pt x="208" y="263866"/>
                  </a:lnTo>
                  <a:lnTo>
                    <a:pt x="25205" y="320599"/>
                  </a:lnTo>
                  <a:lnTo>
                    <a:pt x="75140" y="355314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614" y="352925"/>
                  </a:lnTo>
                  <a:lnTo>
                    <a:pt x="625109" y="332999"/>
                  </a:lnTo>
                  <a:lnTo>
                    <a:pt x="643318" y="304526"/>
                  </a:lnTo>
                  <a:lnTo>
                    <a:pt x="649906" y="270182"/>
                  </a:lnTo>
                  <a:lnTo>
                    <a:pt x="647807" y="250626"/>
                  </a:lnTo>
                  <a:lnTo>
                    <a:pt x="631797" y="215800"/>
                  </a:lnTo>
                  <a:lnTo>
                    <a:pt x="602299" y="190573"/>
                  </a:lnTo>
                  <a:lnTo>
                    <a:pt x="565028" y="180278"/>
                  </a:lnTo>
                  <a:lnTo>
                    <a:pt x="545131" y="181536"/>
                  </a:lnTo>
                  <a:lnTo>
                    <a:pt x="541976" y="153878"/>
                  </a:lnTo>
                  <a:lnTo>
                    <a:pt x="517806" y="106388"/>
                  </a:lnTo>
                  <a:lnTo>
                    <a:pt x="473896" y="74848"/>
                  </a:lnTo>
                  <a:lnTo>
                    <a:pt x="421389" y="66688"/>
                  </a:lnTo>
                  <a:lnTo>
                    <a:pt x="394636" y="72062"/>
                  </a:lnTo>
                  <a:lnTo>
                    <a:pt x="366615" y="35897"/>
                  </a:lnTo>
                  <a:lnTo>
                    <a:pt x="329247" y="11340"/>
                  </a:lnTo>
                  <a:lnTo>
                    <a:pt x="285998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50766" y="2838904"/>
              <a:ext cx="650240" cy="361950"/>
            </a:xfrm>
            <a:custGeom>
              <a:avLst/>
              <a:gdLst/>
              <a:ahLst/>
              <a:cxnLst/>
              <a:rect l="l" t="t" r="r" b="b"/>
              <a:pathLst>
                <a:path w="650239" h="361950">
                  <a:moveTo>
                    <a:pt x="649906" y="270182"/>
                  </a:moveTo>
                  <a:lnTo>
                    <a:pt x="641683" y="232320"/>
                  </a:lnTo>
                  <a:lnTo>
                    <a:pt x="618410" y="201602"/>
                  </a:lnTo>
                  <a:lnTo>
                    <a:pt x="584295" y="183378"/>
                  </a:lnTo>
                  <a:lnTo>
                    <a:pt x="565028" y="180278"/>
                  </a:lnTo>
                  <a:lnTo>
                    <a:pt x="545131" y="181536"/>
                  </a:lnTo>
                  <a:lnTo>
                    <a:pt x="545131" y="180647"/>
                  </a:lnTo>
                  <a:lnTo>
                    <a:pt x="532749" y="128704"/>
                  </a:lnTo>
                  <a:lnTo>
                    <a:pt x="497506" y="88191"/>
                  </a:lnTo>
                  <a:lnTo>
                    <a:pt x="448167" y="67649"/>
                  </a:lnTo>
                  <a:lnTo>
                    <a:pt x="421389" y="66688"/>
                  </a:lnTo>
                  <a:lnTo>
                    <a:pt x="394636" y="72062"/>
                  </a:lnTo>
                  <a:lnTo>
                    <a:pt x="366615" y="35897"/>
                  </a:lnTo>
                  <a:lnTo>
                    <a:pt x="329247" y="11340"/>
                  </a:lnTo>
                  <a:lnTo>
                    <a:pt x="285998" y="0"/>
                  </a:lnTo>
                  <a:lnTo>
                    <a:pt x="240331" y="3482"/>
                  </a:lnTo>
                  <a:lnTo>
                    <a:pt x="198227" y="21181"/>
                  </a:lnTo>
                  <a:lnTo>
                    <a:pt x="164957" y="50964"/>
                  </a:lnTo>
                  <a:lnTo>
                    <a:pt x="142926" y="89868"/>
                  </a:lnTo>
                  <a:lnTo>
                    <a:pt x="134540" y="134927"/>
                  </a:lnTo>
                  <a:lnTo>
                    <a:pt x="103221" y="133564"/>
                  </a:lnTo>
                  <a:lnTo>
                    <a:pt x="46297" y="155126"/>
                  </a:lnTo>
                  <a:lnTo>
                    <a:pt x="8006" y="203688"/>
                  </a:lnTo>
                  <a:lnTo>
                    <a:pt x="0" y="233241"/>
                  </a:lnTo>
                  <a:lnTo>
                    <a:pt x="208" y="263866"/>
                  </a:lnTo>
                  <a:lnTo>
                    <a:pt x="25205" y="320599"/>
                  </a:lnTo>
                  <a:lnTo>
                    <a:pt x="75140" y="355314"/>
                  </a:lnTo>
                  <a:lnTo>
                    <a:pt x="105965" y="361622"/>
                  </a:lnTo>
                  <a:lnTo>
                    <a:pt x="563165" y="361622"/>
                  </a:lnTo>
                  <a:lnTo>
                    <a:pt x="597614" y="352925"/>
                  </a:lnTo>
                  <a:lnTo>
                    <a:pt x="625109" y="332999"/>
                  </a:lnTo>
                  <a:lnTo>
                    <a:pt x="643318" y="304526"/>
                  </a:lnTo>
                  <a:lnTo>
                    <a:pt x="649906" y="27018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183335" y="2817114"/>
            <a:ext cx="1335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08080"/>
                </a:solidFill>
                <a:latin typeface="Arial"/>
                <a:cs typeface="Arial"/>
              </a:rPr>
              <a:t>Höhere</a:t>
            </a:r>
            <a:r>
              <a:rPr sz="1200" spc="-7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Temperatur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89605" y="4341621"/>
            <a:ext cx="1421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08080"/>
                </a:solidFill>
                <a:latin typeface="Arial"/>
                <a:cs typeface="Arial"/>
              </a:rPr>
              <a:t>Höhere</a:t>
            </a:r>
            <a:r>
              <a:rPr sz="1200" spc="-45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Verdunstung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238371" y="2310510"/>
            <a:ext cx="20186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08080"/>
                </a:solidFill>
                <a:latin typeface="Arial"/>
                <a:cs typeface="Arial"/>
              </a:rPr>
              <a:t>Luft</a:t>
            </a: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808080"/>
                </a:solidFill>
                <a:latin typeface="Arial"/>
                <a:cs typeface="Arial"/>
              </a:rPr>
              <a:t>kann</a:t>
            </a: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808080"/>
                </a:solidFill>
                <a:latin typeface="Arial"/>
                <a:cs typeface="Arial"/>
              </a:rPr>
              <a:t>mehr</a:t>
            </a: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Wasserdampf aufnehmen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243763" y="5108393"/>
            <a:ext cx="273050" cy="318770"/>
          </a:xfrm>
          <a:custGeom>
            <a:avLst/>
            <a:gdLst/>
            <a:ahLst/>
            <a:cxnLst/>
            <a:rect l="l" t="t" r="r" b="b"/>
            <a:pathLst>
              <a:path w="273050" h="318770">
                <a:moveTo>
                  <a:pt x="0" y="0"/>
                </a:moveTo>
                <a:lnTo>
                  <a:pt x="272951" y="0"/>
                </a:lnTo>
                <a:lnTo>
                  <a:pt x="272951" y="318453"/>
                </a:lnTo>
                <a:lnTo>
                  <a:pt x="159221" y="318453"/>
                </a:lnTo>
                <a:lnTo>
                  <a:pt x="159221" y="250213"/>
                </a:lnTo>
                <a:lnTo>
                  <a:pt x="0" y="250213"/>
                </a:lnTo>
                <a:lnTo>
                  <a:pt x="0" y="204720"/>
                </a:lnTo>
                <a:lnTo>
                  <a:pt x="204713" y="204720"/>
                </a:lnTo>
                <a:lnTo>
                  <a:pt x="204713" y="159226"/>
                </a:lnTo>
                <a:lnTo>
                  <a:pt x="0" y="159226"/>
                </a:lnTo>
                <a:lnTo>
                  <a:pt x="0" y="113733"/>
                </a:lnTo>
                <a:lnTo>
                  <a:pt x="204713" y="113733"/>
                </a:lnTo>
                <a:lnTo>
                  <a:pt x="204713" y="68240"/>
                </a:lnTo>
                <a:lnTo>
                  <a:pt x="0" y="68240"/>
                </a:lnTo>
                <a:lnTo>
                  <a:pt x="0" y="0"/>
                </a:lnTo>
                <a:close/>
              </a:path>
              <a:path w="273050" h="318770">
                <a:moveTo>
                  <a:pt x="0" y="250213"/>
                </a:moveTo>
                <a:lnTo>
                  <a:pt x="113729" y="250213"/>
                </a:lnTo>
                <a:lnTo>
                  <a:pt x="113729" y="318453"/>
                </a:lnTo>
                <a:lnTo>
                  <a:pt x="0" y="318453"/>
                </a:lnTo>
                <a:lnTo>
                  <a:pt x="0" y="250213"/>
                </a:lnTo>
                <a:close/>
              </a:path>
              <a:path w="273050" h="318770">
                <a:moveTo>
                  <a:pt x="113729" y="159226"/>
                </a:moveTo>
                <a:lnTo>
                  <a:pt x="159221" y="159226"/>
                </a:lnTo>
                <a:lnTo>
                  <a:pt x="159221" y="204720"/>
                </a:lnTo>
                <a:lnTo>
                  <a:pt x="113729" y="204720"/>
                </a:lnTo>
                <a:lnTo>
                  <a:pt x="113729" y="159226"/>
                </a:lnTo>
                <a:close/>
              </a:path>
              <a:path w="273050" h="318770">
                <a:moveTo>
                  <a:pt x="0" y="159226"/>
                </a:moveTo>
                <a:lnTo>
                  <a:pt x="68237" y="159226"/>
                </a:lnTo>
                <a:lnTo>
                  <a:pt x="68237" y="204720"/>
                </a:lnTo>
                <a:lnTo>
                  <a:pt x="0" y="204720"/>
                </a:lnTo>
                <a:lnTo>
                  <a:pt x="0" y="159226"/>
                </a:lnTo>
                <a:close/>
              </a:path>
              <a:path w="273050" h="318770">
                <a:moveTo>
                  <a:pt x="113729" y="68240"/>
                </a:moveTo>
                <a:lnTo>
                  <a:pt x="159221" y="68240"/>
                </a:lnTo>
                <a:lnTo>
                  <a:pt x="159221" y="113733"/>
                </a:lnTo>
                <a:lnTo>
                  <a:pt x="113729" y="113733"/>
                </a:lnTo>
                <a:lnTo>
                  <a:pt x="113729" y="68240"/>
                </a:lnTo>
                <a:close/>
              </a:path>
              <a:path w="273050" h="318770">
                <a:moveTo>
                  <a:pt x="0" y="68240"/>
                </a:moveTo>
                <a:lnTo>
                  <a:pt x="68237" y="68240"/>
                </a:lnTo>
                <a:lnTo>
                  <a:pt x="68237" y="113733"/>
                </a:lnTo>
                <a:lnTo>
                  <a:pt x="0" y="113733"/>
                </a:lnTo>
                <a:lnTo>
                  <a:pt x="0" y="68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925319" y="4744446"/>
            <a:ext cx="273050" cy="682625"/>
          </a:xfrm>
          <a:custGeom>
            <a:avLst/>
            <a:gdLst/>
            <a:ahLst/>
            <a:cxnLst/>
            <a:rect l="l" t="t" r="r" b="b"/>
            <a:pathLst>
              <a:path w="273050" h="682625">
                <a:moveTo>
                  <a:pt x="272951" y="0"/>
                </a:moveTo>
                <a:lnTo>
                  <a:pt x="272951" y="682400"/>
                </a:lnTo>
                <a:lnTo>
                  <a:pt x="159222" y="682400"/>
                </a:lnTo>
                <a:lnTo>
                  <a:pt x="159221" y="614160"/>
                </a:lnTo>
                <a:lnTo>
                  <a:pt x="0" y="614160"/>
                </a:lnTo>
                <a:lnTo>
                  <a:pt x="0" y="568667"/>
                </a:lnTo>
                <a:lnTo>
                  <a:pt x="204713" y="568667"/>
                </a:lnTo>
                <a:lnTo>
                  <a:pt x="204713" y="523173"/>
                </a:lnTo>
                <a:lnTo>
                  <a:pt x="0" y="523173"/>
                </a:lnTo>
                <a:lnTo>
                  <a:pt x="0" y="477680"/>
                </a:lnTo>
                <a:lnTo>
                  <a:pt x="204713" y="477680"/>
                </a:lnTo>
                <a:lnTo>
                  <a:pt x="204713" y="432187"/>
                </a:lnTo>
                <a:lnTo>
                  <a:pt x="0" y="432187"/>
                </a:lnTo>
                <a:lnTo>
                  <a:pt x="0" y="386693"/>
                </a:lnTo>
                <a:lnTo>
                  <a:pt x="204713" y="386693"/>
                </a:lnTo>
                <a:lnTo>
                  <a:pt x="204713" y="341200"/>
                </a:lnTo>
                <a:lnTo>
                  <a:pt x="0" y="341200"/>
                </a:lnTo>
                <a:lnTo>
                  <a:pt x="0" y="295706"/>
                </a:lnTo>
                <a:lnTo>
                  <a:pt x="204713" y="295706"/>
                </a:lnTo>
                <a:lnTo>
                  <a:pt x="204713" y="250213"/>
                </a:lnTo>
                <a:lnTo>
                  <a:pt x="0" y="250213"/>
                </a:lnTo>
                <a:lnTo>
                  <a:pt x="0" y="204720"/>
                </a:lnTo>
                <a:lnTo>
                  <a:pt x="204713" y="204720"/>
                </a:lnTo>
                <a:lnTo>
                  <a:pt x="204713" y="159226"/>
                </a:lnTo>
                <a:lnTo>
                  <a:pt x="0" y="159226"/>
                </a:lnTo>
                <a:lnTo>
                  <a:pt x="0" y="125106"/>
                </a:lnTo>
                <a:lnTo>
                  <a:pt x="204713" y="125106"/>
                </a:lnTo>
                <a:lnTo>
                  <a:pt x="204713" y="79613"/>
                </a:lnTo>
                <a:lnTo>
                  <a:pt x="0" y="79613"/>
                </a:lnTo>
                <a:lnTo>
                  <a:pt x="0" y="34120"/>
                </a:lnTo>
                <a:lnTo>
                  <a:pt x="272951" y="0"/>
                </a:lnTo>
                <a:close/>
              </a:path>
              <a:path w="273050" h="682625">
                <a:moveTo>
                  <a:pt x="0" y="614160"/>
                </a:moveTo>
                <a:lnTo>
                  <a:pt x="113730" y="614160"/>
                </a:lnTo>
                <a:lnTo>
                  <a:pt x="113730" y="682400"/>
                </a:lnTo>
                <a:lnTo>
                  <a:pt x="0" y="682400"/>
                </a:lnTo>
                <a:lnTo>
                  <a:pt x="0" y="614160"/>
                </a:lnTo>
                <a:close/>
              </a:path>
              <a:path w="273050" h="682625">
                <a:moveTo>
                  <a:pt x="113730" y="523173"/>
                </a:moveTo>
                <a:lnTo>
                  <a:pt x="159221" y="523173"/>
                </a:lnTo>
                <a:lnTo>
                  <a:pt x="159221" y="568667"/>
                </a:lnTo>
                <a:lnTo>
                  <a:pt x="113730" y="568667"/>
                </a:lnTo>
                <a:lnTo>
                  <a:pt x="113730" y="523173"/>
                </a:lnTo>
                <a:close/>
              </a:path>
              <a:path w="273050" h="682625">
                <a:moveTo>
                  <a:pt x="0" y="523173"/>
                </a:moveTo>
                <a:lnTo>
                  <a:pt x="68238" y="523173"/>
                </a:lnTo>
                <a:lnTo>
                  <a:pt x="68238" y="568667"/>
                </a:lnTo>
                <a:lnTo>
                  <a:pt x="0" y="568667"/>
                </a:lnTo>
                <a:lnTo>
                  <a:pt x="0" y="523173"/>
                </a:lnTo>
                <a:close/>
              </a:path>
              <a:path w="273050" h="682625">
                <a:moveTo>
                  <a:pt x="113729" y="432187"/>
                </a:moveTo>
                <a:lnTo>
                  <a:pt x="159221" y="432187"/>
                </a:lnTo>
                <a:lnTo>
                  <a:pt x="159221" y="477680"/>
                </a:lnTo>
                <a:lnTo>
                  <a:pt x="113730" y="477680"/>
                </a:lnTo>
                <a:lnTo>
                  <a:pt x="113729" y="432187"/>
                </a:lnTo>
                <a:close/>
              </a:path>
              <a:path w="273050" h="682625">
                <a:moveTo>
                  <a:pt x="0" y="432187"/>
                </a:moveTo>
                <a:lnTo>
                  <a:pt x="68238" y="432187"/>
                </a:lnTo>
                <a:lnTo>
                  <a:pt x="68238" y="477680"/>
                </a:lnTo>
                <a:lnTo>
                  <a:pt x="0" y="477680"/>
                </a:lnTo>
                <a:lnTo>
                  <a:pt x="0" y="432187"/>
                </a:lnTo>
                <a:close/>
              </a:path>
              <a:path w="273050" h="682625">
                <a:moveTo>
                  <a:pt x="113729" y="341200"/>
                </a:moveTo>
                <a:lnTo>
                  <a:pt x="159221" y="341200"/>
                </a:lnTo>
                <a:lnTo>
                  <a:pt x="159221" y="386693"/>
                </a:lnTo>
                <a:lnTo>
                  <a:pt x="113729" y="386693"/>
                </a:lnTo>
                <a:lnTo>
                  <a:pt x="113729" y="341200"/>
                </a:lnTo>
                <a:close/>
              </a:path>
              <a:path w="273050" h="682625">
                <a:moveTo>
                  <a:pt x="0" y="341200"/>
                </a:moveTo>
                <a:lnTo>
                  <a:pt x="68238" y="341200"/>
                </a:lnTo>
                <a:lnTo>
                  <a:pt x="68238" y="386693"/>
                </a:lnTo>
                <a:lnTo>
                  <a:pt x="0" y="386693"/>
                </a:lnTo>
                <a:lnTo>
                  <a:pt x="0" y="341200"/>
                </a:lnTo>
                <a:close/>
              </a:path>
              <a:path w="273050" h="682625">
                <a:moveTo>
                  <a:pt x="113729" y="250213"/>
                </a:moveTo>
                <a:lnTo>
                  <a:pt x="159221" y="250213"/>
                </a:lnTo>
                <a:lnTo>
                  <a:pt x="159221" y="295706"/>
                </a:lnTo>
                <a:lnTo>
                  <a:pt x="113729" y="295706"/>
                </a:lnTo>
                <a:lnTo>
                  <a:pt x="113729" y="250213"/>
                </a:lnTo>
                <a:close/>
              </a:path>
              <a:path w="273050" h="682625">
                <a:moveTo>
                  <a:pt x="0" y="250213"/>
                </a:moveTo>
                <a:lnTo>
                  <a:pt x="68237" y="250213"/>
                </a:lnTo>
                <a:lnTo>
                  <a:pt x="68238" y="295706"/>
                </a:lnTo>
                <a:lnTo>
                  <a:pt x="0" y="295706"/>
                </a:lnTo>
                <a:lnTo>
                  <a:pt x="0" y="250213"/>
                </a:lnTo>
                <a:close/>
              </a:path>
              <a:path w="273050" h="682625">
                <a:moveTo>
                  <a:pt x="113729" y="159226"/>
                </a:moveTo>
                <a:lnTo>
                  <a:pt x="159221" y="159226"/>
                </a:lnTo>
                <a:lnTo>
                  <a:pt x="159221" y="204720"/>
                </a:lnTo>
                <a:lnTo>
                  <a:pt x="113729" y="204720"/>
                </a:lnTo>
                <a:lnTo>
                  <a:pt x="113729" y="159226"/>
                </a:lnTo>
                <a:close/>
              </a:path>
              <a:path w="273050" h="682625">
                <a:moveTo>
                  <a:pt x="0" y="159226"/>
                </a:moveTo>
                <a:lnTo>
                  <a:pt x="68237" y="159226"/>
                </a:lnTo>
                <a:lnTo>
                  <a:pt x="68237" y="204720"/>
                </a:lnTo>
                <a:lnTo>
                  <a:pt x="0" y="204720"/>
                </a:lnTo>
                <a:lnTo>
                  <a:pt x="0" y="159226"/>
                </a:lnTo>
                <a:close/>
              </a:path>
              <a:path w="273050" h="682625">
                <a:moveTo>
                  <a:pt x="113729" y="79613"/>
                </a:moveTo>
                <a:lnTo>
                  <a:pt x="159221" y="79613"/>
                </a:lnTo>
                <a:lnTo>
                  <a:pt x="159221" y="125106"/>
                </a:lnTo>
                <a:lnTo>
                  <a:pt x="113729" y="125106"/>
                </a:lnTo>
                <a:lnTo>
                  <a:pt x="113729" y="79613"/>
                </a:lnTo>
                <a:close/>
              </a:path>
              <a:path w="273050" h="682625">
                <a:moveTo>
                  <a:pt x="0" y="79613"/>
                </a:moveTo>
                <a:lnTo>
                  <a:pt x="68237" y="79613"/>
                </a:lnTo>
                <a:lnTo>
                  <a:pt x="68237" y="125106"/>
                </a:lnTo>
                <a:lnTo>
                  <a:pt x="0" y="125106"/>
                </a:lnTo>
                <a:lnTo>
                  <a:pt x="0" y="796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02983" y="4721707"/>
            <a:ext cx="432434" cy="705485"/>
          </a:xfrm>
          <a:custGeom>
            <a:avLst/>
            <a:gdLst/>
            <a:ahLst/>
            <a:cxnLst/>
            <a:rect l="l" t="t" r="r" b="b"/>
            <a:pathLst>
              <a:path w="432434" h="705485">
                <a:moveTo>
                  <a:pt x="272948" y="0"/>
                </a:moveTo>
                <a:lnTo>
                  <a:pt x="204711" y="0"/>
                </a:lnTo>
                <a:lnTo>
                  <a:pt x="204711" y="68237"/>
                </a:lnTo>
                <a:lnTo>
                  <a:pt x="204711" y="113728"/>
                </a:lnTo>
                <a:lnTo>
                  <a:pt x="204711" y="159219"/>
                </a:lnTo>
                <a:lnTo>
                  <a:pt x="204711" y="204724"/>
                </a:lnTo>
                <a:lnTo>
                  <a:pt x="159219" y="204724"/>
                </a:lnTo>
                <a:lnTo>
                  <a:pt x="159219" y="159219"/>
                </a:lnTo>
                <a:lnTo>
                  <a:pt x="204711" y="159219"/>
                </a:lnTo>
                <a:lnTo>
                  <a:pt x="204711" y="113728"/>
                </a:lnTo>
                <a:lnTo>
                  <a:pt x="159219" y="113728"/>
                </a:lnTo>
                <a:lnTo>
                  <a:pt x="159219" y="68237"/>
                </a:lnTo>
                <a:lnTo>
                  <a:pt x="204711" y="68237"/>
                </a:lnTo>
                <a:lnTo>
                  <a:pt x="204711" y="0"/>
                </a:lnTo>
                <a:lnTo>
                  <a:pt x="113728" y="0"/>
                </a:lnTo>
                <a:lnTo>
                  <a:pt x="113728" y="68237"/>
                </a:lnTo>
                <a:lnTo>
                  <a:pt x="113728" y="113728"/>
                </a:lnTo>
                <a:lnTo>
                  <a:pt x="113728" y="159219"/>
                </a:lnTo>
                <a:lnTo>
                  <a:pt x="113728" y="204724"/>
                </a:lnTo>
                <a:lnTo>
                  <a:pt x="68237" y="204724"/>
                </a:lnTo>
                <a:lnTo>
                  <a:pt x="68237" y="159219"/>
                </a:lnTo>
                <a:lnTo>
                  <a:pt x="113728" y="159219"/>
                </a:lnTo>
                <a:lnTo>
                  <a:pt x="113728" y="113728"/>
                </a:lnTo>
                <a:lnTo>
                  <a:pt x="68237" y="113728"/>
                </a:lnTo>
                <a:lnTo>
                  <a:pt x="68237" y="68237"/>
                </a:lnTo>
                <a:lnTo>
                  <a:pt x="113728" y="68237"/>
                </a:lnTo>
                <a:lnTo>
                  <a:pt x="113728" y="0"/>
                </a:lnTo>
                <a:lnTo>
                  <a:pt x="0" y="0"/>
                </a:lnTo>
                <a:lnTo>
                  <a:pt x="0" y="68237"/>
                </a:lnTo>
                <a:lnTo>
                  <a:pt x="0" y="113728"/>
                </a:lnTo>
                <a:lnTo>
                  <a:pt x="0" y="159219"/>
                </a:lnTo>
                <a:lnTo>
                  <a:pt x="0" y="204724"/>
                </a:lnTo>
                <a:lnTo>
                  <a:pt x="0" y="341198"/>
                </a:lnTo>
                <a:lnTo>
                  <a:pt x="113728" y="341198"/>
                </a:lnTo>
                <a:lnTo>
                  <a:pt x="113728" y="250215"/>
                </a:lnTo>
                <a:lnTo>
                  <a:pt x="272948" y="250215"/>
                </a:lnTo>
                <a:lnTo>
                  <a:pt x="272948" y="0"/>
                </a:lnTo>
                <a:close/>
              </a:path>
              <a:path w="432434" h="705485">
                <a:moveTo>
                  <a:pt x="432168" y="295706"/>
                </a:moveTo>
                <a:lnTo>
                  <a:pt x="363931" y="295706"/>
                </a:lnTo>
                <a:lnTo>
                  <a:pt x="363931" y="363943"/>
                </a:lnTo>
                <a:lnTo>
                  <a:pt x="363931" y="409435"/>
                </a:lnTo>
                <a:lnTo>
                  <a:pt x="363931" y="454926"/>
                </a:lnTo>
                <a:lnTo>
                  <a:pt x="363931" y="500430"/>
                </a:lnTo>
                <a:lnTo>
                  <a:pt x="363931" y="545922"/>
                </a:lnTo>
                <a:lnTo>
                  <a:pt x="363931" y="591413"/>
                </a:lnTo>
                <a:lnTo>
                  <a:pt x="318439" y="591413"/>
                </a:lnTo>
                <a:lnTo>
                  <a:pt x="318439" y="545922"/>
                </a:lnTo>
                <a:lnTo>
                  <a:pt x="363931" y="545922"/>
                </a:lnTo>
                <a:lnTo>
                  <a:pt x="363931" y="500430"/>
                </a:lnTo>
                <a:lnTo>
                  <a:pt x="318439" y="500430"/>
                </a:lnTo>
                <a:lnTo>
                  <a:pt x="318439" y="454926"/>
                </a:lnTo>
                <a:lnTo>
                  <a:pt x="363931" y="454926"/>
                </a:lnTo>
                <a:lnTo>
                  <a:pt x="363931" y="409435"/>
                </a:lnTo>
                <a:lnTo>
                  <a:pt x="318439" y="409435"/>
                </a:lnTo>
                <a:lnTo>
                  <a:pt x="318439" y="363943"/>
                </a:lnTo>
                <a:lnTo>
                  <a:pt x="363931" y="363943"/>
                </a:lnTo>
                <a:lnTo>
                  <a:pt x="363931" y="295706"/>
                </a:lnTo>
                <a:lnTo>
                  <a:pt x="272948" y="295706"/>
                </a:lnTo>
                <a:lnTo>
                  <a:pt x="272948" y="363943"/>
                </a:lnTo>
                <a:lnTo>
                  <a:pt x="272948" y="409435"/>
                </a:lnTo>
                <a:lnTo>
                  <a:pt x="272948" y="454926"/>
                </a:lnTo>
                <a:lnTo>
                  <a:pt x="272948" y="500430"/>
                </a:lnTo>
                <a:lnTo>
                  <a:pt x="272948" y="545922"/>
                </a:lnTo>
                <a:lnTo>
                  <a:pt x="272948" y="591413"/>
                </a:lnTo>
                <a:lnTo>
                  <a:pt x="227457" y="591413"/>
                </a:lnTo>
                <a:lnTo>
                  <a:pt x="227457" y="545922"/>
                </a:lnTo>
                <a:lnTo>
                  <a:pt x="272948" y="545922"/>
                </a:lnTo>
                <a:lnTo>
                  <a:pt x="272948" y="500430"/>
                </a:lnTo>
                <a:lnTo>
                  <a:pt x="227457" y="500430"/>
                </a:lnTo>
                <a:lnTo>
                  <a:pt x="227457" y="454926"/>
                </a:lnTo>
                <a:lnTo>
                  <a:pt x="272948" y="454926"/>
                </a:lnTo>
                <a:lnTo>
                  <a:pt x="272948" y="409435"/>
                </a:lnTo>
                <a:lnTo>
                  <a:pt x="227457" y="409435"/>
                </a:lnTo>
                <a:lnTo>
                  <a:pt x="227457" y="363943"/>
                </a:lnTo>
                <a:lnTo>
                  <a:pt x="272948" y="363943"/>
                </a:lnTo>
                <a:lnTo>
                  <a:pt x="272948" y="295706"/>
                </a:lnTo>
                <a:lnTo>
                  <a:pt x="159219" y="295706"/>
                </a:lnTo>
                <a:lnTo>
                  <a:pt x="159219" y="363943"/>
                </a:lnTo>
                <a:lnTo>
                  <a:pt x="159219" y="409435"/>
                </a:lnTo>
                <a:lnTo>
                  <a:pt x="159219" y="705142"/>
                </a:lnTo>
                <a:lnTo>
                  <a:pt x="272948" y="705142"/>
                </a:lnTo>
                <a:lnTo>
                  <a:pt x="272948" y="636905"/>
                </a:lnTo>
                <a:lnTo>
                  <a:pt x="318439" y="636905"/>
                </a:lnTo>
                <a:lnTo>
                  <a:pt x="318439" y="705142"/>
                </a:lnTo>
                <a:lnTo>
                  <a:pt x="432168" y="705142"/>
                </a:lnTo>
                <a:lnTo>
                  <a:pt x="432168" y="295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7822183" y="4766817"/>
            <a:ext cx="982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Überflutungen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638680" y="5535269"/>
            <a:ext cx="755777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929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08080"/>
                </a:solidFill>
                <a:latin typeface="Arial"/>
                <a:cs typeface="Arial"/>
              </a:rPr>
              <a:t>Zunehmende</a:t>
            </a:r>
            <a:r>
              <a:rPr sz="1200" spc="-5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808080"/>
                </a:solidFill>
                <a:latin typeface="Arial"/>
                <a:cs typeface="Arial"/>
              </a:rPr>
              <a:t>Verstädterung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1200">
              <a:latin typeface="Arial"/>
              <a:cs typeface="Arial"/>
            </a:endParaRPr>
          </a:p>
          <a:p>
            <a:pPr marL="298450" marR="5080" indent="-285750">
              <a:lnSpc>
                <a:spcPct val="100000"/>
              </a:lnSpc>
              <a:buClr>
                <a:srgbClr val="97BB27"/>
              </a:buClr>
              <a:buFont typeface="Wingdings"/>
              <a:buChar char=""/>
              <a:tabLst>
                <a:tab pos="1020444" algn="l"/>
              </a:tabLst>
            </a:pPr>
            <a:r>
              <a:rPr sz="1600" dirty="0">
                <a:latin typeface="Arial"/>
                <a:cs typeface="Arial"/>
              </a:rPr>
              <a:t>Je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wärmer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Atmosphäre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ist,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mehr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Wasser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kann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sie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aufnehmen,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dass 	</a:t>
            </a:r>
            <a:r>
              <a:rPr sz="1600" dirty="0">
                <a:latin typeface="Arial"/>
                <a:cs typeface="Arial"/>
              </a:rPr>
              <a:t>größere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Wassermengen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kürzerer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Zeit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niederschlagen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können.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389370" y="3522471"/>
            <a:ext cx="1283970" cy="586105"/>
            <a:chOff x="6389370" y="3522471"/>
            <a:chExt cx="1283970" cy="586105"/>
          </a:xfrm>
        </p:grpSpPr>
        <p:pic>
          <p:nvPicPr>
            <p:cNvPr id="61" name="object 61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9370" y="3805046"/>
              <a:ext cx="133350" cy="20002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70345" y="3805046"/>
              <a:ext cx="95250" cy="14287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9184" y="3522471"/>
              <a:ext cx="95250" cy="14287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98209" y="3522471"/>
              <a:ext cx="133349" cy="20002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2963" y="3844289"/>
              <a:ext cx="133350" cy="20002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0088" y="3844289"/>
              <a:ext cx="95250" cy="14287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96734" y="3908297"/>
              <a:ext cx="133350" cy="20002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7709" y="3908297"/>
              <a:ext cx="95250" cy="14287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3859" y="3908297"/>
              <a:ext cx="95250" cy="1428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570608"/>
            <a:ext cx="3972942" cy="52873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6779" y="1066800"/>
            <a:ext cx="69880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Starkregen</a:t>
            </a:r>
            <a:r>
              <a:rPr sz="3600" spc="-85" dirty="0"/>
              <a:t> </a:t>
            </a:r>
            <a:r>
              <a:rPr sz="3600" dirty="0"/>
              <a:t>im</a:t>
            </a:r>
            <a:r>
              <a:rPr sz="3600" spc="-35" dirty="0"/>
              <a:t> </a:t>
            </a:r>
            <a:r>
              <a:rPr sz="3600" dirty="0"/>
              <a:t>städtischen</a:t>
            </a:r>
            <a:r>
              <a:rPr sz="3600" spc="-55" dirty="0"/>
              <a:t> </a:t>
            </a:r>
            <a:r>
              <a:rPr sz="3600" spc="-20" dirty="0"/>
              <a:t>Raum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1371600" y="2895600"/>
            <a:ext cx="4279265" cy="22237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86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Plötzliches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Auftreten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Hohe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Intensität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Räumliche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variable</a:t>
            </a:r>
            <a:r>
              <a:rPr sz="1900" spc="-1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Ausprägung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Hohe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Schadensfolge</a:t>
            </a:r>
            <a:endParaRPr sz="1900" dirty="0">
              <a:latin typeface="Arial"/>
              <a:cs typeface="Arial"/>
            </a:endParaRPr>
          </a:p>
          <a:p>
            <a:pPr marL="324485" marR="5080" indent="-312420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Extreme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Belastung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für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öffentliche </a:t>
            </a:r>
            <a:r>
              <a:rPr sz="1900" dirty="0">
                <a:latin typeface="Arial"/>
                <a:cs typeface="Arial"/>
              </a:rPr>
              <a:t>Infrastruktur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Menschen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124" y="2509457"/>
            <a:ext cx="12214123" cy="57445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1066800"/>
            <a:ext cx="9992462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chemeClr val="tx1"/>
                </a:solidFill>
                <a:latin typeface="+mj-lt"/>
              </a:rPr>
              <a:t>Flusshochwasser</a:t>
            </a:r>
            <a:r>
              <a:rPr sz="3600" spc="-5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und</a:t>
            </a:r>
            <a:r>
              <a:rPr sz="3600" spc="-1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Überflutung</a:t>
            </a:r>
            <a:r>
              <a:rPr sz="3600" spc="-2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durch</a:t>
            </a:r>
            <a:r>
              <a:rPr sz="3600" spc="-3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+mj-lt"/>
              </a:rPr>
              <a:t>Starkregen</a:t>
            </a:r>
            <a:endParaRPr sz="36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8475" y="990600"/>
            <a:ext cx="9655049" cy="179536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Hochwasser-</a:t>
            </a:r>
            <a:r>
              <a:rPr sz="3600" spc="-80" dirty="0"/>
              <a:t> </a:t>
            </a:r>
            <a:r>
              <a:rPr sz="3600" dirty="0"/>
              <a:t>und</a:t>
            </a:r>
            <a:r>
              <a:rPr sz="3600" spc="-50" dirty="0"/>
              <a:t> </a:t>
            </a:r>
            <a:r>
              <a:rPr sz="3600" spc="-10" dirty="0"/>
              <a:t>Überflutungsschutz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3600" spc="-10" dirty="0">
                <a:solidFill>
                  <a:srgbClr val="4B7DA2"/>
                </a:solidFill>
              </a:rPr>
            </a:br>
            <a:r>
              <a:rPr sz="3200" spc="-10" dirty="0"/>
              <a:t>Definition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305346" y="2785963"/>
            <a:ext cx="9438854" cy="32577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Hochwasser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ist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eine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zeitlich</a:t>
            </a:r>
            <a:r>
              <a:rPr sz="1900" spc="-7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begrenzte</a:t>
            </a:r>
            <a:r>
              <a:rPr sz="1900" spc="-5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Überschwemmung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von</a:t>
            </a:r>
            <a:endParaRPr sz="1900" dirty="0">
              <a:latin typeface="Arial"/>
              <a:cs typeface="Arial"/>
            </a:endParaRPr>
          </a:p>
          <a:p>
            <a:pPr marL="324485">
              <a:lnSpc>
                <a:spcPct val="100000"/>
              </a:lnSpc>
              <a:spcBef>
                <a:spcPts val="25"/>
              </a:spcBef>
            </a:pPr>
            <a:r>
              <a:rPr sz="1900" dirty="0">
                <a:latin typeface="Arial"/>
                <a:cs typeface="Arial"/>
              </a:rPr>
              <a:t>normalerweise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nicht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mit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Wasser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bedeckten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Land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</a:t>
            </a:r>
            <a:r>
              <a:rPr sz="1900" dirty="0">
                <a:latin typeface="MS PGothic"/>
                <a:cs typeface="MS PGothic"/>
              </a:rPr>
              <a:t>§</a:t>
            </a:r>
            <a:r>
              <a:rPr sz="1900" spc="-110" dirty="0">
                <a:latin typeface="MS PGothic"/>
                <a:cs typeface="MS PGothic"/>
              </a:rPr>
              <a:t> </a:t>
            </a:r>
            <a:r>
              <a:rPr sz="1900" dirty="0">
                <a:latin typeface="Arial"/>
                <a:cs typeface="Arial"/>
              </a:rPr>
              <a:t>72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Satz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WHG)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900" dirty="0">
                <a:latin typeface="Arial"/>
                <a:cs typeface="Arial"/>
              </a:rPr>
              <a:t>Diese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Definition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ist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weit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auszulegen!</a:t>
            </a:r>
            <a:endParaRPr sz="1900" dirty="0">
              <a:latin typeface="Arial"/>
              <a:cs typeface="Arial"/>
            </a:endParaRPr>
          </a:p>
          <a:p>
            <a:pPr marL="324485" marR="1249045" indent="-312420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Umfasst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auch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Überschwemmungen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durch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örtlich</a:t>
            </a:r>
            <a:r>
              <a:rPr sz="1900" spc="-35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97BB27"/>
                </a:solidFill>
                <a:latin typeface="Arial"/>
                <a:cs typeface="Arial"/>
              </a:rPr>
              <a:t>begrenzte Starkregenereignisse</a:t>
            </a:r>
            <a:endParaRPr sz="1900" dirty="0">
              <a:latin typeface="Arial"/>
              <a:cs typeface="Arial"/>
            </a:endParaRPr>
          </a:p>
          <a:p>
            <a:pPr marL="324485">
              <a:lnSpc>
                <a:spcPts val="1585"/>
              </a:lnSpc>
            </a:pPr>
            <a:r>
              <a:rPr sz="1300" i="1" spc="-45" dirty="0">
                <a:latin typeface="Arial"/>
                <a:cs typeface="Arial"/>
              </a:rPr>
              <a:t>(BT-</a:t>
            </a:r>
            <a:r>
              <a:rPr sz="1300" i="1" dirty="0">
                <a:latin typeface="Arial"/>
                <a:cs typeface="Arial"/>
              </a:rPr>
              <a:t>Drucksache</a:t>
            </a:r>
            <a:r>
              <a:rPr sz="1300" i="1" spc="-1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17/10957,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S.</a:t>
            </a:r>
            <a:r>
              <a:rPr sz="1300" i="1" spc="-5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22;</a:t>
            </a:r>
            <a:r>
              <a:rPr sz="1300" i="1" spc="-3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Czychowski/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Reinhardt,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WHG,</a:t>
            </a:r>
            <a:r>
              <a:rPr sz="1300" i="1" spc="-70" dirty="0">
                <a:latin typeface="Arial"/>
                <a:cs typeface="Arial"/>
              </a:rPr>
              <a:t> </a:t>
            </a:r>
            <a:r>
              <a:rPr sz="1300" i="1" spc="-10" dirty="0">
                <a:latin typeface="Arial"/>
                <a:cs typeface="Arial"/>
              </a:rPr>
              <a:t>Kommentar,</a:t>
            </a:r>
            <a:r>
              <a:rPr sz="1300" i="1" dirty="0">
                <a:latin typeface="Arial"/>
                <a:cs typeface="Arial"/>
              </a:rPr>
              <a:t> 13.</a:t>
            </a:r>
            <a:r>
              <a:rPr sz="1300" i="1" spc="-9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Aufl.</a:t>
            </a:r>
            <a:r>
              <a:rPr sz="1300" i="1" spc="-4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2023,</a:t>
            </a:r>
            <a:r>
              <a:rPr sz="1350" i="1" dirty="0">
                <a:latin typeface="MS PGothic"/>
                <a:cs typeface="MS PGothic"/>
              </a:rPr>
              <a:t>§</a:t>
            </a:r>
            <a:r>
              <a:rPr sz="1350" i="1" spc="-70" dirty="0">
                <a:latin typeface="MS PGothic"/>
                <a:cs typeface="MS PGothic"/>
              </a:rPr>
              <a:t> </a:t>
            </a:r>
            <a:r>
              <a:rPr sz="1300" i="1" dirty="0">
                <a:latin typeface="Arial"/>
                <a:cs typeface="Arial"/>
              </a:rPr>
              <a:t>72</a:t>
            </a:r>
            <a:r>
              <a:rPr sz="1300" i="1" spc="-45" dirty="0">
                <a:latin typeface="Arial"/>
                <a:cs typeface="Arial"/>
              </a:rPr>
              <a:t> </a:t>
            </a:r>
            <a:r>
              <a:rPr sz="1300" i="1" spc="-25" dirty="0">
                <a:latin typeface="Arial"/>
                <a:cs typeface="Arial"/>
              </a:rPr>
              <a:t>WHG</a:t>
            </a:r>
            <a:endParaRPr sz="1300" dirty="0">
              <a:latin typeface="Arial"/>
              <a:cs typeface="Arial"/>
            </a:endParaRPr>
          </a:p>
          <a:p>
            <a:pPr marL="324485">
              <a:lnSpc>
                <a:spcPts val="1550"/>
              </a:lnSpc>
            </a:pPr>
            <a:r>
              <a:rPr sz="1300" i="1" dirty="0">
                <a:latin typeface="Arial"/>
                <a:cs typeface="Arial"/>
              </a:rPr>
              <a:t>Rz.</a:t>
            </a:r>
            <a:r>
              <a:rPr sz="1300" i="1" spc="-15" dirty="0">
                <a:latin typeface="Arial"/>
                <a:cs typeface="Arial"/>
              </a:rPr>
              <a:t> </a:t>
            </a:r>
            <a:r>
              <a:rPr sz="1300" i="1" spc="-20" dirty="0">
                <a:latin typeface="Arial"/>
                <a:cs typeface="Arial"/>
              </a:rPr>
              <a:t>20);</a:t>
            </a:r>
            <a:endParaRPr sz="1300" dirty="0">
              <a:latin typeface="Arial"/>
              <a:cs typeface="Arial"/>
            </a:endParaRPr>
          </a:p>
          <a:p>
            <a:pPr marL="324485" marR="414655" indent="-312420">
              <a:lnSpc>
                <a:spcPct val="100000"/>
              </a:lnSpc>
              <a:spcBef>
                <a:spcPts val="98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Überschwemmungen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oder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Überflutungen,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durch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öffentliche </a:t>
            </a:r>
            <a:r>
              <a:rPr sz="1900" dirty="0">
                <a:latin typeface="Arial"/>
                <a:cs typeface="Arial"/>
              </a:rPr>
              <a:t>Abwasserkanäle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hervorgerufen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werden,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sind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haftungsrechtlich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kein </a:t>
            </a:r>
            <a:r>
              <a:rPr sz="1900" spc="-10" dirty="0">
                <a:latin typeface="Arial"/>
                <a:cs typeface="Arial"/>
              </a:rPr>
              <a:t>Hochwasser</a:t>
            </a:r>
            <a:endParaRPr sz="1900" dirty="0">
              <a:latin typeface="Arial"/>
              <a:cs typeface="Arial"/>
            </a:endParaRPr>
          </a:p>
          <a:p>
            <a:pPr marL="324485" marR="229235">
              <a:lnSpc>
                <a:spcPct val="99000"/>
              </a:lnSpc>
              <a:spcBef>
                <a:spcPts val="5"/>
              </a:spcBef>
            </a:pPr>
            <a:r>
              <a:rPr sz="1300" i="1" spc="-10" dirty="0">
                <a:latin typeface="Arial"/>
                <a:cs typeface="Arial"/>
              </a:rPr>
              <a:t>(</a:t>
            </a:r>
            <a:r>
              <a:rPr sz="1350" i="1" spc="-10" dirty="0">
                <a:latin typeface="MS PGothic"/>
                <a:cs typeface="MS PGothic"/>
              </a:rPr>
              <a:t>§</a:t>
            </a:r>
            <a:r>
              <a:rPr sz="1350" i="1" spc="-80" dirty="0">
                <a:latin typeface="MS PGothic"/>
                <a:cs typeface="MS PGothic"/>
              </a:rPr>
              <a:t> </a:t>
            </a:r>
            <a:r>
              <a:rPr sz="1300" i="1" dirty="0">
                <a:latin typeface="Arial"/>
                <a:cs typeface="Arial"/>
              </a:rPr>
              <a:t>72</a:t>
            </a:r>
            <a:r>
              <a:rPr sz="1300" i="1" spc="-3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Satz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2</a:t>
            </a:r>
            <a:r>
              <a:rPr sz="1300" i="1" spc="-3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LWG</a:t>
            </a:r>
            <a:r>
              <a:rPr sz="1300" i="1" spc="-5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NRW;</a:t>
            </a:r>
            <a:r>
              <a:rPr sz="1300" i="1" spc="-6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vgl.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OLG</a:t>
            </a:r>
            <a:r>
              <a:rPr sz="1300" i="1" spc="-2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Dresden,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Urteil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vom</a:t>
            </a:r>
            <a:r>
              <a:rPr sz="1300" i="1" spc="-3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31.07.2013</a:t>
            </a:r>
            <a:r>
              <a:rPr sz="1300" i="1" spc="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–</a:t>
            </a:r>
            <a:r>
              <a:rPr sz="1300" i="1" spc="-7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Az.:</a:t>
            </a:r>
            <a:r>
              <a:rPr sz="1300" i="1" spc="1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1</a:t>
            </a:r>
            <a:r>
              <a:rPr sz="1300" i="1" spc="-3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U</a:t>
            </a:r>
            <a:r>
              <a:rPr sz="1300" i="1" spc="-30" dirty="0">
                <a:latin typeface="Arial"/>
                <a:cs typeface="Arial"/>
              </a:rPr>
              <a:t> 1156/11</a:t>
            </a:r>
            <a:r>
              <a:rPr sz="1300" i="1" spc="-1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–</a:t>
            </a:r>
            <a:r>
              <a:rPr sz="1300" i="1" spc="-30" dirty="0">
                <a:latin typeface="Arial"/>
                <a:cs typeface="Arial"/>
              </a:rPr>
              <a:t> </a:t>
            </a:r>
            <a:r>
              <a:rPr sz="1300" i="1" spc="-10" dirty="0">
                <a:latin typeface="Arial"/>
                <a:cs typeface="Arial"/>
              </a:rPr>
              <a:t>BADK- </a:t>
            </a:r>
            <a:r>
              <a:rPr sz="1300" i="1" dirty="0">
                <a:latin typeface="Arial"/>
                <a:cs typeface="Arial"/>
              </a:rPr>
              <a:t>Information</a:t>
            </a:r>
            <a:r>
              <a:rPr sz="1300" i="1" spc="-1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4/2013,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S.</a:t>
            </a:r>
            <a:r>
              <a:rPr sz="1300" i="1" spc="-6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215</a:t>
            </a:r>
            <a:r>
              <a:rPr sz="1300" i="1" spc="-5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ff.</a:t>
            </a:r>
            <a:r>
              <a:rPr sz="1300" i="1" spc="-4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–</a:t>
            </a:r>
            <a:r>
              <a:rPr sz="1300" i="1" spc="-4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zur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Haftung</a:t>
            </a:r>
            <a:r>
              <a:rPr sz="1300" i="1" spc="-3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der</a:t>
            </a:r>
            <a:r>
              <a:rPr sz="1300" i="1" spc="-4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Gemeinde</a:t>
            </a:r>
            <a:r>
              <a:rPr sz="1300" i="1" spc="-2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wegen</a:t>
            </a:r>
            <a:r>
              <a:rPr sz="1300" i="1" spc="-3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unzureichender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Straßeneinläufe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spc="-25" dirty="0">
                <a:latin typeface="Arial"/>
                <a:cs typeface="Arial"/>
              </a:rPr>
              <a:t>in </a:t>
            </a:r>
            <a:r>
              <a:rPr sz="1300" i="1" dirty="0">
                <a:latin typeface="Arial"/>
                <a:cs typeface="Arial"/>
              </a:rPr>
              <a:t>den</a:t>
            </a:r>
            <a:r>
              <a:rPr sz="1300" i="1" spc="-7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öffentlichen</a:t>
            </a:r>
            <a:r>
              <a:rPr sz="1300" i="1" spc="-40" dirty="0">
                <a:latin typeface="Arial"/>
                <a:cs typeface="Arial"/>
              </a:rPr>
              <a:t> </a:t>
            </a:r>
            <a:r>
              <a:rPr sz="1300" i="1" spc="-10" dirty="0">
                <a:latin typeface="Arial"/>
                <a:cs typeface="Arial"/>
              </a:rPr>
              <a:t>Kanal)</a:t>
            </a: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48486"/>
            <a:ext cx="98836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Flusshochwasser</a:t>
            </a:r>
            <a:r>
              <a:rPr sz="3600" spc="-100" dirty="0"/>
              <a:t> </a:t>
            </a:r>
            <a:r>
              <a:rPr sz="3600" dirty="0"/>
              <a:t>und</a:t>
            </a:r>
            <a:r>
              <a:rPr sz="3600" spc="-65" dirty="0"/>
              <a:t> </a:t>
            </a:r>
            <a:r>
              <a:rPr sz="3600" dirty="0"/>
              <a:t>Überflutung</a:t>
            </a:r>
            <a:r>
              <a:rPr sz="3600" spc="-80" dirty="0"/>
              <a:t> </a:t>
            </a:r>
            <a:r>
              <a:rPr sz="3600" dirty="0"/>
              <a:t>durch</a:t>
            </a:r>
            <a:r>
              <a:rPr sz="3600" spc="-80" dirty="0"/>
              <a:t> </a:t>
            </a:r>
            <a:r>
              <a:rPr sz="3600" spc="-10" dirty="0"/>
              <a:t>Starkregen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3086099"/>
            <a:ext cx="10160000" cy="30194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94992" y="2706579"/>
            <a:ext cx="7346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63695" algn="l"/>
              </a:tabLst>
            </a:pP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Flusshochwasser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	Überflutung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durch</a:t>
            </a:r>
            <a:r>
              <a:rPr sz="1900" spc="-7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Starkregen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05000" y="6170084"/>
            <a:ext cx="80772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600" dirty="0">
                <a:latin typeface="Arial"/>
                <a:cs typeface="Arial"/>
              </a:rPr>
              <a:t>Für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Flusshochwasser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vor Ort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ein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Regenereignis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nicht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zwingend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erforderlich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399" y="1178237"/>
            <a:ext cx="100360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Flusshochwasser</a:t>
            </a:r>
            <a:r>
              <a:rPr sz="3600" spc="-100" dirty="0"/>
              <a:t> </a:t>
            </a:r>
            <a:r>
              <a:rPr sz="3600" dirty="0"/>
              <a:t>und</a:t>
            </a:r>
            <a:r>
              <a:rPr sz="3600" spc="-65" dirty="0"/>
              <a:t> </a:t>
            </a:r>
            <a:r>
              <a:rPr sz="3600" dirty="0"/>
              <a:t>Überflutung</a:t>
            </a:r>
            <a:r>
              <a:rPr sz="3600" spc="-80" dirty="0"/>
              <a:t> </a:t>
            </a:r>
            <a:r>
              <a:rPr sz="3600" dirty="0"/>
              <a:t>durch</a:t>
            </a:r>
            <a:r>
              <a:rPr sz="3600" spc="-80" dirty="0"/>
              <a:t> </a:t>
            </a:r>
            <a:r>
              <a:rPr sz="3600" spc="-10" dirty="0"/>
              <a:t>Starkregen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84" y="2667712"/>
            <a:ext cx="10160000" cy="30194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05265" y="2467740"/>
            <a:ext cx="7346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63695" algn="l"/>
              </a:tabLst>
            </a:pP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Flusshochwasser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	Überflutung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durch</a:t>
            </a:r>
            <a:r>
              <a:rPr sz="1900" spc="-7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Starkregen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32783" y="5763249"/>
            <a:ext cx="8801608" cy="684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600" dirty="0">
                <a:latin typeface="Arial"/>
                <a:cs typeface="Arial"/>
              </a:rPr>
              <a:t>Für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Flusshochwasser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vor Ort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ein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Regenereignis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nicht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zwingend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erforderlich</a:t>
            </a:r>
            <a:endParaRPr sz="16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55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600" spc="-10" dirty="0">
                <a:latin typeface="Arial"/>
                <a:cs typeface="Arial"/>
              </a:rPr>
              <a:t>Überflutungen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Starkregen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entstehen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starke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lokale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Regenereignisse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74809" y="3086226"/>
            <a:ext cx="3155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b="1" spc="-30" baseline="12626" dirty="0">
                <a:latin typeface="Arial"/>
                <a:cs typeface="Arial"/>
              </a:rPr>
              <a:t>T</a:t>
            </a:r>
            <a:r>
              <a:rPr sz="700" b="1" spc="-20" dirty="0"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6267" y="1052979"/>
            <a:ext cx="99598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Flusshochwasser</a:t>
            </a:r>
            <a:r>
              <a:rPr sz="3600" spc="-100" dirty="0"/>
              <a:t> </a:t>
            </a:r>
            <a:r>
              <a:rPr sz="3600" dirty="0"/>
              <a:t>und</a:t>
            </a:r>
            <a:r>
              <a:rPr sz="3600" spc="-65" dirty="0"/>
              <a:t> </a:t>
            </a:r>
            <a:r>
              <a:rPr sz="3600" dirty="0"/>
              <a:t>Überflutung</a:t>
            </a:r>
            <a:r>
              <a:rPr sz="3600" spc="-80" dirty="0"/>
              <a:t> </a:t>
            </a:r>
            <a:r>
              <a:rPr sz="3600" dirty="0"/>
              <a:t>durch</a:t>
            </a:r>
            <a:r>
              <a:rPr sz="3600" spc="-80" dirty="0"/>
              <a:t> </a:t>
            </a:r>
            <a:r>
              <a:rPr sz="3600" spc="-10" dirty="0"/>
              <a:t>Starkregen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704" y="2630861"/>
            <a:ext cx="10160000" cy="30194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76400" y="2315901"/>
            <a:ext cx="7346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63695" algn="l"/>
              </a:tabLst>
            </a:pP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Flusshochwasser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	Überflutung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durch</a:t>
            </a:r>
            <a:r>
              <a:rPr sz="1900" spc="-7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Starkregen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49400" y="5635538"/>
            <a:ext cx="9944608" cy="111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600" dirty="0">
                <a:latin typeface="Arial"/>
                <a:cs typeface="Arial"/>
              </a:rPr>
              <a:t>Für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Flusshochwasser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vor Ort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ein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Regenereignis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nicht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zwingend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erforderlich</a:t>
            </a:r>
            <a:endParaRPr sz="16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55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600" spc="-10" dirty="0">
                <a:latin typeface="Arial"/>
                <a:cs typeface="Arial"/>
              </a:rPr>
              <a:t>Überflutungen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Starkregen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entstehen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starke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lokale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Regenereignisse</a:t>
            </a:r>
            <a:endParaRPr sz="16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7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600" dirty="0">
                <a:latin typeface="Arial"/>
                <a:cs typeface="Arial"/>
              </a:rPr>
              <a:t>Extremfall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Überflutungen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Flusshochwasser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Starkregen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74809" y="3086226"/>
            <a:ext cx="3155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b="1" spc="-30" baseline="12626" dirty="0">
                <a:latin typeface="Arial"/>
                <a:cs typeface="Arial"/>
              </a:rPr>
              <a:t>T</a:t>
            </a:r>
            <a:r>
              <a:rPr sz="700" b="1" spc="-20" dirty="0"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34" y="1038529"/>
            <a:ext cx="51433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Starkregengefahrenkarte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762000" y="3723625"/>
            <a:ext cx="3383179" cy="3148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5120" marR="5080" indent="-312420">
              <a:lnSpc>
                <a:spcPts val="2050"/>
              </a:lnSpc>
              <a:spcBef>
                <a:spcPts val="355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Was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sagt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diese </a:t>
            </a:r>
            <a:r>
              <a:rPr sz="1900" dirty="0">
                <a:latin typeface="Arial"/>
                <a:cs typeface="Arial"/>
              </a:rPr>
              <a:t>Karte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aus?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454733"/>
            <a:ext cx="7543800" cy="543802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1148043"/>
            <a:ext cx="59053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Starkregengefahrenkarte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28600" y="2900185"/>
            <a:ext cx="2260215" cy="2466059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869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Überflutungen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Folge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eines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bestimmten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Regenereignisses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T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=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100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D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=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60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min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=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40,6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mm</a:t>
            </a:r>
            <a:endParaRPr sz="19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002755"/>
              </p:ext>
            </p:extLst>
          </p:nvPr>
        </p:nvGraphicFramePr>
        <p:xfrm>
          <a:off x="3123568" y="2819400"/>
          <a:ext cx="8839832" cy="3846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54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08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45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228600">
                <a:tc gridSpan="3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Wiederkehrzeit</a:t>
                      </a:r>
                      <a:r>
                        <a:rPr sz="1100" b="1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50" b="1" baseline="7936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50" b="1" spc="120" baseline="7936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(a)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1285"/>
                        </a:lnSpc>
                        <a:spcBef>
                          <a:spcPts val="41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270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150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200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250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1000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gridSpan="17">
                  <a:txBody>
                    <a:bodyPr/>
                    <a:lstStyle/>
                    <a:p>
                      <a:pPr marL="4269740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Niederschlagshöhe</a:t>
                      </a:r>
                      <a:r>
                        <a:rPr sz="1100" b="1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[mm/m²]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Dauerstufe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[min]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18,5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21,4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23,2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18,1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23,9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24,8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34,4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18,3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21,1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37,8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43,2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42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23,8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37,1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41,9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4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C00000"/>
                      </a:solidFill>
                      <a:prstDash val="solid"/>
                    </a:lnL>
                    <a:lnR w="1270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C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C00000"/>
                      </a:solidFill>
                      <a:prstDash val="solid"/>
                    </a:lnR>
                    <a:lnT w="12700">
                      <a:solidFill>
                        <a:srgbClr val="C00000"/>
                      </a:solidFill>
                      <a:prstDash val="solid"/>
                    </a:lnT>
                    <a:lnB w="127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53,6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370">
                <a:tc gridSpan="3"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00090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15"/>
                        </a:lnSpc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36,9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C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15"/>
                        </a:lnSpc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15"/>
                        </a:lnSpc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37,2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53,4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55,4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61,9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00180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42,2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57,2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75,6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00240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34,4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55,2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68,7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76,6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00360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77,9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80,1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86,9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93,8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00540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39,1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51,7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59,4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85,1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88,3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90,8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98,6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106,4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00720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38,4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99,3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107,8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116,3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01080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43,5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54,8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73,6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79,8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105,3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109,3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112,5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122,1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131,7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01440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38,9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47,6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87,3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115,2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133,5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98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02880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58,9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108,1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135,1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142,8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148,2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178,5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1066800"/>
            <a:ext cx="52195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Hochwassergefahrenkarte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858" y="3581400"/>
            <a:ext cx="3535579" cy="3148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5120" marR="5080" indent="-312420">
              <a:lnSpc>
                <a:spcPts val="2050"/>
              </a:lnSpc>
              <a:spcBef>
                <a:spcPts val="355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Was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sagt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diese </a:t>
            </a:r>
            <a:r>
              <a:rPr sz="1900" dirty="0">
                <a:latin typeface="Arial"/>
                <a:cs typeface="Arial"/>
              </a:rPr>
              <a:t>Karte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aus?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1483004"/>
            <a:ext cx="7772400" cy="552613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5421" y="1096899"/>
            <a:ext cx="59815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Hochwassergefahrenkarte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57201" y="2819400"/>
            <a:ext cx="3962400" cy="2222403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334010" indent="-311785">
              <a:lnSpc>
                <a:spcPct val="100000"/>
              </a:lnSpc>
              <a:spcBef>
                <a:spcPts val="1050"/>
              </a:spcBef>
              <a:buClr>
                <a:srgbClr val="97BB27"/>
              </a:buClr>
              <a:buFont typeface="Courier New"/>
              <a:buChar char="o"/>
              <a:tabLst>
                <a:tab pos="334010" algn="l"/>
              </a:tabLst>
            </a:pPr>
            <a:r>
              <a:rPr sz="1900" dirty="0">
                <a:latin typeface="Arial"/>
                <a:cs typeface="Arial"/>
              </a:rPr>
              <a:t>Überflutungen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Folge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eines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bestimmten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Hochwasserabflusses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955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HQ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100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H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=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100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Q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=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?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433" y="1607962"/>
            <a:ext cx="7658567" cy="547088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399" y="1143000"/>
            <a:ext cx="108583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>
                <a:latin typeface="+mj-lt"/>
                <a:cs typeface="Arial"/>
              </a:rPr>
              <a:t>Starkregengefahren- </a:t>
            </a:r>
            <a:r>
              <a:rPr sz="3600" dirty="0">
                <a:latin typeface="+mj-lt"/>
                <a:cs typeface="Arial"/>
              </a:rPr>
              <a:t>und</a:t>
            </a:r>
            <a:r>
              <a:rPr sz="3600" spc="-30" dirty="0">
                <a:latin typeface="+mj-lt"/>
                <a:cs typeface="Arial"/>
              </a:rPr>
              <a:t> </a:t>
            </a:r>
            <a:r>
              <a:rPr sz="3600" spc="-10" dirty="0" err="1">
                <a:latin typeface="+mj-lt"/>
                <a:cs typeface="Arial"/>
              </a:rPr>
              <a:t>Hochwassergefahrenkarte</a:t>
            </a:r>
            <a:endParaRPr sz="3600" dirty="0">
              <a:latin typeface="+mj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3478645"/>
            <a:ext cx="1800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Überlagerung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013" y="1828800"/>
            <a:ext cx="7010400" cy="52905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8983" y="1752600"/>
            <a:ext cx="9403017" cy="5442967"/>
            <a:chOff x="579183" y="729233"/>
            <a:chExt cx="11068050" cy="612902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078" y="729233"/>
              <a:ext cx="8228838" cy="61287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79183" y="3615829"/>
              <a:ext cx="8516620" cy="1010285"/>
            </a:xfrm>
            <a:custGeom>
              <a:avLst/>
              <a:gdLst/>
              <a:ahLst/>
              <a:cxnLst/>
              <a:rect l="l" t="t" r="r" b="b"/>
              <a:pathLst>
                <a:path w="8516620" h="1010285">
                  <a:moveTo>
                    <a:pt x="8516239" y="0"/>
                  </a:moveTo>
                  <a:lnTo>
                    <a:pt x="0" y="0"/>
                  </a:lnTo>
                  <a:lnTo>
                    <a:pt x="0" y="1010018"/>
                  </a:lnTo>
                  <a:lnTo>
                    <a:pt x="8516239" y="1010018"/>
                  </a:lnTo>
                  <a:lnTo>
                    <a:pt x="8516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7801" y="1196834"/>
            <a:ext cx="10888778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/>
              <a:t>Starkregengefahren- </a:t>
            </a:r>
            <a:r>
              <a:rPr sz="3600" dirty="0"/>
              <a:t>und</a:t>
            </a:r>
            <a:r>
              <a:rPr sz="3600" spc="-30" dirty="0"/>
              <a:t> </a:t>
            </a:r>
            <a:r>
              <a:rPr sz="3600" spc="-10" dirty="0" err="1"/>
              <a:t>Hochwassergefahrenkarte</a:t>
            </a:r>
            <a:endParaRPr sz="3600" spc="-10" dirty="0"/>
          </a:p>
        </p:txBody>
      </p:sp>
      <p:sp>
        <p:nvSpPr>
          <p:cNvPr id="6" name="object 6"/>
          <p:cNvSpPr txBox="1"/>
          <p:nvPr/>
        </p:nvSpPr>
        <p:spPr>
          <a:xfrm>
            <a:off x="762000" y="3352800"/>
            <a:ext cx="1800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Überlagerung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421" y="4152833"/>
            <a:ext cx="9105798" cy="106045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865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Warum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Unterscheidung?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ts val="2165"/>
              </a:lnSpc>
              <a:spcBef>
                <a:spcPts val="77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Was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ist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der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Unterschied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zwischen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Hochwassergefahrenkarten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und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dirty="0">
                <a:latin typeface="Arial"/>
                <a:cs typeface="Arial"/>
              </a:rPr>
              <a:t>den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ordnungsbehördlich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festgesetzten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Überschwemmungsgebieten?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143000"/>
            <a:ext cx="75055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Hochwassergefahrenkarte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914400" y="3289213"/>
            <a:ext cx="3505200" cy="1501821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5120" marR="241300" indent="-312420">
              <a:lnSpc>
                <a:spcPts val="2050"/>
              </a:lnSpc>
              <a:spcBef>
                <a:spcPts val="355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HWGK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sind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45" dirty="0">
                <a:latin typeface="Arial"/>
                <a:cs typeface="Arial"/>
              </a:rPr>
              <a:t>Teil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der HWRM-</a:t>
            </a:r>
            <a:r>
              <a:rPr sz="1900" spc="-10" dirty="0">
                <a:latin typeface="Arial"/>
                <a:cs typeface="Arial"/>
              </a:rPr>
              <a:t>Pläne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ct val="90000"/>
              </a:lnSpc>
              <a:spcBef>
                <a:spcPts val="980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z="1900" spc="-10" dirty="0">
                <a:latin typeface="Arial"/>
                <a:cs typeface="Arial"/>
              </a:rPr>
              <a:t>Informativen </a:t>
            </a:r>
            <a:r>
              <a:rPr sz="1900" dirty="0">
                <a:latin typeface="Arial"/>
                <a:cs typeface="Arial"/>
              </a:rPr>
              <a:t>Charakter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für </a:t>
            </a:r>
            <a:r>
              <a:rPr sz="1900" dirty="0">
                <a:latin typeface="Arial"/>
                <a:cs typeface="Arial"/>
              </a:rPr>
              <a:t>Gefahren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Risiken </a:t>
            </a:r>
            <a:r>
              <a:rPr sz="1900" dirty="0">
                <a:latin typeface="Arial"/>
                <a:cs typeface="Arial"/>
              </a:rPr>
              <a:t>durch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Hochwasser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478966"/>
            <a:ext cx="7315200" cy="53667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7800" y="1039037"/>
            <a:ext cx="74293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Hochwassergefahrenkarte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066800" y="3124200"/>
            <a:ext cx="3276600" cy="1501821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5120" marR="241300" indent="-312420">
              <a:lnSpc>
                <a:spcPts val="2050"/>
              </a:lnSpc>
              <a:spcBef>
                <a:spcPts val="355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HWGK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sind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45" dirty="0">
                <a:latin typeface="Arial"/>
                <a:cs typeface="Arial"/>
              </a:rPr>
              <a:t>Teil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der HWRM-</a:t>
            </a:r>
            <a:r>
              <a:rPr sz="1900" spc="-10" dirty="0">
                <a:latin typeface="Arial"/>
                <a:cs typeface="Arial"/>
              </a:rPr>
              <a:t>Pläne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ct val="90000"/>
              </a:lnSpc>
              <a:spcBef>
                <a:spcPts val="980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z="1900" spc="-10" dirty="0">
                <a:latin typeface="Arial"/>
                <a:cs typeface="Arial"/>
              </a:rPr>
              <a:t>Informativen </a:t>
            </a:r>
            <a:r>
              <a:rPr sz="1900" dirty="0">
                <a:latin typeface="Arial"/>
                <a:cs typeface="Arial"/>
              </a:rPr>
              <a:t>Charakter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für </a:t>
            </a:r>
            <a:r>
              <a:rPr sz="1900" dirty="0">
                <a:latin typeface="Arial"/>
                <a:cs typeface="Arial"/>
              </a:rPr>
              <a:t>Gefahren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Risiken </a:t>
            </a:r>
            <a:r>
              <a:rPr sz="1900" dirty="0">
                <a:latin typeface="Arial"/>
                <a:cs typeface="Arial"/>
              </a:rPr>
              <a:t>durch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Hochwasser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1415033"/>
            <a:ext cx="6945122" cy="544296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9381" y="1655495"/>
            <a:ext cx="10332619" cy="5202505"/>
            <a:chOff x="660400" y="729233"/>
            <a:chExt cx="10986770" cy="612902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077" y="729233"/>
              <a:ext cx="8228838" cy="61287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0400" y="2000940"/>
              <a:ext cx="6170930" cy="4803775"/>
            </a:xfrm>
            <a:custGeom>
              <a:avLst/>
              <a:gdLst/>
              <a:ahLst/>
              <a:cxnLst/>
              <a:rect l="l" t="t" r="r" b="b"/>
              <a:pathLst>
                <a:path w="6170930" h="4803775">
                  <a:moveTo>
                    <a:pt x="6170676" y="0"/>
                  </a:moveTo>
                  <a:lnTo>
                    <a:pt x="0" y="0"/>
                  </a:lnTo>
                  <a:lnTo>
                    <a:pt x="0" y="4803267"/>
                  </a:lnTo>
                  <a:lnTo>
                    <a:pt x="6170676" y="4803267"/>
                  </a:lnTo>
                  <a:lnTo>
                    <a:pt x="61706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7200" y="2564371"/>
            <a:ext cx="7007474" cy="436260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875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dirty="0">
                <a:latin typeface="Arial"/>
                <a:cs typeface="Arial"/>
              </a:rPr>
              <a:t>HWGK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sind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Teil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der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HWRM-Pläne</a:t>
            </a:r>
            <a:endParaRPr dirty="0">
              <a:latin typeface="Arial"/>
              <a:cs typeface="Arial"/>
            </a:endParaRPr>
          </a:p>
          <a:p>
            <a:pPr marL="325120" marR="313690" indent="-312420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dirty="0">
                <a:latin typeface="Arial"/>
                <a:cs typeface="Arial"/>
              </a:rPr>
              <a:t>Informativen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Charakter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für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Gefahren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und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Risiken </a:t>
            </a:r>
            <a:r>
              <a:rPr dirty="0">
                <a:latin typeface="Arial"/>
                <a:cs typeface="Arial"/>
              </a:rPr>
              <a:t>durch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Hochwasser</a:t>
            </a:r>
            <a:endParaRPr dirty="0">
              <a:latin typeface="Arial"/>
              <a:cs typeface="Arial"/>
            </a:endParaRPr>
          </a:p>
          <a:p>
            <a:pPr marL="325120" marR="34290" indent="-312420">
              <a:lnSpc>
                <a:spcPct val="90000"/>
              </a:lnSpc>
              <a:spcBef>
                <a:spcPts val="980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spc="-20" dirty="0">
                <a:latin typeface="Arial"/>
                <a:cs typeface="Arial"/>
              </a:rPr>
              <a:t>Ü-</a:t>
            </a:r>
            <a:r>
              <a:rPr dirty="0">
                <a:latin typeface="Arial"/>
                <a:cs typeface="Arial"/>
              </a:rPr>
              <a:t>Gebiete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sind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nach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§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76</a:t>
            </a:r>
            <a:r>
              <a:rPr spc="-1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Absatz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innerhalb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der </a:t>
            </a:r>
            <a:r>
              <a:rPr dirty="0">
                <a:latin typeface="Arial"/>
                <a:cs typeface="Arial"/>
              </a:rPr>
              <a:t>Risikogebiete,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denen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ein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Hochwasserereignis </a:t>
            </a:r>
            <a:r>
              <a:rPr dirty="0">
                <a:latin typeface="Arial"/>
                <a:cs typeface="Arial"/>
              </a:rPr>
              <a:t>mindestens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100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zu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erwarten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ist,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festzusetzen</a:t>
            </a:r>
            <a:endParaRPr dirty="0">
              <a:latin typeface="Arial"/>
              <a:cs typeface="Arial"/>
            </a:endParaRPr>
          </a:p>
          <a:p>
            <a:pPr marL="325120" marR="104775" indent="-312420">
              <a:lnSpc>
                <a:spcPts val="2050"/>
              </a:lnSpc>
              <a:spcBef>
                <a:spcPts val="1025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dirty="0">
                <a:latin typeface="Arial"/>
                <a:cs typeface="Arial"/>
              </a:rPr>
              <a:t>Im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Gegensatz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zu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den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Gefahrenkarten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ergibt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sich </a:t>
            </a:r>
            <a:r>
              <a:rPr dirty="0">
                <a:latin typeface="Arial"/>
                <a:cs typeface="Arial"/>
              </a:rPr>
              <a:t>durch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die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Festsetzung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eines Überschwemmungsgebietes</a:t>
            </a:r>
            <a:r>
              <a:rPr spc="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im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Rahmen </a:t>
            </a:r>
            <a:r>
              <a:rPr spc="-10" dirty="0">
                <a:latin typeface="Arial"/>
                <a:cs typeface="Arial"/>
              </a:rPr>
              <a:t>einer Verordnung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eine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unmittelbare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Rechtswirkung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nach</a:t>
            </a:r>
            <a:endParaRPr dirty="0">
              <a:latin typeface="Arial"/>
              <a:cs typeface="Arial"/>
            </a:endParaRPr>
          </a:p>
          <a:p>
            <a:pPr marL="325120">
              <a:lnSpc>
                <a:spcPts val="2030"/>
              </a:lnSpc>
            </a:pPr>
            <a:r>
              <a:rPr dirty="0">
                <a:latin typeface="Arial"/>
                <a:cs typeface="Arial"/>
              </a:rPr>
              <a:t>§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78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WHG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gegenüber</a:t>
            </a:r>
            <a:r>
              <a:rPr spc="1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allen</a:t>
            </a:r>
            <a:endParaRPr dirty="0">
              <a:latin typeface="Arial"/>
              <a:cs typeface="Arial"/>
            </a:endParaRPr>
          </a:p>
          <a:p>
            <a:pPr marL="325120" marR="5080" indent="-312420">
              <a:lnSpc>
                <a:spcPct val="90000"/>
              </a:lnSpc>
              <a:spcBef>
                <a:spcPts val="1000"/>
              </a:spcBef>
              <a:buClr>
                <a:srgbClr val="97BB27"/>
              </a:buClr>
              <a:buFont typeface="Courier New"/>
              <a:buChar char="o"/>
              <a:tabLst>
                <a:tab pos="325120" algn="l"/>
              </a:tabLst>
            </a:pPr>
            <a:r>
              <a:rPr dirty="0">
                <a:latin typeface="Arial"/>
                <a:cs typeface="Arial"/>
              </a:rPr>
              <a:t>In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festgesetzten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Ü-</a:t>
            </a:r>
            <a:r>
              <a:rPr dirty="0">
                <a:latin typeface="Arial"/>
                <a:cs typeface="Arial"/>
              </a:rPr>
              <a:t>Gebieten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sind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folglich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bestimmte </a:t>
            </a:r>
            <a:r>
              <a:rPr dirty="0">
                <a:latin typeface="Arial"/>
                <a:cs typeface="Arial"/>
              </a:rPr>
              <a:t>Handlungen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Vorhaben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zunächst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verboten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und </a:t>
            </a:r>
            <a:r>
              <a:rPr dirty="0">
                <a:latin typeface="Arial"/>
                <a:cs typeface="Arial"/>
              </a:rPr>
              <a:t>bedürfen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einem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Genehmigungsverfahren</a:t>
            </a:r>
            <a:r>
              <a:rPr dirty="0">
                <a:latin typeface="Arial"/>
                <a:cs typeface="Arial"/>
              </a:rPr>
              <a:t> und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einer </a:t>
            </a:r>
            <a:r>
              <a:rPr dirty="0">
                <a:latin typeface="Arial"/>
                <a:cs typeface="Arial"/>
              </a:rPr>
              <a:t>spezifischen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Prüfung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und</a:t>
            </a:r>
            <a:r>
              <a:rPr spc="-1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Abwägung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durch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die </a:t>
            </a:r>
            <a:r>
              <a:rPr dirty="0">
                <a:latin typeface="Arial"/>
                <a:cs typeface="Arial"/>
              </a:rPr>
              <a:t>zuständige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Behörde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52963" y="1150416"/>
            <a:ext cx="90295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spc="-10" dirty="0" err="1"/>
              <a:t>Festgesetzte</a:t>
            </a:r>
            <a:r>
              <a:rPr sz="3600" spc="-10" dirty="0"/>
              <a:t> </a:t>
            </a:r>
            <a:r>
              <a:rPr sz="3600" spc="-10" dirty="0" err="1"/>
              <a:t>Überschwemmungsgebiete</a:t>
            </a:r>
            <a:endParaRPr sz="3600" spc="-1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1172" y="3481323"/>
            <a:ext cx="32956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marR="5080" indent="-312420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Gesetzliche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Vorgaben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EU- </a:t>
            </a:r>
            <a:r>
              <a:rPr sz="1600" spc="-20" dirty="0">
                <a:latin typeface="Arial"/>
                <a:cs typeface="Arial"/>
              </a:rPr>
              <a:t>HWRM-</a:t>
            </a:r>
            <a:r>
              <a:rPr sz="1600" dirty="0">
                <a:latin typeface="Arial"/>
                <a:cs typeface="Arial"/>
              </a:rPr>
              <a:t>RL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für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sogenannte Risikogewässer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6264" y="4277233"/>
            <a:ext cx="3090545" cy="185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0670" marR="47625" indent="-26860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280670" algn="l"/>
              </a:tabLst>
            </a:pPr>
            <a:r>
              <a:rPr sz="1600" dirty="0">
                <a:latin typeface="Arial"/>
                <a:cs typeface="Arial"/>
              </a:rPr>
              <a:t>Maßnahmen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werden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die </a:t>
            </a:r>
            <a:r>
              <a:rPr sz="1600" spc="-10" dirty="0">
                <a:latin typeface="Arial"/>
                <a:cs typeface="Arial"/>
              </a:rPr>
              <a:t>Bezirksregierung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vorgegeben</a:t>
            </a:r>
            <a:endParaRPr sz="1600">
              <a:latin typeface="Arial"/>
              <a:cs typeface="Arial"/>
            </a:endParaRPr>
          </a:p>
          <a:p>
            <a:pPr marL="280670" marR="5080" indent="-268605">
              <a:lnSpc>
                <a:spcPct val="100000"/>
              </a:lnSpc>
              <a:spcBef>
                <a:spcPts val="505"/>
              </a:spcBef>
              <a:buClr>
                <a:srgbClr val="97BB27"/>
              </a:buClr>
              <a:buFont typeface="Wingdings"/>
              <a:buChar char=""/>
              <a:tabLst>
                <a:tab pos="280670" algn="l"/>
              </a:tabLst>
            </a:pPr>
            <a:r>
              <a:rPr sz="1600" spc="-10" dirty="0">
                <a:latin typeface="Arial"/>
                <a:cs typeface="Arial"/>
              </a:rPr>
              <a:t>Unterschiedliche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Träger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(Stadt, Wasserverband,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…)</a:t>
            </a:r>
            <a:r>
              <a:rPr sz="1600" spc="-10" dirty="0">
                <a:latin typeface="Arial"/>
                <a:cs typeface="Arial"/>
              </a:rPr>
              <a:t> müssen </a:t>
            </a:r>
            <a:r>
              <a:rPr sz="1600" dirty="0">
                <a:latin typeface="Arial"/>
                <a:cs typeface="Arial"/>
              </a:rPr>
              <a:t>diese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Maßnahmen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umsetzen</a:t>
            </a:r>
            <a:endParaRPr sz="1600">
              <a:latin typeface="Arial"/>
              <a:cs typeface="Arial"/>
            </a:endParaRPr>
          </a:p>
          <a:p>
            <a:pPr marL="280670" marR="410845" indent="-268605">
              <a:lnSpc>
                <a:spcPct val="100000"/>
              </a:lnSpc>
              <a:spcBef>
                <a:spcPts val="490"/>
              </a:spcBef>
              <a:buClr>
                <a:srgbClr val="97BB27"/>
              </a:buClr>
              <a:buFont typeface="Wingdings"/>
              <a:buChar char=""/>
              <a:tabLst>
                <a:tab pos="280670" algn="l"/>
              </a:tabLst>
            </a:pPr>
            <a:r>
              <a:rPr sz="1600" spc="-10" dirty="0">
                <a:latin typeface="Arial"/>
                <a:cs typeface="Arial"/>
              </a:rPr>
              <a:t>Festgesetzten Übeschwemmungsgebiete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0409" y="3481323"/>
            <a:ext cx="2738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Keine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gesetzliche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Vorgabe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0409" y="3787216"/>
            <a:ext cx="390461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Förderung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kommunalen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Konzepten</a:t>
            </a:r>
            <a:endParaRPr sz="1600">
              <a:latin typeface="Arial"/>
              <a:cs typeface="Arial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zum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Starkregenrisikomanagement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75501" y="4582947"/>
            <a:ext cx="1976120" cy="94932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80670" indent="-26797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280670" algn="l"/>
              </a:tabLst>
            </a:pPr>
            <a:r>
              <a:rPr sz="1600" spc="-10" dirty="0">
                <a:latin typeface="Arial"/>
                <a:cs typeface="Arial"/>
              </a:rPr>
              <a:t>Gefahrenkarte</a:t>
            </a:r>
            <a:endParaRPr sz="16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500"/>
              </a:spcBef>
              <a:buClr>
                <a:srgbClr val="97BB27"/>
              </a:buClr>
              <a:buFont typeface="Wingdings"/>
              <a:buChar char=""/>
              <a:tabLst>
                <a:tab pos="280670" algn="l"/>
              </a:tabLst>
            </a:pPr>
            <a:r>
              <a:rPr sz="1600" spc="-10" dirty="0">
                <a:latin typeface="Arial"/>
                <a:cs typeface="Arial"/>
              </a:rPr>
              <a:t>Risikokarte</a:t>
            </a:r>
            <a:endParaRPr sz="16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505"/>
              </a:spcBef>
              <a:buClr>
                <a:srgbClr val="97BB27"/>
              </a:buClr>
              <a:buFont typeface="Wingdings"/>
              <a:buChar char=""/>
              <a:tabLst>
                <a:tab pos="280670" algn="l"/>
              </a:tabLst>
            </a:pPr>
            <a:r>
              <a:rPr sz="1600" spc="-10" dirty="0">
                <a:latin typeface="Arial"/>
                <a:cs typeface="Arial"/>
              </a:rPr>
              <a:t>Handlungskonzept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88025" y="2350457"/>
            <a:ext cx="0" cy="4420870"/>
          </a:xfrm>
          <a:custGeom>
            <a:avLst/>
            <a:gdLst/>
            <a:ahLst/>
            <a:cxnLst/>
            <a:rect l="l" t="t" r="r" b="b"/>
            <a:pathLst>
              <a:path h="4420870">
                <a:moveTo>
                  <a:pt x="0" y="0"/>
                </a:moveTo>
                <a:lnTo>
                  <a:pt x="0" y="4420489"/>
                </a:lnTo>
              </a:path>
            </a:pathLst>
          </a:custGeom>
          <a:ln w="6350">
            <a:solidFill>
              <a:srgbClr val="00477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11172" y="2468501"/>
            <a:ext cx="7341870" cy="793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9250" algn="l"/>
              </a:tabLst>
            </a:pPr>
            <a:r>
              <a:rPr sz="2850" spc="-15" baseline="1461" dirty="0">
                <a:solidFill>
                  <a:srgbClr val="4B7DA2"/>
                </a:solidFill>
                <a:latin typeface="Arial"/>
                <a:cs typeface="Arial"/>
              </a:rPr>
              <a:t>Flusshochwasser</a:t>
            </a:r>
            <a:r>
              <a:rPr sz="2850" baseline="1461" dirty="0">
                <a:solidFill>
                  <a:srgbClr val="4B7DA2"/>
                </a:solidFill>
                <a:latin typeface="Arial"/>
                <a:cs typeface="Arial"/>
              </a:rPr>
              <a:t>	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Überflutung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durch</a:t>
            </a:r>
            <a:r>
              <a:rPr sz="1900" spc="-7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Starkregen</a:t>
            </a:r>
            <a:endParaRPr sz="1900" dirty="0">
              <a:latin typeface="Arial"/>
              <a:cs typeface="Arial"/>
            </a:endParaRPr>
          </a:p>
          <a:p>
            <a:pPr marL="329565" indent="-312420">
              <a:lnSpc>
                <a:spcPct val="100000"/>
              </a:lnSpc>
              <a:spcBef>
                <a:spcPts val="1845"/>
              </a:spcBef>
              <a:buClr>
                <a:srgbClr val="97BB27"/>
              </a:buClr>
              <a:buFont typeface="Wingdings"/>
              <a:buChar char=""/>
              <a:tabLst>
                <a:tab pos="329565" algn="l"/>
                <a:tab pos="4326255" algn="l"/>
                <a:tab pos="4638675" algn="l"/>
              </a:tabLst>
            </a:pPr>
            <a:r>
              <a:rPr sz="1600" dirty="0">
                <a:latin typeface="Arial"/>
                <a:cs typeface="Arial"/>
              </a:rPr>
              <a:t>Hochwasserrisiko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Flussgebieten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50" dirty="0">
                <a:solidFill>
                  <a:srgbClr val="97BB27"/>
                </a:solidFill>
                <a:latin typeface="Wingdings"/>
                <a:cs typeface="Wingdings"/>
              </a:rPr>
              <a:t></a:t>
            </a:r>
            <a:r>
              <a:rPr sz="1600" dirty="0">
                <a:solidFill>
                  <a:srgbClr val="97BB27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Arial"/>
                <a:cs typeface="Arial"/>
              </a:rPr>
              <a:t>Starkregenrisiko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überall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84325" y="3382178"/>
            <a:ext cx="8407400" cy="3140710"/>
          </a:xfrm>
          <a:custGeom>
            <a:avLst/>
            <a:gdLst/>
            <a:ahLst/>
            <a:cxnLst/>
            <a:rect l="l" t="t" r="r" b="b"/>
            <a:pathLst>
              <a:path w="8407400" h="3140710">
                <a:moveTo>
                  <a:pt x="0" y="0"/>
                </a:moveTo>
                <a:lnTo>
                  <a:pt x="8407273" y="0"/>
                </a:lnTo>
              </a:path>
              <a:path w="8407400" h="3140710">
                <a:moveTo>
                  <a:pt x="0" y="3140684"/>
                </a:moveTo>
                <a:lnTo>
                  <a:pt x="8407273" y="3140684"/>
                </a:lnTo>
              </a:path>
            </a:pathLst>
          </a:custGeom>
          <a:ln w="6350">
            <a:solidFill>
              <a:srgbClr val="00477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9984" y="1122857"/>
            <a:ext cx="103408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Flusshochwasser</a:t>
            </a:r>
            <a:r>
              <a:rPr sz="3600" spc="-100" dirty="0"/>
              <a:t> </a:t>
            </a:r>
            <a:r>
              <a:rPr sz="3600" dirty="0"/>
              <a:t>und</a:t>
            </a:r>
            <a:r>
              <a:rPr sz="3600" spc="-65" dirty="0"/>
              <a:t> </a:t>
            </a:r>
            <a:r>
              <a:rPr sz="3600" dirty="0"/>
              <a:t>Überflutung</a:t>
            </a:r>
            <a:r>
              <a:rPr sz="3600" spc="-80" dirty="0"/>
              <a:t> </a:t>
            </a:r>
            <a:r>
              <a:rPr sz="3600" dirty="0"/>
              <a:t>durch</a:t>
            </a:r>
            <a:r>
              <a:rPr sz="3600" spc="-80" dirty="0"/>
              <a:t> </a:t>
            </a:r>
            <a:r>
              <a:rPr sz="3600" spc="-10" dirty="0"/>
              <a:t>Starkregen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655401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„Nicht“</a:t>
            </a:r>
            <a:r>
              <a:rPr sz="3600" spc="-50" dirty="0"/>
              <a:t> </a:t>
            </a:r>
            <a:r>
              <a:rPr sz="3600" spc="-10" dirty="0"/>
              <a:t>Risikogewässer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764196"/>
            <a:ext cx="6400800" cy="2731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215" marR="5080" indent="-311150">
              <a:lnSpc>
                <a:spcPct val="100000"/>
              </a:lnSpc>
              <a:spcBef>
                <a:spcPts val="10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Kleinere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Flüsse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Bäche,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bisher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beim 	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Hochwasserschutz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EU-HWRL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berücksichtigt 	wurden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215" marR="35560" indent="-311150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Courier New"/>
              <a:buChar char="o"/>
              <a:tabLst>
                <a:tab pos="3244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Flüsse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Bäche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vor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allem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auf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von 	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Starkregenereignisse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überfluten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auf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einer 	Hochwasserwelle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1115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Courier New"/>
              <a:buChar char="o"/>
              <a:tabLst>
                <a:tab pos="32385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niedriger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Bevölkerungsdichte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lichter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485">
              <a:lnSpc>
                <a:spcPct val="100000"/>
              </a:lnSpc>
            </a:pP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Bebauung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6892" y="1266520"/>
            <a:ext cx="4506342" cy="559536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500" y="985310"/>
            <a:ext cx="11086999" cy="73680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dirty="0"/>
              <a:t>Wer</a:t>
            </a:r>
            <a:r>
              <a:rPr sz="3600" spc="-35" dirty="0"/>
              <a:t> </a:t>
            </a:r>
            <a:r>
              <a:rPr sz="3600" dirty="0" err="1"/>
              <a:t>ist</a:t>
            </a:r>
            <a:r>
              <a:rPr sz="3600" spc="-35" dirty="0"/>
              <a:t> </a:t>
            </a:r>
            <a:r>
              <a:rPr lang="de-DE" sz="3600" spc="-35" dirty="0"/>
              <a:t>z</a:t>
            </a:r>
            <a:r>
              <a:rPr sz="3600" dirty="0" err="1"/>
              <a:t>uständig</a:t>
            </a:r>
            <a:r>
              <a:rPr sz="3600" spc="-70" dirty="0"/>
              <a:t> </a:t>
            </a:r>
            <a:r>
              <a:rPr sz="3600" dirty="0"/>
              <a:t>für</a:t>
            </a:r>
            <a:r>
              <a:rPr sz="3600" spc="-35" dirty="0"/>
              <a:t> </a:t>
            </a:r>
            <a:r>
              <a:rPr sz="3600" dirty="0"/>
              <a:t>Hochwasser</a:t>
            </a:r>
            <a:r>
              <a:rPr sz="3600" spc="-35" dirty="0"/>
              <a:t> </a:t>
            </a:r>
            <a:r>
              <a:rPr sz="3600" dirty="0"/>
              <a:t>an</a:t>
            </a:r>
            <a:r>
              <a:rPr sz="3600" spc="-75" dirty="0"/>
              <a:t> </a:t>
            </a:r>
            <a:r>
              <a:rPr sz="3600" spc="-10" dirty="0"/>
              <a:t>„nicht </a:t>
            </a:r>
            <a:r>
              <a:rPr sz="3600" dirty="0"/>
              <a:t>Risikogewässer“</a:t>
            </a:r>
            <a:r>
              <a:rPr sz="3600" spc="-85" dirty="0"/>
              <a:t> </a:t>
            </a:r>
            <a:r>
              <a:rPr sz="3600" dirty="0"/>
              <a:t>und</a:t>
            </a:r>
            <a:r>
              <a:rPr sz="3600" spc="-40" dirty="0"/>
              <a:t> </a:t>
            </a:r>
            <a:r>
              <a:rPr sz="3600" dirty="0"/>
              <a:t>wer</a:t>
            </a:r>
            <a:r>
              <a:rPr sz="3600" spc="-35" dirty="0"/>
              <a:t> </a:t>
            </a:r>
            <a:r>
              <a:rPr sz="3600" dirty="0"/>
              <a:t>für</a:t>
            </a:r>
            <a:r>
              <a:rPr sz="3600" spc="-40" dirty="0"/>
              <a:t> </a:t>
            </a:r>
            <a:r>
              <a:rPr sz="3600" spc="-10" dirty="0"/>
              <a:t>Starkregen?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108" y="1687702"/>
            <a:ext cx="4207892" cy="523697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5800" y="3176204"/>
            <a:ext cx="5699760" cy="225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ts val="2165"/>
              </a:lnSpc>
              <a:spcBef>
                <a:spcPts val="95"/>
              </a:spcBef>
              <a:buChar char="•"/>
              <a:tabLst>
                <a:tab pos="354965" algn="l"/>
              </a:tabLst>
            </a:pPr>
            <a:r>
              <a:rPr sz="1900" dirty="0">
                <a:latin typeface="Arial"/>
                <a:cs typeface="Arial"/>
              </a:rPr>
              <a:t>Aus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Sicht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der</a:t>
            </a:r>
            <a:r>
              <a:rPr sz="1900" spc="-10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Amtshaftungsrechtsprechung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ist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die</a:t>
            </a:r>
            <a:endParaRPr sz="1900" dirty="0">
              <a:latin typeface="Arial"/>
              <a:cs typeface="Arial"/>
            </a:endParaRPr>
          </a:p>
          <a:p>
            <a:pPr marL="354965">
              <a:lnSpc>
                <a:spcPts val="2165"/>
              </a:lnSpc>
            </a:pPr>
            <a:r>
              <a:rPr sz="1900" dirty="0">
                <a:latin typeface="Arial"/>
                <a:cs typeface="Arial"/>
              </a:rPr>
              <a:t>Stadt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zuständig</a:t>
            </a:r>
            <a:endParaRPr sz="1900" dirty="0">
              <a:latin typeface="Arial"/>
              <a:cs typeface="Arial"/>
            </a:endParaRPr>
          </a:p>
          <a:p>
            <a:pPr marL="354965" marR="859790" indent="-342900">
              <a:lnSpc>
                <a:spcPts val="2050"/>
              </a:lnSpc>
              <a:spcBef>
                <a:spcPts val="1040"/>
              </a:spcBef>
              <a:buChar char="•"/>
              <a:tabLst>
                <a:tab pos="354965" algn="l"/>
              </a:tabLst>
            </a:pPr>
            <a:r>
              <a:rPr sz="1900" dirty="0">
                <a:latin typeface="Arial"/>
                <a:cs typeface="Arial"/>
              </a:rPr>
              <a:t>Es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gibt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weder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im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LWG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noch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im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WHG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eine </a:t>
            </a:r>
            <a:r>
              <a:rPr sz="1900" dirty="0">
                <a:latin typeface="Arial"/>
                <a:cs typeface="Arial"/>
              </a:rPr>
              <a:t>geregelte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Zuständigkeit</a:t>
            </a:r>
            <a:endParaRPr sz="1900" dirty="0">
              <a:latin typeface="Arial"/>
              <a:cs typeface="Arial"/>
            </a:endParaRPr>
          </a:p>
          <a:p>
            <a:pPr marL="354965" indent="-342265">
              <a:lnSpc>
                <a:spcPts val="2165"/>
              </a:lnSpc>
              <a:spcBef>
                <a:spcPts val="740"/>
              </a:spcBef>
              <a:buChar char="•"/>
              <a:tabLst>
                <a:tab pos="354965" algn="l"/>
              </a:tabLst>
            </a:pP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Aber</a:t>
            </a:r>
            <a:r>
              <a:rPr sz="1900" spc="-35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97BB27"/>
                </a:solidFill>
                <a:latin typeface="Arial"/>
                <a:cs typeface="Arial"/>
              </a:rPr>
              <a:t>welche</a:t>
            </a:r>
            <a:r>
              <a:rPr sz="1900" spc="-10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Abteilung</a:t>
            </a:r>
            <a:r>
              <a:rPr sz="1900" spc="-1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ist</a:t>
            </a:r>
            <a:r>
              <a:rPr sz="1900" spc="-5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in</a:t>
            </a:r>
            <a:r>
              <a:rPr sz="1900" spc="-35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der</a:t>
            </a:r>
            <a:r>
              <a:rPr sz="1900" spc="-3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97BB27"/>
                </a:solidFill>
                <a:latin typeface="Arial"/>
                <a:cs typeface="Arial"/>
              </a:rPr>
              <a:t>Verwaltung</a:t>
            </a:r>
            <a:endParaRPr sz="1900" dirty="0">
              <a:latin typeface="Arial"/>
              <a:cs typeface="Arial"/>
            </a:endParaRPr>
          </a:p>
          <a:p>
            <a:pPr marL="354965">
              <a:lnSpc>
                <a:spcPts val="2165"/>
              </a:lnSpc>
            </a:pPr>
            <a:r>
              <a:rPr sz="1900" spc="-10" dirty="0">
                <a:solidFill>
                  <a:srgbClr val="97BB27"/>
                </a:solidFill>
                <a:latin typeface="Arial"/>
                <a:cs typeface="Arial"/>
              </a:rPr>
              <a:t>zuständig?</a:t>
            </a:r>
            <a:endParaRPr sz="19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Und</a:t>
            </a:r>
            <a:r>
              <a:rPr sz="1900" spc="-55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was</a:t>
            </a:r>
            <a:r>
              <a:rPr sz="1900" spc="-4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sollen</a:t>
            </a:r>
            <a:r>
              <a:rPr sz="1900" spc="-30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diese</a:t>
            </a:r>
            <a:r>
              <a:rPr sz="1900" spc="-35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97BB27"/>
                </a:solidFill>
                <a:latin typeface="Arial"/>
                <a:cs typeface="Arial"/>
              </a:rPr>
              <a:t>ganzen</a:t>
            </a:r>
            <a:r>
              <a:rPr sz="1900" spc="-45" dirty="0">
                <a:solidFill>
                  <a:srgbClr val="97BB27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97BB27"/>
                </a:solidFill>
                <a:latin typeface="Arial"/>
                <a:cs typeface="Arial"/>
              </a:rPr>
              <a:t>Jährlichkeiten?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514600"/>
            <a:ext cx="11811000" cy="5176709"/>
            <a:chOff x="-894" y="729233"/>
            <a:chExt cx="11647805" cy="5744845"/>
          </a:xfrm>
        </p:grpSpPr>
        <p:sp>
          <p:nvSpPr>
            <p:cNvPr id="4" name="object 4"/>
            <p:cNvSpPr/>
            <p:nvPr/>
          </p:nvSpPr>
          <p:spPr>
            <a:xfrm>
              <a:off x="-894" y="729233"/>
              <a:ext cx="11647805" cy="5744845"/>
            </a:xfrm>
            <a:custGeom>
              <a:avLst/>
              <a:gdLst/>
              <a:ahLst/>
              <a:cxnLst/>
              <a:rect l="l" t="t" r="r" b="b"/>
              <a:pathLst>
                <a:path w="11647805" h="5744845">
                  <a:moveTo>
                    <a:pt x="9662927" y="0"/>
                  </a:moveTo>
                  <a:lnTo>
                    <a:pt x="0" y="11811"/>
                  </a:lnTo>
                  <a:lnTo>
                    <a:pt x="894" y="5729020"/>
                  </a:lnTo>
                  <a:lnTo>
                    <a:pt x="9668769" y="5744591"/>
                  </a:lnTo>
                  <a:lnTo>
                    <a:pt x="11647810" y="2865754"/>
                  </a:lnTo>
                  <a:lnTo>
                    <a:pt x="9662927" y="0"/>
                  </a:lnTo>
                  <a:close/>
                </a:path>
              </a:pathLst>
            </a:custGeom>
            <a:solidFill>
              <a:srgbClr val="00477B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729234"/>
              <a:ext cx="11556168" cy="574459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2000" y="990600"/>
            <a:ext cx="878062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solidFill>
                  <a:schemeClr val="tx1"/>
                </a:solidFill>
                <a:latin typeface="+mj-lt"/>
              </a:rPr>
              <a:t>Überflutungen</a:t>
            </a:r>
            <a:r>
              <a:rPr sz="3600" spc="-7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im</a:t>
            </a:r>
            <a:r>
              <a:rPr sz="3600" spc="-5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innerstädtischen</a:t>
            </a:r>
            <a:r>
              <a:rPr sz="3600" spc="-7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+mj-lt"/>
              </a:rPr>
              <a:t>Bereich</a:t>
            </a:r>
            <a:endParaRPr sz="36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1502565"/>
            <a:ext cx="10515600" cy="1325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Koordinierte</a:t>
            </a:r>
            <a:r>
              <a:rPr sz="1800" spc="5" dirty="0"/>
              <a:t> </a:t>
            </a:r>
            <a:r>
              <a:rPr sz="1800" spc="-10" dirty="0"/>
              <a:t>Starkniederschlagsregionalisierung</a:t>
            </a:r>
            <a:r>
              <a:rPr sz="1800" spc="40" dirty="0"/>
              <a:t> </a:t>
            </a:r>
            <a:r>
              <a:rPr sz="1800" dirty="0"/>
              <a:t>und</a:t>
            </a:r>
            <a:r>
              <a:rPr sz="1800" spc="5" dirty="0"/>
              <a:t> </a:t>
            </a:r>
            <a:r>
              <a:rPr sz="1800" spc="-10" dirty="0"/>
              <a:t>-</a:t>
            </a:r>
            <a:r>
              <a:rPr sz="1800" dirty="0"/>
              <a:t>auswertung</a:t>
            </a:r>
            <a:r>
              <a:rPr sz="1800" spc="25" dirty="0"/>
              <a:t> </a:t>
            </a:r>
            <a:r>
              <a:rPr sz="1800" dirty="0"/>
              <a:t>des</a:t>
            </a:r>
            <a:r>
              <a:rPr sz="1800" spc="-5" dirty="0"/>
              <a:t> </a:t>
            </a:r>
            <a:r>
              <a:rPr sz="1800" spc="-25" dirty="0"/>
              <a:t>DWD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803787" y="1091714"/>
            <a:ext cx="643879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spc="-10" dirty="0" err="1">
                <a:latin typeface="+mj-lt"/>
                <a:cs typeface="Arial"/>
              </a:rPr>
              <a:t>Starkregenindex</a:t>
            </a:r>
            <a:endParaRPr sz="3600" dirty="0">
              <a:latin typeface="+mj-lt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6573" y="2878133"/>
            <a:ext cx="1626007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Niederschlagshöhen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spenden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Abhängigkeit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von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Niederschlagsdauer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Jährlichkeit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T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(Wiederkehrintervall)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mit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Starkregenindexverfahren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594736"/>
              </p:ext>
            </p:extLst>
          </p:nvPr>
        </p:nvGraphicFramePr>
        <p:xfrm>
          <a:off x="647801" y="2438400"/>
          <a:ext cx="8839200" cy="422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Wiederkehrzeit</a:t>
                      </a:r>
                      <a:r>
                        <a:rPr sz="1100" b="1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050" b="1" baseline="7936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50" b="1" spc="120" baseline="7936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(a)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150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200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250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1000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Niederschlagshöhe</a:t>
                      </a:r>
                      <a:r>
                        <a:rPr sz="1100" b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[mm/m²]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4114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Starkregenindex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5FF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6FF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BC700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5500"/>
                    </a:solidFill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2800"/>
                    </a:solidFill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71E3C"/>
                    </a:solidFill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50" dirty="0">
                          <a:latin typeface="Calibri"/>
                          <a:cs typeface="Calibri"/>
                        </a:rPr>
                        <a:t>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1A63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25" dirty="0">
                          <a:latin typeface="Calibri"/>
                          <a:cs typeface="Calibri"/>
                        </a:rPr>
                        <a:t>10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70982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25" dirty="0">
                          <a:latin typeface="Calibri"/>
                          <a:cs typeface="Calibri"/>
                        </a:rPr>
                        <a:t>11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15B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35"/>
                        </a:lnSpc>
                        <a:spcBef>
                          <a:spcPts val="365"/>
                        </a:spcBef>
                      </a:pPr>
                      <a:r>
                        <a:rPr sz="900" i="1" dirty="0">
                          <a:latin typeface="Calibri"/>
                          <a:cs typeface="Calibri"/>
                        </a:rPr>
                        <a:t>SRI</a:t>
                      </a:r>
                      <a:r>
                        <a:rPr sz="9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i="1" spc="-25" dirty="0">
                          <a:latin typeface="Calibri"/>
                          <a:cs typeface="Calibri"/>
                        </a:rPr>
                        <a:t>12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613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 gridSpan="1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Dauerstufe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[min]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i="1" spc="-25" dirty="0">
                          <a:latin typeface="Calibri"/>
                          <a:cs typeface="Calibri"/>
                        </a:rPr>
                        <a:t>max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24,3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38,3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45,9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18,1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49,5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63,1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285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60,5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41,3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72,5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69,7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18,3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21,1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39,8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79,8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76,7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51,8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71,4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91,0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87,4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23,8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37,1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51,6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59,0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81,2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103,5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99,1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88,9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113,3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108,1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0090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36,9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46,1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73,3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101,0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128,6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122,1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37,2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80,3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110,6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28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132,7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0180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42,2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57,2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79,5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125,3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149,5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0240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34,4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50,1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55,2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62,6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87,0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99,5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137,1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174,7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162,7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0360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25,4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34,5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45,6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98,7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198,1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182,8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0540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28,8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39,1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51,7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59,4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80,5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111,9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128,0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176,3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224,6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205,5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0720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31,4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38,4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77,7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122,3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192,7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245,5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223,4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1080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35,6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43,5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54,8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64,1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73,6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79,8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138,6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158,5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218,3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278,2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251,2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1440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38,9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47,6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52,9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59,9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80,4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87,3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96,2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151,5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173,3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238,7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304,1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272,7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2880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48,2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58,9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65,5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74,2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86,8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99,7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108,1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119,2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135,1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187,8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214,8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295,9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376,9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275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332,9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859" y="957298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Starkregen</a:t>
            </a:r>
            <a:r>
              <a:rPr sz="3600" spc="-50" dirty="0"/>
              <a:t> </a:t>
            </a:r>
            <a:r>
              <a:rPr sz="3600" dirty="0"/>
              <a:t>-</a:t>
            </a:r>
            <a:r>
              <a:rPr sz="3600" spc="-20" dirty="0"/>
              <a:t> </a:t>
            </a:r>
            <a:r>
              <a:rPr sz="3600" spc="-10" dirty="0"/>
              <a:t>Handlungsbereiche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1611502"/>
            <a:ext cx="8429879" cy="16802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763250" y="2953003"/>
            <a:ext cx="9842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T.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Schmitt, Abwassernetzwerk Rheinland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619" y="3376777"/>
            <a:ext cx="1638935" cy="1238885"/>
          </a:xfrm>
          <a:prstGeom prst="rect">
            <a:avLst/>
          </a:prstGeom>
          <a:solidFill>
            <a:srgbClr val="BEBEBE"/>
          </a:solidFill>
          <a:ln w="3175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1200">
              <a:latin typeface="Times New Roman"/>
              <a:cs typeface="Times New Roman"/>
            </a:endParaRPr>
          </a:p>
          <a:p>
            <a:pPr marL="438784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Starkregenindex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2091" y="4247222"/>
            <a:ext cx="2080895" cy="3678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935339" y="4323333"/>
            <a:ext cx="1413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extremer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600503" y="3375177"/>
          <a:ext cx="2079625" cy="81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DA0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517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991F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7E23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5C29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15619" y="4693310"/>
            <a:ext cx="1638935" cy="1716405"/>
          </a:xfrm>
          <a:prstGeom prst="rect">
            <a:avLst/>
          </a:prstGeom>
          <a:solidFill>
            <a:srgbClr val="BEBEBE"/>
          </a:solidFill>
          <a:ln w="3175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200">
              <a:latin typeface="Times New Roman"/>
              <a:cs typeface="Times New Roman"/>
            </a:endParaRPr>
          </a:p>
          <a:p>
            <a:pPr marL="321310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Handlungsbereich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5584697"/>
            <a:ext cx="8429879" cy="37461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484370" y="5664200"/>
            <a:ext cx="60242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konstruktiver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Objektschutz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inklusive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Rückstausicherung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Gebäuden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(durch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Eigentümer)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6035027"/>
            <a:ext cx="8429879" cy="37456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139173" y="6114999"/>
            <a:ext cx="137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Katastrophenschutz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4700015"/>
            <a:ext cx="8429879" cy="37465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332101" y="4779645"/>
            <a:ext cx="1548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Entwässerungssystem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5125084"/>
            <a:ext cx="8429879" cy="37464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739766" y="5204841"/>
            <a:ext cx="3363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Verkehrs-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Freiflächen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(zeitweise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Überflutung)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53107" y="3376764"/>
            <a:ext cx="1002030" cy="813435"/>
          </a:xfrm>
          <a:prstGeom prst="rect">
            <a:avLst/>
          </a:prstGeom>
          <a:solidFill>
            <a:srgbClr val="009D48"/>
          </a:solidFill>
          <a:ln w="5613">
            <a:solidFill>
              <a:srgbClr val="FFFFFF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54832" y="3376764"/>
            <a:ext cx="1002030" cy="813435"/>
          </a:xfrm>
          <a:prstGeom prst="rect">
            <a:avLst/>
          </a:prstGeom>
          <a:solidFill>
            <a:srgbClr val="64B03D"/>
          </a:solidFill>
          <a:ln w="3175">
            <a:solidFill>
              <a:srgbClr val="FFFFFF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4247222"/>
            <a:ext cx="2003424" cy="36783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573527" y="4323333"/>
            <a:ext cx="136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häufiger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381182" y="3375177"/>
          <a:ext cx="2021204" cy="81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1C92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CBB0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99D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object 23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2770" y="4247222"/>
            <a:ext cx="2021458" cy="36783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662042" y="4323333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intensiver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02781" y="3376764"/>
            <a:ext cx="1002665" cy="813435"/>
          </a:xfrm>
          <a:prstGeom prst="rect">
            <a:avLst/>
          </a:prstGeom>
          <a:solidFill>
            <a:srgbClr val="E46C1E"/>
          </a:solidFill>
          <a:ln w="4216">
            <a:solidFill>
              <a:srgbClr val="FFFFFF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imes New Roman"/>
              <a:cs typeface="Times New Roman"/>
            </a:endParaRPr>
          </a:p>
          <a:p>
            <a:pPr marL="3175" algn="ctr">
              <a:lnSpc>
                <a:spcPct val="100000"/>
              </a:lnSpc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05204" y="3376764"/>
            <a:ext cx="1002665" cy="813435"/>
          </a:xfrm>
          <a:prstGeom prst="rect">
            <a:avLst/>
          </a:prstGeom>
          <a:solidFill>
            <a:srgbClr val="E21E1F"/>
          </a:solidFill>
          <a:ln w="3175">
            <a:solidFill>
              <a:srgbClr val="FFFFFF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781" y="4247222"/>
            <a:ext cx="2004822" cy="36783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846569" y="4231894"/>
            <a:ext cx="1317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außergewöhnlicher Starkregen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619" y="4693310"/>
            <a:ext cx="1638935" cy="1716405"/>
          </a:xfrm>
          <a:prstGeom prst="rect">
            <a:avLst/>
          </a:prstGeom>
          <a:solidFill>
            <a:srgbClr val="BEBEBE"/>
          </a:solidFill>
          <a:ln w="3175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200">
              <a:latin typeface="Times New Roman"/>
              <a:cs typeface="Times New Roman"/>
            </a:endParaRPr>
          </a:p>
          <a:p>
            <a:pPr marL="321310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Handlungsbereich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5584697"/>
            <a:ext cx="8429879" cy="3746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44830" y="5664200"/>
            <a:ext cx="41636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nklusive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Rückstausicherung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Gebäuden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(durch</a:t>
            </a:r>
            <a:r>
              <a:rPr sz="1200" spc="-10" dirty="0">
                <a:latin typeface="Arial"/>
                <a:cs typeface="Arial"/>
              </a:rPr>
              <a:t> Eigentümer)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107" y="6035027"/>
            <a:ext cx="8429879" cy="37456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139173" y="6114999"/>
            <a:ext cx="137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Katastrophenschutz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53107" y="4700015"/>
            <a:ext cx="8430260" cy="800100"/>
            <a:chOff x="2253107" y="4700015"/>
            <a:chExt cx="8430260" cy="800100"/>
          </a:xfrm>
        </p:grpSpPr>
        <p:pic>
          <p:nvPicPr>
            <p:cNvPr id="8" name="object 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3107" y="4700015"/>
              <a:ext cx="8429879" cy="3746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3107" y="5125084"/>
              <a:ext cx="8429879" cy="37464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398517" y="5204841"/>
            <a:ext cx="1704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(zeitweise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Überflutung)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09600" y="970389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Starkregen</a:t>
            </a:r>
            <a:r>
              <a:rPr sz="3600" spc="-50" dirty="0"/>
              <a:t> </a:t>
            </a:r>
            <a:r>
              <a:rPr sz="3600" dirty="0"/>
              <a:t>-</a:t>
            </a:r>
            <a:r>
              <a:rPr sz="3600" spc="-20" dirty="0"/>
              <a:t> </a:t>
            </a:r>
            <a:r>
              <a:rPr sz="3600" spc="-10" dirty="0"/>
              <a:t>Handlungsbereiche</a:t>
            </a:r>
            <a:endParaRPr sz="3600" dirty="0"/>
          </a:p>
        </p:txBody>
      </p:sp>
      <p:grpSp>
        <p:nvGrpSpPr>
          <p:cNvPr id="12" name="object 12"/>
          <p:cNvGrpSpPr/>
          <p:nvPr/>
        </p:nvGrpSpPr>
        <p:grpSpPr>
          <a:xfrm>
            <a:off x="2251519" y="3375177"/>
            <a:ext cx="4154804" cy="1240155"/>
            <a:chOff x="2251519" y="3375177"/>
            <a:chExt cx="4154804" cy="1240155"/>
          </a:xfrm>
        </p:grpSpPr>
        <p:sp>
          <p:nvSpPr>
            <p:cNvPr id="13" name="object 13"/>
            <p:cNvSpPr/>
            <p:nvPr/>
          </p:nvSpPr>
          <p:spPr>
            <a:xfrm>
              <a:off x="2253107" y="3376764"/>
              <a:ext cx="1003300" cy="813435"/>
            </a:xfrm>
            <a:custGeom>
              <a:avLst/>
              <a:gdLst/>
              <a:ahLst/>
              <a:cxnLst/>
              <a:rect l="l" t="t" r="r" b="b"/>
              <a:pathLst>
                <a:path w="1003300" h="813435">
                  <a:moveTo>
                    <a:pt x="1002944" y="0"/>
                  </a:moveTo>
                  <a:lnTo>
                    <a:pt x="0" y="0"/>
                  </a:lnTo>
                  <a:lnTo>
                    <a:pt x="0" y="813219"/>
                  </a:lnTo>
                  <a:lnTo>
                    <a:pt x="1002944" y="813219"/>
                  </a:lnTo>
                  <a:lnTo>
                    <a:pt x="1002944" y="0"/>
                  </a:lnTo>
                  <a:close/>
                </a:path>
              </a:pathLst>
            </a:custGeom>
            <a:solidFill>
              <a:srgbClr val="009D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53107" y="3376764"/>
              <a:ext cx="1003300" cy="813435"/>
            </a:xfrm>
            <a:custGeom>
              <a:avLst/>
              <a:gdLst/>
              <a:ahLst/>
              <a:cxnLst/>
              <a:rect l="l" t="t" r="r" b="b"/>
              <a:pathLst>
                <a:path w="1003300" h="813435">
                  <a:moveTo>
                    <a:pt x="0" y="813219"/>
                  </a:moveTo>
                  <a:lnTo>
                    <a:pt x="1002944" y="813219"/>
                  </a:lnTo>
                  <a:lnTo>
                    <a:pt x="1002944" y="0"/>
                  </a:lnTo>
                  <a:lnTo>
                    <a:pt x="0" y="0"/>
                  </a:lnTo>
                  <a:lnTo>
                    <a:pt x="0" y="81321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3613" y="3376764"/>
              <a:ext cx="1003300" cy="813435"/>
            </a:xfrm>
            <a:custGeom>
              <a:avLst/>
              <a:gdLst/>
              <a:ahLst/>
              <a:cxnLst/>
              <a:rect l="l" t="t" r="r" b="b"/>
              <a:pathLst>
                <a:path w="1003300" h="813435">
                  <a:moveTo>
                    <a:pt x="1002944" y="0"/>
                  </a:moveTo>
                  <a:lnTo>
                    <a:pt x="0" y="0"/>
                  </a:lnTo>
                  <a:lnTo>
                    <a:pt x="0" y="813219"/>
                  </a:lnTo>
                  <a:lnTo>
                    <a:pt x="1002944" y="813219"/>
                  </a:lnTo>
                  <a:lnTo>
                    <a:pt x="1002944" y="0"/>
                  </a:lnTo>
                  <a:close/>
                </a:path>
              </a:pathLst>
            </a:custGeom>
            <a:solidFill>
              <a:srgbClr val="64B0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3613" y="3376764"/>
              <a:ext cx="1003300" cy="813435"/>
            </a:xfrm>
            <a:custGeom>
              <a:avLst/>
              <a:gdLst/>
              <a:ahLst/>
              <a:cxnLst/>
              <a:rect l="l" t="t" r="r" b="b"/>
              <a:pathLst>
                <a:path w="1003300" h="813435">
                  <a:moveTo>
                    <a:pt x="0" y="813219"/>
                  </a:moveTo>
                  <a:lnTo>
                    <a:pt x="1002944" y="813219"/>
                  </a:lnTo>
                  <a:lnTo>
                    <a:pt x="1002944" y="0"/>
                  </a:lnTo>
                  <a:lnTo>
                    <a:pt x="0" y="0"/>
                  </a:lnTo>
                  <a:lnTo>
                    <a:pt x="0" y="81321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82770" y="3376764"/>
              <a:ext cx="674370" cy="813435"/>
            </a:xfrm>
            <a:custGeom>
              <a:avLst/>
              <a:gdLst/>
              <a:ahLst/>
              <a:cxnLst/>
              <a:rect l="l" t="t" r="r" b="b"/>
              <a:pathLst>
                <a:path w="674370" h="813435">
                  <a:moveTo>
                    <a:pt x="673811" y="0"/>
                  </a:moveTo>
                  <a:lnTo>
                    <a:pt x="0" y="0"/>
                  </a:lnTo>
                  <a:lnTo>
                    <a:pt x="0" y="813219"/>
                  </a:lnTo>
                  <a:lnTo>
                    <a:pt x="673811" y="813219"/>
                  </a:lnTo>
                  <a:lnTo>
                    <a:pt x="673811" y="0"/>
                  </a:lnTo>
                  <a:close/>
                </a:path>
              </a:pathLst>
            </a:custGeom>
            <a:solidFill>
              <a:srgbClr val="C1C9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82770" y="3376764"/>
              <a:ext cx="674370" cy="813435"/>
            </a:xfrm>
            <a:custGeom>
              <a:avLst/>
              <a:gdLst/>
              <a:ahLst/>
              <a:cxnLst/>
              <a:rect l="l" t="t" r="r" b="b"/>
              <a:pathLst>
                <a:path w="674370" h="813435">
                  <a:moveTo>
                    <a:pt x="0" y="813219"/>
                  </a:moveTo>
                  <a:lnTo>
                    <a:pt x="673811" y="813219"/>
                  </a:lnTo>
                  <a:lnTo>
                    <a:pt x="673811" y="0"/>
                  </a:lnTo>
                  <a:lnTo>
                    <a:pt x="0" y="0"/>
                  </a:lnTo>
                  <a:lnTo>
                    <a:pt x="0" y="81321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56632" y="3376764"/>
              <a:ext cx="674370" cy="813435"/>
            </a:xfrm>
            <a:custGeom>
              <a:avLst/>
              <a:gdLst/>
              <a:ahLst/>
              <a:cxnLst/>
              <a:rect l="l" t="t" r="r" b="b"/>
              <a:pathLst>
                <a:path w="674370" h="813435">
                  <a:moveTo>
                    <a:pt x="673811" y="0"/>
                  </a:moveTo>
                  <a:lnTo>
                    <a:pt x="0" y="0"/>
                  </a:lnTo>
                  <a:lnTo>
                    <a:pt x="0" y="813219"/>
                  </a:lnTo>
                  <a:lnTo>
                    <a:pt x="673811" y="813219"/>
                  </a:lnTo>
                  <a:lnTo>
                    <a:pt x="673811" y="0"/>
                  </a:lnTo>
                  <a:close/>
                </a:path>
              </a:pathLst>
            </a:custGeom>
            <a:solidFill>
              <a:srgbClr val="ECBB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56632" y="3376764"/>
              <a:ext cx="674370" cy="813435"/>
            </a:xfrm>
            <a:custGeom>
              <a:avLst/>
              <a:gdLst/>
              <a:ahLst/>
              <a:cxnLst/>
              <a:rect l="l" t="t" r="r" b="b"/>
              <a:pathLst>
                <a:path w="674370" h="813435">
                  <a:moveTo>
                    <a:pt x="0" y="813219"/>
                  </a:moveTo>
                  <a:lnTo>
                    <a:pt x="673811" y="813219"/>
                  </a:lnTo>
                  <a:lnTo>
                    <a:pt x="673811" y="0"/>
                  </a:lnTo>
                  <a:lnTo>
                    <a:pt x="0" y="0"/>
                  </a:lnTo>
                  <a:lnTo>
                    <a:pt x="0" y="81321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30366" y="3376764"/>
              <a:ext cx="674370" cy="813435"/>
            </a:xfrm>
            <a:custGeom>
              <a:avLst/>
              <a:gdLst/>
              <a:ahLst/>
              <a:cxnLst/>
              <a:rect l="l" t="t" r="r" b="b"/>
              <a:pathLst>
                <a:path w="674370" h="813435">
                  <a:moveTo>
                    <a:pt x="673811" y="0"/>
                  </a:moveTo>
                  <a:lnTo>
                    <a:pt x="0" y="0"/>
                  </a:lnTo>
                  <a:lnTo>
                    <a:pt x="0" y="813219"/>
                  </a:lnTo>
                  <a:lnTo>
                    <a:pt x="673811" y="813219"/>
                  </a:lnTo>
                  <a:lnTo>
                    <a:pt x="673811" y="0"/>
                  </a:lnTo>
                  <a:close/>
                </a:path>
              </a:pathLst>
            </a:custGeom>
            <a:solidFill>
              <a:srgbClr val="E99D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30366" y="3376764"/>
              <a:ext cx="674370" cy="813435"/>
            </a:xfrm>
            <a:custGeom>
              <a:avLst/>
              <a:gdLst/>
              <a:ahLst/>
              <a:cxnLst/>
              <a:rect l="l" t="t" r="r" b="b"/>
              <a:pathLst>
                <a:path w="674370" h="813435">
                  <a:moveTo>
                    <a:pt x="0" y="813219"/>
                  </a:moveTo>
                  <a:lnTo>
                    <a:pt x="673811" y="813219"/>
                  </a:lnTo>
                  <a:lnTo>
                    <a:pt x="673811" y="0"/>
                  </a:lnTo>
                  <a:lnTo>
                    <a:pt x="0" y="0"/>
                  </a:lnTo>
                  <a:lnTo>
                    <a:pt x="0" y="81321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3107" y="4247222"/>
              <a:ext cx="2003424" cy="36783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2770" y="4247222"/>
              <a:ext cx="2021458" cy="36783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502781" y="3376764"/>
            <a:ext cx="1002665" cy="813435"/>
          </a:xfrm>
          <a:prstGeom prst="rect">
            <a:avLst/>
          </a:prstGeom>
          <a:solidFill>
            <a:srgbClr val="E46C1E"/>
          </a:solidFill>
          <a:ln w="4216">
            <a:solidFill>
              <a:srgbClr val="FFFFFF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imes New Roman"/>
              <a:cs typeface="Times New Roman"/>
            </a:endParaRPr>
          </a:p>
          <a:p>
            <a:pPr marL="3175" algn="ctr">
              <a:lnSpc>
                <a:spcPct val="100000"/>
              </a:lnSpc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05204" y="3376764"/>
            <a:ext cx="1002665" cy="813435"/>
          </a:xfrm>
          <a:prstGeom prst="rect">
            <a:avLst/>
          </a:prstGeom>
          <a:solidFill>
            <a:srgbClr val="E21E1F"/>
          </a:solidFill>
          <a:ln w="3175">
            <a:solidFill>
              <a:srgbClr val="FFFFFF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44801" y="3676524"/>
            <a:ext cx="4067810" cy="218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3695">
              <a:lnSpc>
                <a:spcPts val="1764"/>
              </a:lnSpc>
              <a:tabLst>
                <a:tab pos="1354455" algn="l"/>
                <a:tab pos="2319020" algn="l"/>
                <a:tab pos="2992755" algn="l"/>
                <a:tab pos="3666490" algn="l"/>
              </a:tabLst>
            </a:pP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  <a:p>
            <a:pPr marR="292735" indent="241300">
              <a:lnSpc>
                <a:spcPct val="249500"/>
              </a:lnSpc>
              <a:spcBef>
                <a:spcPts val="1270"/>
              </a:spcBef>
              <a:tabLst>
                <a:tab pos="2329815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häufiger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	intensiver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 </a:t>
            </a:r>
            <a:r>
              <a:rPr sz="1200" spc="-10" dirty="0">
                <a:latin typeface="Arial"/>
                <a:cs typeface="Arial"/>
              </a:rPr>
              <a:t>Entwässerungssystem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200">
              <a:latin typeface="Arial"/>
              <a:cs typeface="Arial"/>
            </a:endParaRPr>
          </a:p>
          <a:p>
            <a:pPr algn="r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Verkehrs-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Freifläche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200">
              <a:latin typeface="Arial"/>
              <a:cs typeface="Arial"/>
            </a:endParaRPr>
          </a:p>
          <a:p>
            <a:pPr marR="46990" algn="r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konstruktiver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Objektschutz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781" y="4247222"/>
            <a:ext cx="2004822" cy="36783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6846569" y="4231894"/>
            <a:ext cx="1317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außergewöhnlicher Starkregen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2091" y="4247222"/>
            <a:ext cx="2080895" cy="36783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8935339" y="4323333"/>
            <a:ext cx="1413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extremer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8600503" y="3375177"/>
          <a:ext cx="2079625" cy="81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DA0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517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991F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7E23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5C29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3" name="object 33"/>
          <p:cNvGrpSpPr/>
          <p:nvPr/>
        </p:nvGrpSpPr>
        <p:grpSpPr>
          <a:xfrm>
            <a:off x="2194305" y="1611502"/>
            <a:ext cx="8488680" cy="5104765"/>
            <a:chOff x="2194305" y="1611502"/>
            <a:chExt cx="8488680" cy="5104765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3106" y="1611502"/>
              <a:ext cx="8429879" cy="168021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451600" y="1611502"/>
              <a:ext cx="0" cy="5104765"/>
            </a:xfrm>
            <a:custGeom>
              <a:avLst/>
              <a:gdLst/>
              <a:ahLst/>
              <a:cxnLst/>
              <a:rect l="l" t="t" r="r" b="b"/>
              <a:pathLst>
                <a:path h="5104765">
                  <a:moveTo>
                    <a:pt x="0" y="0"/>
                  </a:moveTo>
                  <a:lnTo>
                    <a:pt x="0" y="5104345"/>
                  </a:lnTo>
                </a:path>
              </a:pathLst>
            </a:custGeom>
            <a:ln w="19050">
              <a:solidFill>
                <a:srgbClr val="FF000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200655" y="1733499"/>
              <a:ext cx="4203700" cy="4844415"/>
            </a:xfrm>
            <a:custGeom>
              <a:avLst/>
              <a:gdLst/>
              <a:ahLst/>
              <a:cxnLst/>
              <a:rect l="l" t="t" r="r" b="b"/>
              <a:pathLst>
                <a:path w="4203700" h="4844415">
                  <a:moveTo>
                    <a:pt x="4203573" y="0"/>
                  </a:moveTo>
                  <a:lnTo>
                    <a:pt x="0" y="0"/>
                  </a:lnTo>
                  <a:lnTo>
                    <a:pt x="0" y="4844034"/>
                  </a:lnTo>
                  <a:lnTo>
                    <a:pt x="4203573" y="4844034"/>
                  </a:lnTo>
                  <a:lnTo>
                    <a:pt x="4203573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00655" y="1733499"/>
              <a:ext cx="4203700" cy="4844415"/>
            </a:xfrm>
            <a:custGeom>
              <a:avLst/>
              <a:gdLst/>
              <a:ahLst/>
              <a:cxnLst/>
              <a:rect l="l" t="t" r="r" b="b"/>
              <a:pathLst>
                <a:path w="4203700" h="4844415">
                  <a:moveTo>
                    <a:pt x="0" y="4844034"/>
                  </a:moveTo>
                  <a:lnTo>
                    <a:pt x="4203573" y="4844034"/>
                  </a:lnTo>
                  <a:lnTo>
                    <a:pt x="4203573" y="0"/>
                  </a:lnTo>
                  <a:lnTo>
                    <a:pt x="0" y="0"/>
                  </a:lnTo>
                  <a:lnTo>
                    <a:pt x="0" y="484403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15619" y="3376777"/>
            <a:ext cx="1638935" cy="1238885"/>
          </a:xfrm>
          <a:prstGeom prst="rect">
            <a:avLst/>
          </a:prstGeom>
          <a:solidFill>
            <a:srgbClr val="BEBEBE"/>
          </a:solidFill>
          <a:ln w="3175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1200">
              <a:latin typeface="Times New Roman"/>
              <a:cs typeface="Times New Roman"/>
            </a:endParaRPr>
          </a:p>
          <a:p>
            <a:pPr marL="438784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Starkregenindex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07005" y="1739849"/>
            <a:ext cx="4191000" cy="1637030"/>
          </a:xfrm>
          <a:prstGeom prst="rect">
            <a:avLst/>
          </a:prstGeom>
          <a:solidFill>
            <a:srgbClr val="FFFFFF">
              <a:alpha val="79998"/>
            </a:srgbClr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imes New Roman"/>
              <a:cs typeface="Times New Roman"/>
            </a:endParaRPr>
          </a:p>
          <a:p>
            <a:pPr marL="324485" marR="445134" indent="-1270"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Entspricht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Normen</a:t>
            </a:r>
            <a:r>
              <a:rPr sz="1800" spc="-25" dirty="0">
                <a:latin typeface="Arial"/>
                <a:cs typeface="Arial"/>
              </a:rPr>
              <a:t> zur </a:t>
            </a:r>
            <a:r>
              <a:rPr sz="1800" dirty="0">
                <a:latin typeface="Arial"/>
                <a:cs typeface="Arial"/>
              </a:rPr>
              <a:t>Bemessung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und</a:t>
            </a:r>
            <a:r>
              <a:rPr sz="1800" spc="5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Dimensionierung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Kanalisation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763250" y="2953003"/>
            <a:ext cx="9842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T.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Schmitt, Abwassernetzwerk Rheinland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9241" y="987064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Kommunale</a:t>
            </a:r>
            <a:r>
              <a:rPr sz="3600" spc="-80" dirty="0"/>
              <a:t> </a:t>
            </a:r>
            <a:r>
              <a:rPr sz="3600" spc="-10" dirty="0"/>
              <a:t>Gemeinschaftsaufgabe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06" y="2054844"/>
            <a:ext cx="8396949" cy="14922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057893" y="3068573"/>
            <a:ext cx="9842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T.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Schmitt, Abwassernetzwerk Rheinland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241" y="3779646"/>
            <a:ext cx="87864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726440" indent="-287020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299085" algn="l"/>
              </a:tabLst>
            </a:pPr>
            <a:r>
              <a:rPr sz="1600" spc="-10" dirty="0">
                <a:latin typeface="Arial"/>
                <a:cs typeface="Arial"/>
              </a:rPr>
              <a:t>Starkregenereignisse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gehen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oftmals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weit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über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Bemessungsgrößen </a:t>
            </a:r>
            <a:r>
              <a:rPr sz="1600" b="1" dirty="0">
                <a:latin typeface="Arial"/>
                <a:cs typeface="Arial"/>
              </a:rPr>
              <a:t>der</a:t>
            </a:r>
            <a:r>
              <a:rPr sz="1600" b="1" spc="-10" dirty="0">
                <a:latin typeface="Arial"/>
                <a:cs typeface="Arial"/>
              </a:rPr>
              <a:t> örtlichen </a:t>
            </a:r>
            <a:r>
              <a:rPr sz="1600" b="1" dirty="0">
                <a:latin typeface="Arial"/>
                <a:cs typeface="Arial"/>
              </a:rPr>
              <a:t>Kanalisation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hinaus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können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nicht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alleine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diese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aufgefangen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werden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97BB27"/>
              </a:buClr>
              <a:buFont typeface="Wingdings"/>
              <a:buChar char=""/>
            </a:pP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97BB27"/>
              </a:buClr>
              <a:buFont typeface="Wingdings"/>
              <a:buChar char=""/>
              <a:tabLst>
                <a:tab pos="299085" algn="l"/>
              </a:tabLst>
            </a:pPr>
            <a:r>
              <a:rPr sz="1600" b="1" dirty="0">
                <a:latin typeface="Arial"/>
                <a:cs typeface="Arial"/>
              </a:rPr>
              <a:t>Die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Bewältigung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von</a:t>
            </a:r>
            <a:r>
              <a:rPr sz="1600" b="1" spc="-10" dirty="0">
                <a:latin typeface="Arial"/>
                <a:cs typeface="Arial"/>
              </a:rPr>
              <a:t> Starkregenereignissen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ist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eine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kommunale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Gemeinschaftsaufgabe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41239" y="5657850"/>
            <a:ext cx="2199640" cy="1123950"/>
            <a:chOff x="5341239" y="5368290"/>
            <a:chExt cx="2199640" cy="1123950"/>
          </a:xfrm>
        </p:grpSpPr>
        <p:sp>
          <p:nvSpPr>
            <p:cNvPr id="7" name="object 7"/>
            <p:cNvSpPr/>
            <p:nvPr/>
          </p:nvSpPr>
          <p:spPr>
            <a:xfrm>
              <a:off x="5347589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3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3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7589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3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3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539485" y="5895848"/>
            <a:ext cx="18034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9690" marR="5080" indent="-4762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der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Oberfläche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4050" y="5657850"/>
            <a:ext cx="2199640" cy="1123950"/>
            <a:chOff x="654050" y="5368290"/>
            <a:chExt cx="2199640" cy="1123950"/>
          </a:xfrm>
        </p:grpSpPr>
        <p:sp>
          <p:nvSpPr>
            <p:cNvPr id="11" name="object 11"/>
            <p:cNvSpPr/>
            <p:nvPr/>
          </p:nvSpPr>
          <p:spPr>
            <a:xfrm>
              <a:off x="66040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4" y="0"/>
                  </a:moveTo>
                  <a:lnTo>
                    <a:pt x="190093" y="0"/>
                  </a:lnTo>
                  <a:lnTo>
                    <a:pt x="130012" y="5668"/>
                  </a:lnTo>
                  <a:lnTo>
                    <a:pt x="77830" y="21449"/>
                  </a:lnTo>
                  <a:lnTo>
                    <a:pt x="36679" y="45509"/>
                  </a:lnTo>
                  <a:lnTo>
                    <a:pt x="969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9" y="1065163"/>
                  </a:lnTo>
                  <a:lnTo>
                    <a:pt x="77830" y="1089208"/>
                  </a:lnTo>
                  <a:lnTo>
                    <a:pt x="130012" y="1104977"/>
                  </a:lnTo>
                  <a:lnTo>
                    <a:pt x="190093" y="1110640"/>
                  </a:lnTo>
                  <a:lnTo>
                    <a:pt x="1996694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4" y="0"/>
                  </a:lnTo>
                  <a:close/>
                </a:path>
              </a:pathLst>
            </a:custGeom>
            <a:solidFill>
              <a:srgbClr val="B1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040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9" y="45509"/>
                  </a:lnTo>
                  <a:lnTo>
                    <a:pt x="77830" y="21449"/>
                  </a:lnTo>
                  <a:lnTo>
                    <a:pt x="130012" y="5668"/>
                  </a:lnTo>
                  <a:lnTo>
                    <a:pt x="190093" y="0"/>
                  </a:lnTo>
                  <a:lnTo>
                    <a:pt x="1996694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4" y="1110640"/>
                  </a:lnTo>
                  <a:lnTo>
                    <a:pt x="190093" y="1110640"/>
                  </a:lnTo>
                  <a:lnTo>
                    <a:pt x="130012" y="1104977"/>
                  </a:lnTo>
                  <a:lnTo>
                    <a:pt x="77830" y="1089208"/>
                  </a:lnTo>
                  <a:lnTo>
                    <a:pt x="36679" y="1065163"/>
                  </a:lnTo>
                  <a:lnTo>
                    <a:pt x="9691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47089" y="6033007"/>
            <a:ext cx="1412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Kanalisation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97580" y="5657850"/>
            <a:ext cx="2199640" cy="1123950"/>
            <a:chOff x="2997580" y="5368290"/>
            <a:chExt cx="2199640" cy="1123950"/>
          </a:xfrm>
        </p:grpSpPr>
        <p:sp>
          <p:nvSpPr>
            <p:cNvPr id="15" name="object 15"/>
            <p:cNvSpPr/>
            <p:nvPr/>
          </p:nvSpPr>
          <p:spPr>
            <a:xfrm>
              <a:off x="300393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820" y="0"/>
                  </a:moveTo>
                  <a:lnTo>
                    <a:pt x="190119" y="0"/>
                  </a:lnTo>
                  <a:lnTo>
                    <a:pt x="130064" y="5668"/>
                  </a:lnTo>
                  <a:lnTo>
                    <a:pt x="77879" y="21449"/>
                  </a:lnTo>
                  <a:lnTo>
                    <a:pt x="36710" y="45509"/>
                  </a:lnTo>
                  <a:lnTo>
                    <a:pt x="970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710" y="1065163"/>
                  </a:lnTo>
                  <a:lnTo>
                    <a:pt x="77879" y="1089208"/>
                  </a:lnTo>
                  <a:lnTo>
                    <a:pt x="130064" y="1104977"/>
                  </a:lnTo>
                  <a:lnTo>
                    <a:pt x="190119" y="1110640"/>
                  </a:lnTo>
                  <a:lnTo>
                    <a:pt x="1996820" y="1110640"/>
                  </a:lnTo>
                  <a:lnTo>
                    <a:pt x="2056875" y="1104977"/>
                  </a:lnTo>
                  <a:lnTo>
                    <a:pt x="2109060" y="1089208"/>
                  </a:lnTo>
                  <a:lnTo>
                    <a:pt x="2150229" y="1065163"/>
                  </a:lnTo>
                  <a:lnTo>
                    <a:pt x="2177238" y="1034672"/>
                  </a:lnTo>
                  <a:lnTo>
                    <a:pt x="2186940" y="999566"/>
                  </a:lnTo>
                  <a:lnTo>
                    <a:pt x="2186940" y="111125"/>
                  </a:lnTo>
                  <a:lnTo>
                    <a:pt x="2150229" y="45509"/>
                  </a:lnTo>
                  <a:lnTo>
                    <a:pt x="2109060" y="21449"/>
                  </a:lnTo>
                  <a:lnTo>
                    <a:pt x="2056875" y="5668"/>
                  </a:lnTo>
                  <a:lnTo>
                    <a:pt x="199682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0393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710" y="45509"/>
                  </a:lnTo>
                  <a:lnTo>
                    <a:pt x="77879" y="21449"/>
                  </a:lnTo>
                  <a:lnTo>
                    <a:pt x="130064" y="5668"/>
                  </a:lnTo>
                  <a:lnTo>
                    <a:pt x="190119" y="0"/>
                  </a:lnTo>
                  <a:lnTo>
                    <a:pt x="1996820" y="0"/>
                  </a:lnTo>
                  <a:lnTo>
                    <a:pt x="2056875" y="5668"/>
                  </a:lnTo>
                  <a:lnTo>
                    <a:pt x="2109060" y="21449"/>
                  </a:lnTo>
                  <a:lnTo>
                    <a:pt x="2150229" y="45509"/>
                  </a:lnTo>
                  <a:lnTo>
                    <a:pt x="2177238" y="76013"/>
                  </a:lnTo>
                  <a:lnTo>
                    <a:pt x="2186940" y="111125"/>
                  </a:lnTo>
                  <a:lnTo>
                    <a:pt x="2186940" y="999566"/>
                  </a:lnTo>
                  <a:lnTo>
                    <a:pt x="2150229" y="1065163"/>
                  </a:lnTo>
                  <a:lnTo>
                    <a:pt x="2109060" y="1089208"/>
                  </a:lnTo>
                  <a:lnTo>
                    <a:pt x="2056875" y="1104977"/>
                  </a:lnTo>
                  <a:lnTo>
                    <a:pt x="1996820" y="1110640"/>
                  </a:lnTo>
                  <a:lnTo>
                    <a:pt x="190119" y="1110640"/>
                  </a:lnTo>
                  <a:lnTo>
                    <a:pt x="130064" y="1104977"/>
                  </a:lnTo>
                  <a:lnTo>
                    <a:pt x="77879" y="1089208"/>
                  </a:lnTo>
                  <a:lnTo>
                    <a:pt x="36710" y="1065163"/>
                  </a:lnTo>
                  <a:lnTo>
                    <a:pt x="9701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49497" y="6033007"/>
            <a:ext cx="1497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Objektschutz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326" y="1248404"/>
            <a:ext cx="11544200" cy="3854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625"/>
              </a:lnSpc>
              <a:spcBef>
                <a:spcPts val="105"/>
              </a:spcBef>
            </a:pPr>
            <a:r>
              <a:rPr sz="3600" dirty="0"/>
              <a:t>Exkurs:</a:t>
            </a:r>
            <a:r>
              <a:rPr sz="3600" spc="5" dirty="0"/>
              <a:t> </a:t>
            </a:r>
            <a:r>
              <a:rPr sz="3600" spc="-10" dirty="0" err="1"/>
              <a:t>Straßenentwässerung</a:t>
            </a:r>
            <a:r>
              <a:rPr sz="3600" spc="-25" dirty="0"/>
              <a:t> und</a:t>
            </a:r>
            <a:r>
              <a:rPr lang="de-DE" sz="3600" spc="-25" dirty="0"/>
              <a:t> </a:t>
            </a:r>
            <a:r>
              <a:rPr sz="3600" spc="-10" dirty="0" err="1"/>
              <a:t>Straßeneinläufe</a:t>
            </a:r>
            <a:endParaRPr sz="360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762000" y="2667000"/>
            <a:ext cx="5501005" cy="317563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25120" marR="5080" indent="-312420">
              <a:lnSpc>
                <a:spcPct val="90000"/>
              </a:lnSpc>
              <a:spcBef>
                <a:spcPts val="32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Straßeneinläufe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dienen</a:t>
            </a:r>
            <a:r>
              <a:rPr sz="1900" spc="-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dazu,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Regenwasser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von </a:t>
            </a:r>
            <a:r>
              <a:rPr sz="1900" dirty="0">
                <a:latin typeface="Arial"/>
                <a:cs typeface="Arial"/>
              </a:rPr>
              <a:t>der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Straße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auf-</a:t>
            </a:r>
            <a:r>
              <a:rPr sz="1900" dirty="0">
                <a:latin typeface="Arial"/>
                <a:cs typeface="Arial"/>
              </a:rPr>
              <a:t>zunehmen,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35" dirty="0">
                <a:latin typeface="Arial"/>
                <a:cs typeface="Arial"/>
              </a:rPr>
              <a:t>um </a:t>
            </a:r>
            <a:r>
              <a:rPr sz="1900" dirty="0">
                <a:latin typeface="Arial"/>
                <a:cs typeface="Arial"/>
              </a:rPr>
              <a:t>Überschwemmungen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zu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verhindern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das </a:t>
            </a:r>
            <a:r>
              <a:rPr sz="1900" dirty="0">
                <a:latin typeface="Arial"/>
                <a:cs typeface="Arial"/>
              </a:rPr>
              <a:t>Wasser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das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städtische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Entwässerungssystem abzuleiten</a:t>
            </a:r>
            <a:endParaRPr sz="1900" dirty="0">
              <a:latin typeface="Arial"/>
              <a:cs typeface="Arial"/>
            </a:endParaRPr>
          </a:p>
          <a:p>
            <a:pPr marL="325120" marR="479425" indent="-312420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Private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Zuwegungsflächen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dürfen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nur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nach </a:t>
            </a:r>
            <a:r>
              <a:rPr sz="1900" dirty="0">
                <a:latin typeface="Arial"/>
                <a:cs typeface="Arial"/>
              </a:rPr>
              <a:t>Genehmigung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über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eine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Straße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entwässern</a:t>
            </a:r>
            <a:endParaRPr sz="1900" dirty="0">
              <a:latin typeface="Arial"/>
              <a:cs typeface="Arial"/>
            </a:endParaRPr>
          </a:p>
          <a:p>
            <a:pPr marL="325120" marR="639445" indent="-312420">
              <a:lnSpc>
                <a:spcPct val="90100"/>
              </a:lnSpc>
              <a:spcBef>
                <a:spcPts val="98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Für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Ermittlung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</a:t>
            </a:r>
            <a:r>
              <a:rPr sz="1900" spc="-1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Abstandes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der </a:t>
            </a:r>
            <a:r>
              <a:rPr sz="1900" dirty="0">
                <a:latin typeface="Arial"/>
                <a:cs typeface="Arial"/>
              </a:rPr>
              <a:t>Straßenabläufe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wird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bei</a:t>
            </a:r>
            <a:r>
              <a:rPr sz="1900" spc="-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Stadtstraßen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eine </a:t>
            </a:r>
            <a:r>
              <a:rPr sz="1900" dirty="0">
                <a:latin typeface="Arial"/>
                <a:cs typeface="Arial"/>
              </a:rPr>
              <a:t>angeschlossene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Fläche</a:t>
            </a:r>
            <a:r>
              <a:rPr sz="1900" spc="-10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von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050"/>
              </a:lnSpc>
            </a:pPr>
            <a:r>
              <a:rPr sz="1900" dirty="0">
                <a:latin typeface="Arial"/>
                <a:cs typeface="Arial"/>
              </a:rPr>
              <a:t>400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m²</a:t>
            </a:r>
            <a:r>
              <a:rPr sz="1900" spc="-10" dirty="0">
                <a:latin typeface="Arial"/>
                <a:cs typeface="Arial"/>
              </a:rPr>
              <a:t> angesetzt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400" y="1767408"/>
            <a:ext cx="3886200" cy="50930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048999"/>
            <a:ext cx="85723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Kommunale</a:t>
            </a:r>
            <a:r>
              <a:rPr sz="3600" spc="-135" dirty="0"/>
              <a:t> </a:t>
            </a:r>
            <a:r>
              <a:rPr sz="3600" spc="-10" dirty="0"/>
              <a:t>Gemeinschaftsaufgabe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660400" y="2684652"/>
            <a:ext cx="10388600" cy="18360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25120" marR="5080" indent="-312420" algn="just">
              <a:lnSpc>
                <a:spcPct val="90000"/>
              </a:lnSpc>
              <a:spcBef>
                <a:spcPts val="28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b="1" dirty="0">
                <a:latin typeface="Arial"/>
                <a:cs typeface="Arial"/>
              </a:rPr>
              <a:t>§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5</a:t>
            </a:r>
            <a:r>
              <a:rPr sz="1600" b="1" spc="1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Absatz</a:t>
            </a:r>
            <a:r>
              <a:rPr sz="1600" b="1" spc="9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9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WHG:</a:t>
            </a:r>
            <a:r>
              <a:rPr sz="1600" b="1" spc="8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„</a:t>
            </a:r>
            <a:r>
              <a:rPr sz="1600" dirty="0">
                <a:latin typeface="Arial"/>
                <a:cs typeface="Arial"/>
              </a:rPr>
              <a:t>Jede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Person,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Hochwasser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betroffen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sein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kann,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Rahmen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des </a:t>
            </a:r>
            <a:r>
              <a:rPr sz="1600" dirty="0">
                <a:latin typeface="Arial"/>
                <a:cs typeface="Arial"/>
              </a:rPr>
              <a:t>ihr</a:t>
            </a:r>
            <a:r>
              <a:rPr sz="1600" spc="7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Möglichen</a:t>
            </a:r>
            <a:r>
              <a:rPr sz="1600" spc="8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7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Zumutbaren</a:t>
            </a:r>
            <a:r>
              <a:rPr sz="1600" spc="7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verpflichtet,</a:t>
            </a:r>
            <a:r>
              <a:rPr sz="1600" spc="8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geeignete</a:t>
            </a:r>
            <a:r>
              <a:rPr sz="1600" spc="7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Vorsorgemaßnahmen</a:t>
            </a:r>
            <a:r>
              <a:rPr sz="1600" spc="8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zum</a:t>
            </a:r>
            <a:r>
              <a:rPr sz="1600" spc="7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Schutz</a:t>
            </a:r>
            <a:r>
              <a:rPr sz="1600" spc="80" dirty="0">
                <a:latin typeface="Arial"/>
                <a:cs typeface="Arial"/>
              </a:rPr>
              <a:t>  </a:t>
            </a:r>
            <a:r>
              <a:rPr sz="1600" spc="-25" dirty="0">
                <a:latin typeface="Arial"/>
                <a:cs typeface="Arial"/>
              </a:rPr>
              <a:t>vor </a:t>
            </a:r>
            <a:r>
              <a:rPr sz="1600" dirty="0">
                <a:latin typeface="Arial"/>
                <a:cs typeface="Arial"/>
              </a:rPr>
              <a:t>nachteiligen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Hochwasserfolgen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zur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Schadensminderung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zu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treffen,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insbesondere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Nutzung </a:t>
            </a:r>
            <a:r>
              <a:rPr sz="1600" dirty="0">
                <a:latin typeface="Arial"/>
                <a:cs typeface="Arial"/>
              </a:rPr>
              <a:t>von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Grundstücken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möglichen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nachteiligen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Folgen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für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Mensch,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Umwelt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oder</a:t>
            </a:r>
            <a:r>
              <a:rPr sz="1600" spc="1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Sachwerte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durch </a:t>
            </a:r>
            <a:r>
              <a:rPr sz="1600" dirty="0">
                <a:latin typeface="Arial"/>
                <a:cs typeface="Arial"/>
              </a:rPr>
              <a:t>Hochwasser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anzupassen“</a:t>
            </a:r>
            <a:endParaRPr sz="1600" dirty="0">
              <a:latin typeface="Arial"/>
              <a:cs typeface="Arial"/>
            </a:endParaRPr>
          </a:p>
          <a:p>
            <a:pPr marL="325120" marR="5080" indent="-312420" algn="just">
              <a:lnSpc>
                <a:spcPts val="1730"/>
              </a:lnSpc>
              <a:spcBef>
                <a:spcPts val="1019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b="1" dirty="0">
                <a:latin typeface="Arial"/>
                <a:cs typeface="Arial"/>
              </a:rPr>
              <a:t>Private</a:t>
            </a:r>
            <a:r>
              <a:rPr sz="1600" b="1" spc="220" dirty="0">
                <a:latin typeface="Arial"/>
                <a:cs typeface="Arial"/>
              </a:rPr>
              <a:t>   </a:t>
            </a:r>
            <a:r>
              <a:rPr sz="1600" b="1" dirty="0">
                <a:latin typeface="Arial"/>
                <a:cs typeface="Arial"/>
              </a:rPr>
              <a:t>Bürger,</a:t>
            </a:r>
            <a:r>
              <a:rPr sz="1600" b="1" spc="229" dirty="0">
                <a:latin typeface="Arial"/>
                <a:cs typeface="Arial"/>
              </a:rPr>
              <a:t>   </a:t>
            </a:r>
            <a:r>
              <a:rPr sz="1600" b="1" dirty="0">
                <a:latin typeface="Arial"/>
                <a:cs typeface="Arial"/>
              </a:rPr>
              <a:t>Architekten</a:t>
            </a:r>
            <a:r>
              <a:rPr sz="1600" b="1" spc="225" dirty="0">
                <a:latin typeface="Arial"/>
                <a:cs typeface="Arial"/>
              </a:rPr>
              <a:t>   </a:t>
            </a:r>
            <a:r>
              <a:rPr sz="1600" b="1" dirty="0">
                <a:latin typeface="Arial"/>
                <a:cs typeface="Arial"/>
              </a:rPr>
              <a:t>und</a:t>
            </a:r>
            <a:r>
              <a:rPr sz="1600" b="1" spc="225" dirty="0">
                <a:latin typeface="Arial"/>
                <a:cs typeface="Arial"/>
              </a:rPr>
              <a:t>   </a:t>
            </a:r>
            <a:r>
              <a:rPr sz="1600" b="1" dirty="0">
                <a:latin typeface="Arial"/>
                <a:cs typeface="Arial"/>
              </a:rPr>
              <a:t>Unternehmen</a:t>
            </a:r>
            <a:r>
              <a:rPr sz="1600" b="1" spc="22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müssen</a:t>
            </a:r>
            <a:r>
              <a:rPr sz="1600" spc="22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zur</a:t>
            </a:r>
            <a:r>
              <a:rPr sz="1600" spc="22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Eigenvorsorge</a:t>
            </a:r>
            <a:r>
              <a:rPr sz="1600" spc="220" dirty="0">
                <a:latin typeface="Arial"/>
                <a:cs typeface="Arial"/>
              </a:rPr>
              <a:t>   </a:t>
            </a:r>
            <a:r>
              <a:rPr sz="1600" spc="-20" dirty="0">
                <a:latin typeface="Arial"/>
                <a:cs typeface="Arial"/>
              </a:rPr>
              <a:t>auch </a:t>
            </a:r>
            <a:r>
              <a:rPr sz="1600" dirty="0">
                <a:latin typeface="Arial"/>
                <a:cs typeface="Arial"/>
              </a:rPr>
              <a:t>Objektschutzmaßnahmen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ergreifen,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sowie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informiert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beraten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werden,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um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Bauvorsorge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zu </a:t>
            </a:r>
            <a:r>
              <a:rPr sz="1600" spc="-10" dirty="0">
                <a:latin typeface="Arial"/>
                <a:cs typeface="Arial"/>
              </a:rPr>
              <a:t>forcieren</a:t>
            </a:r>
            <a:endParaRPr sz="1600" dirty="0">
              <a:latin typeface="Arial"/>
              <a:cs typeface="Arial"/>
            </a:endParaRPr>
          </a:p>
          <a:p>
            <a:pPr marL="324485" indent="-311785" algn="just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Solche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Maßnahmen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werden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Bedeutung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gewinnen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müssen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verbessert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werden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4050" y="5368290"/>
            <a:ext cx="2199640" cy="1123950"/>
            <a:chOff x="654050" y="5368290"/>
            <a:chExt cx="2199640" cy="1123950"/>
          </a:xfrm>
        </p:grpSpPr>
        <p:sp>
          <p:nvSpPr>
            <p:cNvPr id="6" name="object 6"/>
            <p:cNvSpPr/>
            <p:nvPr/>
          </p:nvSpPr>
          <p:spPr>
            <a:xfrm>
              <a:off x="66040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4" y="0"/>
                  </a:moveTo>
                  <a:lnTo>
                    <a:pt x="190093" y="0"/>
                  </a:lnTo>
                  <a:lnTo>
                    <a:pt x="130007" y="5668"/>
                  </a:lnTo>
                  <a:lnTo>
                    <a:pt x="77824" y="21449"/>
                  </a:lnTo>
                  <a:lnTo>
                    <a:pt x="36675" y="45509"/>
                  </a:lnTo>
                  <a:lnTo>
                    <a:pt x="9690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5" y="1065163"/>
                  </a:lnTo>
                  <a:lnTo>
                    <a:pt x="77824" y="1089208"/>
                  </a:lnTo>
                  <a:lnTo>
                    <a:pt x="130007" y="1104977"/>
                  </a:lnTo>
                  <a:lnTo>
                    <a:pt x="190093" y="1110640"/>
                  </a:lnTo>
                  <a:lnTo>
                    <a:pt x="1996694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040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5" y="45509"/>
                  </a:lnTo>
                  <a:lnTo>
                    <a:pt x="77824" y="21449"/>
                  </a:lnTo>
                  <a:lnTo>
                    <a:pt x="130007" y="5668"/>
                  </a:lnTo>
                  <a:lnTo>
                    <a:pt x="190093" y="0"/>
                  </a:lnTo>
                  <a:lnTo>
                    <a:pt x="1996694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4" y="1110640"/>
                  </a:lnTo>
                  <a:lnTo>
                    <a:pt x="190093" y="1110640"/>
                  </a:lnTo>
                  <a:lnTo>
                    <a:pt x="130007" y="1104977"/>
                  </a:lnTo>
                  <a:lnTo>
                    <a:pt x="77824" y="1089208"/>
                  </a:lnTo>
                  <a:lnTo>
                    <a:pt x="36675" y="1065163"/>
                  </a:lnTo>
                  <a:lnTo>
                    <a:pt x="9690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47089" y="5743447"/>
            <a:ext cx="1412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Kanalisation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41239" y="5368290"/>
            <a:ext cx="2199640" cy="1123950"/>
            <a:chOff x="5341239" y="5368290"/>
            <a:chExt cx="2199640" cy="1123950"/>
          </a:xfrm>
        </p:grpSpPr>
        <p:sp>
          <p:nvSpPr>
            <p:cNvPr id="10" name="object 10"/>
            <p:cNvSpPr/>
            <p:nvPr/>
          </p:nvSpPr>
          <p:spPr>
            <a:xfrm>
              <a:off x="5347589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3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3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47589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3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3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539485" y="5606288"/>
            <a:ext cx="18034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9690" marR="5080" indent="-4762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der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Oberfläche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997580" y="5368290"/>
            <a:ext cx="2199640" cy="1123950"/>
            <a:chOff x="2997580" y="5368290"/>
            <a:chExt cx="2199640" cy="1123950"/>
          </a:xfrm>
        </p:grpSpPr>
        <p:sp>
          <p:nvSpPr>
            <p:cNvPr id="14" name="object 14"/>
            <p:cNvSpPr/>
            <p:nvPr/>
          </p:nvSpPr>
          <p:spPr>
            <a:xfrm>
              <a:off x="300393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820" y="0"/>
                  </a:moveTo>
                  <a:lnTo>
                    <a:pt x="190119" y="0"/>
                  </a:lnTo>
                  <a:lnTo>
                    <a:pt x="130064" y="5668"/>
                  </a:lnTo>
                  <a:lnTo>
                    <a:pt x="77879" y="21449"/>
                  </a:lnTo>
                  <a:lnTo>
                    <a:pt x="36710" y="45509"/>
                  </a:lnTo>
                  <a:lnTo>
                    <a:pt x="970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710" y="1065159"/>
                  </a:lnTo>
                  <a:lnTo>
                    <a:pt x="77879" y="1089200"/>
                  </a:lnTo>
                  <a:lnTo>
                    <a:pt x="130064" y="1104966"/>
                  </a:lnTo>
                  <a:lnTo>
                    <a:pt x="190119" y="1110627"/>
                  </a:lnTo>
                  <a:lnTo>
                    <a:pt x="1996820" y="1110627"/>
                  </a:lnTo>
                  <a:lnTo>
                    <a:pt x="2056875" y="1104966"/>
                  </a:lnTo>
                  <a:lnTo>
                    <a:pt x="2109060" y="1089200"/>
                  </a:lnTo>
                  <a:lnTo>
                    <a:pt x="2150229" y="1065159"/>
                  </a:lnTo>
                  <a:lnTo>
                    <a:pt x="2177238" y="1034671"/>
                  </a:lnTo>
                  <a:lnTo>
                    <a:pt x="2186940" y="999566"/>
                  </a:lnTo>
                  <a:lnTo>
                    <a:pt x="2186940" y="111125"/>
                  </a:lnTo>
                  <a:lnTo>
                    <a:pt x="2150229" y="45509"/>
                  </a:lnTo>
                  <a:lnTo>
                    <a:pt x="2109060" y="21449"/>
                  </a:lnTo>
                  <a:lnTo>
                    <a:pt x="2056875" y="5668"/>
                  </a:lnTo>
                  <a:lnTo>
                    <a:pt x="1996820" y="0"/>
                  </a:lnTo>
                  <a:close/>
                </a:path>
              </a:pathLst>
            </a:custGeom>
            <a:solidFill>
              <a:srgbClr val="B6D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03930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710" y="45509"/>
                  </a:lnTo>
                  <a:lnTo>
                    <a:pt x="77879" y="21449"/>
                  </a:lnTo>
                  <a:lnTo>
                    <a:pt x="130064" y="5668"/>
                  </a:lnTo>
                  <a:lnTo>
                    <a:pt x="190119" y="0"/>
                  </a:lnTo>
                  <a:lnTo>
                    <a:pt x="1996820" y="0"/>
                  </a:lnTo>
                  <a:lnTo>
                    <a:pt x="2056875" y="5668"/>
                  </a:lnTo>
                  <a:lnTo>
                    <a:pt x="2109060" y="21449"/>
                  </a:lnTo>
                  <a:lnTo>
                    <a:pt x="2150229" y="45509"/>
                  </a:lnTo>
                  <a:lnTo>
                    <a:pt x="2177238" y="76013"/>
                  </a:lnTo>
                  <a:lnTo>
                    <a:pt x="2186940" y="111125"/>
                  </a:lnTo>
                  <a:lnTo>
                    <a:pt x="2186940" y="999566"/>
                  </a:lnTo>
                  <a:lnTo>
                    <a:pt x="2150229" y="1065159"/>
                  </a:lnTo>
                  <a:lnTo>
                    <a:pt x="2109060" y="1089200"/>
                  </a:lnTo>
                  <a:lnTo>
                    <a:pt x="2056875" y="1104966"/>
                  </a:lnTo>
                  <a:lnTo>
                    <a:pt x="1996820" y="1110627"/>
                  </a:lnTo>
                  <a:lnTo>
                    <a:pt x="190119" y="1110627"/>
                  </a:lnTo>
                  <a:lnTo>
                    <a:pt x="130064" y="1104966"/>
                  </a:lnTo>
                  <a:lnTo>
                    <a:pt x="77879" y="1089200"/>
                  </a:lnTo>
                  <a:lnTo>
                    <a:pt x="36710" y="1065159"/>
                  </a:lnTo>
                  <a:lnTo>
                    <a:pt x="9701" y="1034671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349497" y="5743447"/>
            <a:ext cx="1497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Objektschutz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5421" y="1027102"/>
            <a:ext cx="104773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 err="1"/>
              <a:t>Kommunale</a:t>
            </a:r>
            <a:r>
              <a:rPr sz="3600" spc="-135" dirty="0"/>
              <a:t> </a:t>
            </a:r>
            <a:r>
              <a:rPr sz="3600" spc="-10" dirty="0" err="1"/>
              <a:t>Gemeinschaftsaufgabe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655421" y="2314460"/>
            <a:ext cx="9364980" cy="139446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8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Klimawandel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wird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zu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mehr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Extremereignissen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führen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ts val="205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Aus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technischen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und wirtschaftlichen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Gründen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nicht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möglich,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Dimensionen</a:t>
            </a:r>
            <a:endParaRPr sz="1800" dirty="0">
              <a:latin typeface="Arial"/>
              <a:cs typeface="Arial"/>
            </a:endParaRPr>
          </a:p>
          <a:p>
            <a:pPr marL="325120">
              <a:lnSpc>
                <a:spcPts val="2050"/>
              </a:lnSpc>
            </a:pP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Kanalisation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für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jedes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Extremereignis </a:t>
            </a:r>
            <a:r>
              <a:rPr sz="1800" spc="-10" dirty="0">
                <a:latin typeface="Arial"/>
                <a:cs typeface="Arial"/>
              </a:rPr>
              <a:t>auszulegen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b="1" dirty="0">
                <a:latin typeface="Arial"/>
                <a:cs typeface="Arial"/>
              </a:rPr>
              <a:t>Maßnahmen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der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Oberfläche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müssen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realisiert</a:t>
            </a:r>
            <a:r>
              <a:rPr sz="1800" spc="-10" dirty="0">
                <a:latin typeface="Arial"/>
                <a:cs typeface="Arial"/>
              </a:rPr>
              <a:t> werden: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0600" y="3846310"/>
            <a:ext cx="7915275" cy="101917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800" b="1" dirty="0">
                <a:latin typeface="Arial"/>
                <a:cs typeface="Arial"/>
              </a:rPr>
              <a:t>Reduzierung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des</a:t>
            </a:r>
            <a:r>
              <a:rPr sz="1800" b="1" spc="-1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Abflusses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Niederschlagswasser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Oberfläche</a:t>
            </a:r>
            <a:endParaRPr sz="1800" dirty="0">
              <a:latin typeface="Arial"/>
              <a:cs typeface="Arial"/>
            </a:endParaRPr>
          </a:p>
          <a:p>
            <a:pPr marL="355600" marR="98425" indent="-343535">
              <a:lnSpc>
                <a:spcPts val="1939"/>
              </a:lnSpc>
              <a:spcBef>
                <a:spcPts val="1025"/>
              </a:spcBef>
              <a:buClr>
                <a:srgbClr val="97BB27"/>
              </a:buClr>
              <a:buFont typeface="Wingdings"/>
              <a:buChar char=""/>
              <a:tabLst>
                <a:tab pos="355600" algn="l"/>
                <a:tab pos="1393190" algn="l"/>
                <a:tab pos="2603500" algn="l"/>
                <a:tab pos="3129280" algn="l"/>
                <a:tab pos="5458460" algn="l"/>
                <a:tab pos="5869940" algn="l"/>
                <a:tab pos="6357620" algn="l"/>
                <a:tab pos="7631430" algn="l"/>
              </a:tabLst>
            </a:pPr>
            <a:r>
              <a:rPr sz="1800" b="1" spc="-10" dirty="0">
                <a:latin typeface="Arial"/>
                <a:cs typeface="Arial"/>
              </a:rPr>
              <a:t>Gezielte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Ableitung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von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Niederschlagswasser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an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der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Oberfläche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10" dirty="0">
                <a:latin typeface="Arial"/>
                <a:cs typeface="Arial"/>
              </a:rPr>
              <a:t>Bereiche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4050" y="5333365"/>
            <a:ext cx="2199640" cy="1123950"/>
            <a:chOff x="654050" y="5333365"/>
            <a:chExt cx="2199640" cy="1123950"/>
          </a:xfrm>
        </p:grpSpPr>
        <p:sp>
          <p:nvSpPr>
            <p:cNvPr id="8" name="object 8"/>
            <p:cNvSpPr/>
            <p:nvPr/>
          </p:nvSpPr>
          <p:spPr>
            <a:xfrm>
              <a:off x="660400" y="5339715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4" y="0"/>
                  </a:moveTo>
                  <a:lnTo>
                    <a:pt x="190093" y="0"/>
                  </a:lnTo>
                  <a:lnTo>
                    <a:pt x="130007" y="5668"/>
                  </a:lnTo>
                  <a:lnTo>
                    <a:pt x="77824" y="21449"/>
                  </a:lnTo>
                  <a:lnTo>
                    <a:pt x="36675" y="45509"/>
                  </a:lnTo>
                  <a:lnTo>
                    <a:pt x="9690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5" y="1065163"/>
                  </a:lnTo>
                  <a:lnTo>
                    <a:pt x="77824" y="1089208"/>
                  </a:lnTo>
                  <a:lnTo>
                    <a:pt x="130007" y="1104977"/>
                  </a:lnTo>
                  <a:lnTo>
                    <a:pt x="190093" y="1110640"/>
                  </a:lnTo>
                  <a:lnTo>
                    <a:pt x="1996694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0400" y="5339715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5" y="45509"/>
                  </a:lnTo>
                  <a:lnTo>
                    <a:pt x="77824" y="21449"/>
                  </a:lnTo>
                  <a:lnTo>
                    <a:pt x="130007" y="5668"/>
                  </a:lnTo>
                  <a:lnTo>
                    <a:pt x="190093" y="0"/>
                  </a:lnTo>
                  <a:lnTo>
                    <a:pt x="1996694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4" y="1110640"/>
                  </a:lnTo>
                  <a:lnTo>
                    <a:pt x="190093" y="1110640"/>
                  </a:lnTo>
                  <a:lnTo>
                    <a:pt x="130007" y="1104977"/>
                  </a:lnTo>
                  <a:lnTo>
                    <a:pt x="77824" y="1089208"/>
                  </a:lnTo>
                  <a:lnTo>
                    <a:pt x="36675" y="1065163"/>
                  </a:lnTo>
                  <a:lnTo>
                    <a:pt x="9690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47089" y="5708396"/>
            <a:ext cx="1412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Kanalisation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341239" y="5333365"/>
            <a:ext cx="2199640" cy="1123950"/>
            <a:chOff x="5341239" y="5333365"/>
            <a:chExt cx="2199640" cy="1123950"/>
          </a:xfrm>
        </p:grpSpPr>
        <p:sp>
          <p:nvSpPr>
            <p:cNvPr id="12" name="object 12"/>
            <p:cNvSpPr/>
            <p:nvPr/>
          </p:nvSpPr>
          <p:spPr>
            <a:xfrm>
              <a:off x="5347589" y="5339715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3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3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3" y="0"/>
                  </a:lnTo>
                  <a:close/>
                </a:path>
              </a:pathLst>
            </a:custGeom>
            <a:solidFill>
              <a:srgbClr val="8FD1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7589" y="5339715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3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3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39485" y="5571235"/>
            <a:ext cx="18034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9690" marR="5080" indent="-4762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der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Oberfläche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97580" y="5333365"/>
            <a:ext cx="2199640" cy="1123950"/>
            <a:chOff x="2997580" y="5333365"/>
            <a:chExt cx="2199640" cy="1123950"/>
          </a:xfrm>
        </p:grpSpPr>
        <p:sp>
          <p:nvSpPr>
            <p:cNvPr id="16" name="object 16"/>
            <p:cNvSpPr/>
            <p:nvPr/>
          </p:nvSpPr>
          <p:spPr>
            <a:xfrm>
              <a:off x="3003930" y="5339715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820" y="0"/>
                  </a:moveTo>
                  <a:lnTo>
                    <a:pt x="190119" y="0"/>
                  </a:lnTo>
                  <a:lnTo>
                    <a:pt x="130064" y="5668"/>
                  </a:lnTo>
                  <a:lnTo>
                    <a:pt x="77879" y="21449"/>
                  </a:lnTo>
                  <a:lnTo>
                    <a:pt x="36710" y="45509"/>
                  </a:lnTo>
                  <a:lnTo>
                    <a:pt x="970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710" y="1065163"/>
                  </a:lnTo>
                  <a:lnTo>
                    <a:pt x="77879" y="1089208"/>
                  </a:lnTo>
                  <a:lnTo>
                    <a:pt x="130064" y="1104977"/>
                  </a:lnTo>
                  <a:lnTo>
                    <a:pt x="190119" y="1110640"/>
                  </a:lnTo>
                  <a:lnTo>
                    <a:pt x="1996820" y="1110640"/>
                  </a:lnTo>
                  <a:lnTo>
                    <a:pt x="2056875" y="1104977"/>
                  </a:lnTo>
                  <a:lnTo>
                    <a:pt x="2109060" y="1089208"/>
                  </a:lnTo>
                  <a:lnTo>
                    <a:pt x="2150229" y="1065163"/>
                  </a:lnTo>
                  <a:lnTo>
                    <a:pt x="2177238" y="1034672"/>
                  </a:lnTo>
                  <a:lnTo>
                    <a:pt x="2186940" y="999566"/>
                  </a:lnTo>
                  <a:lnTo>
                    <a:pt x="2186940" y="111125"/>
                  </a:lnTo>
                  <a:lnTo>
                    <a:pt x="2150229" y="45509"/>
                  </a:lnTo>
                  <a:lnTo>
                    <a:pt x="2109060" y="21449"/>
                  </a:lnTo>
                  <a:lnTo>
                    <a:pt x="2056875" y="5668"/>
                  </a:lnTo>
                  <a:lnTo>
                    <a:pt x="199682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03930" y="5339715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710" y="45509"/>
                  </a:lnTo>
                  <a:lnTo>
                    <a:pt x="77879" y="21449"/>
                  </a:lnTo>
                  <a:lnTo>
                    <a:pt x="130064" y="5668"/>
                  </a:lnTo>
                  <a:lnTo>
                    <a:pt x="190119" y="0"/>
                  </a:lnTo>
                  <a:lnTo>
                    <a:pt x="1996820" y="0"/>
                  </a:lnTo>
                  <a:lnTo>
                    <a:pt x="2056875" y="5668"/>
                  </a:lnTo>
                  <a:lnTo>
                    <a:pt x="2109060" y="21449"/>
                  </a:lnTo>
                  <a:lnTo>
                    <a:pt x="2150229" y="45509"/>
                  </a:lnTo>
                  <a:lnTo>
                    <a:pt x="2177238" y="76013"/>
                  </a:lnTo>
                  <a:lnTo>
                    <a:pt x="2186940" y="111125"/>
                  </a:lnTo>
                  <a:lnTo>
                    <a:pt x="2186940" y="999566"/>
                  </a:lnTo>
                  <a:lnTo>
                    <a:pt x="2150229" y="1065163"/>
                  </a:lnTo>
                  <a:lnTo>
                    <a:pt x="2109060" y="1089208"/>
                  </a:lnTo>
                  <a:lnTo>
                    <a:pt x="2056875" y="1104977"/>
                  </a:lnTo>
                  <a:lnTo>
                    <a:pt x="1996820" y="1110640"/>
                  </a:lnTo>
                  <a:lnTo>
                    <a:pt x="190119" y="1110640"/>
                  </a:lnTo>
                  <a:lnTo>
                    <a:pt x="130064" y="1104977"/>
                  </a:lnTo>
                  <a:lnTo>
                    <a:pt x="77879" y="1089208"/>
                  </a:lnTo>
                  <a:lnTo>
                    <a:pt x="36710" y="1065163"/>
                  </a:lnTo>
                  <a:lnTo>
                    <a:pt x="9701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349497" y="5708396"/>
            <a:ext cx="1497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Objektschutz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990600"/>
            <a:ext cx="104011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 err="1"/>
              <a:t>Kommunale</a:t>
            </a:r>
            <a:r>
              <a:rPr sz="3600" spc="-135" dirty="0"/>
              <a:t> </a:t>
            </a:r>
            <a:r>
              <a:rPr sz="3600" spc="-10" dirty="0"/>
              <a:t>Gemeinschaftsaufgabe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685800" y="2362200"/>
            <a:ext cx="9364980" cy="37572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23850" indent="-311150">
              <a:lnSpc>
                <a:spcPct val="100000"/>
              </a:lnSpc>
              <a:spcBef>
                <a:spcPts val="880"/>
              </a:spcBef>
              <a:buClr>
                <a:srgbClr val="97BB27"/>
              </a:buClr>
              <a:buFont typeface="Courier New"/>
              <a:buChar char="o"/>
              <a:tabLst>
                <a:tab pos="323850" algn="l"/>
              </a:tabLst>
            </a:pP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Klimawandel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wird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zu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mehr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Extremereignissen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führen</a:t>
            </a:r>
            <a:endParaRPr sz="1800" dirty="0">
              <a:latin typeface="Arial"/>
              <a:cs typeface="Arial"/>
            </a:endParaRPr>
          </a:p>
          <a:p>
            <a:pPr marL="323850" indent="-311150">
              <a:lnSpc>
                <a:spcPts val="2050"/>
              </a:lnSpc>
              <a:spcBef>
                <a:spcPts val="780"/>
              </a:spcBef>
              <a:buClr>
                <a:srgbClr val="97BB27"/>
              </a:buClr>
              <a:buFont typeface="Courier New"/>
              <a:buChar char="o"/>
              <a:tabLst>
                <a:tab pos="323850" algn="l"/>
              </a:tabLst>
            </a:pPr>
            <a:r>
              <a:rPr sz="1800" dirty="0">
                <a:latin typeface="Arial"/>
                <a:cs typeface="Arial"/>
              </a:rPr>
              <a:t>Aus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technischen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und wirtschaftlichen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Gründen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nicht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möglich,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Dimensionen</a:t>
            </a:r>
            <a:endParaRPr sz="1800" dirty="0">
              <a:latin typeface="Arial"/>
              <a:cs typeface="Arial"/>
            </a:endParaRPr>
          </a:p>
          <a:p>
            <a:pPr marL="325120">
              <a:lnSpc>
                <a:spcPts val="2050"/>
              </a:lnSpc>
            </a:pP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Kanalisation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für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jedes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Extremereignis </a:t>
            </a:r>
            <a:r>
              <a:rPr sz="1800" spc="-10" dirty="0">
                <a:latin typeface="Arial"/>
                <a:cs typeface="Arial"/>
              </a:rPr>
              <a:t>auszulegen</a:t>
            </a:r>
            <a:endParaRPr sz="1800" dirty="0">
              <a:latin typeface="Arial"/>
              <a:cs typeface="Arial"/>
            </a:endParaRPr>
          </a:p>
          <a:p>
            <a:pPr marL="323850" indent="-311150">
              <a:lnSpc>
                <a:spcPct val="100000"/>
              </a:lnSpc>
              <a:spcBef>
                <a:spcPts val="790"/>
              </a:spcBef>
              <a:buClr>
                <a:srgbClr val="97BB27"/>
              </a:buClr>
              <a:buFont typeface="Courier New"/>
              <a:buChar char="o"/>
              <a:tabLst>
                <a:tab pos="323850" algn="l"/>
              </a:tabLst>
            </a:pPr>
            <a:r>
              <a:rPr sz="1800" b="1" dirty="0">
                <a:latin typeface="Arial"/>
                <a:cs typeface="Arial"/>
              </a:rPr>
              <a:t>Maßnahmen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der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Oberfläche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müssen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realisiert</a:t>
            </a:r>
            <a:r>
              <a:rPr sz="1800" spc="-10" dirty="0">
                <a:latin typeface="Arial"/>
                <a:cs typeface="Arial"/>
              </a:rPr>
              <a:t> werden:</a:t>
            </a:r>
            <a:endParaRPr sz="1800" dirty="0">
              <a:latin typeface="Arial"/>
              <a:cs typeface="Arial"/>
            </a:endParaRPr>
          </a:p>
          <a:p>
            <a:pPr marL="709295" lvl="1" indent="-341630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Courier New"/>
              <a:buChar char="o"/>
              <a:tabLst>
                <a:tab pos="709295" algn="l"/>
              </a:tabLst>
            </a:pPr>
            <a:r>
              <a:rPr sz="1800" b="1" dirty="0">
                <a:latin typeface="Arial"/>
                <a:cs typeface="Arial"/>
              </a:rPr>
              <a:t>Reduzierung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des</a:t>
            </a:r>
            <a:r>
              <a:rPr sz="1800" b="1" spc="-1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Abflusses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Niederschlagswasser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Oberfläche</a:t>
            </a:r>
            <a:endParaRPr sz="1800" dirty="0">
              <a:latin typeface="Arial"/>
              <a:cs typeface="Arial"/>
            </a:endParaRPr>
          </a:p>
          <a:p>
            <a:pPr marL="708660" marR="5715" lvl="1" indent="-341630">
              <a:lnSpc>
                <a:spcPts val="1939"/>
              </a:lnSpc>
              <a:spcBef>
                <a:spcPts val="1030"/>
              </a:spcBef>
              <a:buClr>
                <a:srgbClr val="97BB27"/>
              </a:buClr>
              <a:buFont typeface="Courier New"/>
              <a:buChar char="o"/>
              <a:tabLst>
                <a:tab pos="710565" algn="l"/>
                <a:tab pos="1748155" algn="l"/>
                <a:tab pos="2958465" algn="l"/>
                <a:tab pos="3484245" algn="l"/>
                <a:tab pos="5813425" algn="l"/>
                <a:tab pos="6224905" algn="l"/>
                <a:tab pos="6712584" algn="l"/>
                <a:tab pos="7987030" algn="l"/>
                <a:tab pos="8323580" algn="l"/>
              </a:tabLst>
            </a:pPr>
            <a:r>
              <a:rPr sz="1800" b="1" spc="-10" dirty="0">
                <a:latin typeface="Arial"/>
                <a:cs typeface="Arial"/>
              </a:rPr>
              <a:t>Gezielte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Ableitung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von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Niederschlagswasser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an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der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Oberfläche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in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schadlose 	Bereiche</a:t>
            </a:r>
            <a:endParaRPr sz="1800" dirty="0">
              <a:latin typeface="Arial"/>
              <a:cs typeface="Arial"/>
            </a:endParaRPr>
          </a:p>
          <a:p>
            <a:pPr marL="709295" lvl="1" indent="-341630">
              <a:lnSpc>
                <a:spcPts val="2055"/>
              </a:lnSpc>
              <a:spcBef>
                <a:spcPts val="770"/>
              </a:spcBef>
              <a:buClr>
                <a:srgbClr val="97BB27"/>
              </a:buClr>
              <a:buFont typeface="Courier New"/>
              <a:buChar char="o"/>
              <a:tabLst>
                <a:tab pos="709295" algn="l"/>
                <a:tab pos="2127885" algn="l"/>
                <a:tab pos="3086735" algn="l"/>
                <a:tab pos="4530090" algn="l"/>
                <a:tab pos="5782945" algn="l"/>
                <a:tab pos="6297930" algn="l"/>
                <a:tab pos="7043420" algn="l"/>
                <a:tab pos="7915275" algn="l"/>
                <a:tab pos="8532495" algn="l"/>
                <a:tab pos="8971280" algn="l"/>
              </a:tabLst>
            </a:pPr>
            <a:r>
              <a:rPr sz="1800" spc="-10" dirty="0">
                <a:latin typeface="Arial"/>
                <a:cs typeface="Arial"/>
              </a:rPr>
              <a:t>Maßnahmen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erfolgen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überwiegend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oberirdisch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und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liegen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oftmals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nicht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bei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den</a:t>
            </a:r>
            <a:endParaRPr sz="1800" dirty="0">
              <a:latin typeface="Arial"/>
              <a:cs typeface="Arial"/>
            </a:endParaRPr>
          </a:p>
          <a:p>
            <a:pPr marL="710565">
              <a:lnSpc>
                <a:spcPts val="2055"/>
              </a:lnSpc>
            </a:pPr>
            <a:r>
              <a:rPr sz="1800" b="1" spc="-10" dirty="0">
                <a:latin typeface="Arial"/>
                <a:cs typeface="Arial"/>
              </a:rPr>
              <a:t>Entwässerungsspezialisten</a:t>
            </a:r>
            <a:endParaRPr sz="1800" dirty="0">
              <a:latin typeface="Arial"/>
              <a:cs typeface="Arial"/>
            </a:endParaRPr>
          </a:p>
          <a:p>
            <a:pPr marL="709295" lvl="1" indent="-341630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Courier New"/>
              <a:buChar char="o"/>
              <a:tabLst>
                <a:tab pos="709295" algn="l"/>
              </a:tabLst>
            </a:pPr>
            <a:r>
              <a:rPr sz="1800" dirty="0">
                <a:latin typeface="Arial"/>
                <a:cs typeface="Arial"/>
              </a:rPr>
              <a:t>In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diesen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Ableitungen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sitzt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jedoch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wasserwirtschaftliche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Know-</a:t>
            </a:r>
            <a:r>
              <a:rPr sz="1800" spc="-25" dirty="0">
                <a:latin typeface="Arial"/>
                <a:cs typeface="Arial"/>
              </a:rPr>
              <a:t>How</a:t>
            </a:r>
            <a:endParaRPr sz="1800" dirty="0">
              <a:latin typeface="Arial"/>
              <a:cs typeface="Arial"/>
            </a:endParaRPr>
          </a:p>
          <a:p>
            <a:pPr marL="982980">
              <a:lnSpc>
                <a:spcPct val="100000"/>
              </a:lnSpc>
              <a:spcBef>
                <a:spcPts val="780"/>
              </a:spcBef>
            </a:pPr>
            <a:r>
              <a:rPr sz="1800" spc="-180" dirty="0">
                <a:latin typeface="Wingdings"/>
                <a:cs typeface="Wingdings"/>
              </a:rPr>
              <a:t>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Dieses</a:t>
            </a:r>
            <a:r>
              <a:rPr sz="1800" spc="-20" dirty="0">
                <a:latin typeface="Arial"/>
                <a:cs typeface="Arial"/>
              </a:rPr>
              <a:t> Know-</a:t>
            </a:r>
            <a:r>
              <a:rPr sz="1800" dirty="0">
                <a:latin typeface="Arial"/>
                <a:cs typeface="Arial"/>
              </a:rPr>
              <a:t>How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muss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frühzeitig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genutzt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werden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1044039"/>
            <a:ext cx="90454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Starkregenindex</a:t>
            </a:r>
            <a:r>
              <a:rPr sz="3600" spc="-85" dirty="0"/>
              <a:t> </a:t>
            </a:r>
            <a:r>
              <a:rPr sz="3600" dirty="0"/>
              <a:t>-</a:t>
            </a:r>
            <a:r>
              <a:rPr sz="3600" spc="-40" dirty="0"/>
              <a:t> </a:t>
            </a:r>
            <a:r>
              <a:rPr sz="3600" spc="-10" dirty="0"/>
              <a:t>Handlungsbereiche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5998" y="1990980"/>
            <a:ext cx="8429879" cy="16802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763250" y="2953003"/>
            <a:ext cx="9842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T.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Schmitt, Abwassernetzwerk Rheinland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87258" y="3855593"/>
            <a:ext cx="781748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299085" algn="l"/>
              </a:tabLst>
            </a:pPr>
            <a:r>
              <a:rPr sz="1600" spc="-10" dirty="0">
                <a:latin typeface="Arial"/>
                <a:cs typeface="Arial"/>
              </a:rPr>
              <a:t>Starkregenereignisse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gehen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oftmals weit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über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Bemessungsgrößen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der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örtlichen </a:t>
            </a:r>
            <a:r>
              <a:rPr sz="1600" dirty="0">
                <a:latin typeface="Arial"/>
                <a:cs typeface="Arial"/>
              </a:rPr>
              <a:t>Kanalisation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hinaus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können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nicht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alleine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diese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aufgefangen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werden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97BB27"/>
              </a:buClr>
              <a:buFont typeface="Wingdings"/>
              <a:buChar char=""/>
            </a:pPr>
            <a:endParaRPr sz="1600" dirty="0">
              <a:latin typeface="Arial"/>
              <a:cs typeface="Arial"/>
            </a:endParaRPr>
          </a:p>
          <a:p>
            <a:pPr marL="299085" marR="1324610" indent="-287020">
              <a:lnSpc>
                <a:spcPct val="100000"/>
              </a:lnSpc>
              <a:buClr>
                <a:srgbClr val="97BB27"/>
              </a:buClr>
              <a:buFont typeface="Wingdings"/>
              <a:buChar char=""/>
              <a:tabLst>
                <a:tab pos="299085" algn="l"/>
              </a:tabLst>
            </a:pPr>
            <a:r>
              <a:rPr sz="1600" b="1" dirty="0">
                <a:latin typeface="Arial"/>
                <a:cs typeface="Arial"/>
              </a:rPr>
              <a:t>Die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Bewältigung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von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Starkregenereignissen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ist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eine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kommunale Gemeinschaftsaufgabe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96836" y="5368290"/>
            <a:ext cx="2199640" cy="1123950"/>
            <a:chOff x="6696836" y="5368290"/>
            <a:chExt cx="2199640" cy="1123950"/>
          </a:xfrm>
        </p:grpSpPr>
        <p:sp>
          <p:nvSpPr>
            <p:cNvPr id="7" name="object 7"/>
            <p:cNvSpPr/>
            <p:nvPr/>
          </p:nvSpPr>
          <p:spPr>
            <a:xfrm>
              <a:off x="6703186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4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4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4" y="0"/>
                  </a:lnTo>
                  <a:close/>
                </a:path>
              </a:pathLst>
            </a:custGeom>
            <a:solidFill>
              <a:srgbClr val="8FD1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03186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4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4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895338" y="5606288"/>
            <a:ext cx="18034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9690" marR="5080" indent="-4762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der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Oberfläche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09648" y="5368290"/>
            <a:ext cx="2199640" cy="1123950"/>
            <a:chOff x="2009648" y="5368290"/>
            <a:chExt cx="2199640" cy="1123950"/>
          </a:xfrm>
        </p:grpSpPr>
        <p:sp>
          <p:nvSpPr>
            <p:cNvPr id="11" name="object 11"/>
            <p:cNvSpPr/>
            <p:nvPr/>
          </p:nvSpPr>
          <p:spPr>
            <a:xfrm>
              <a:off x="201599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3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3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3" y="0"/>
                  </a:lnTo>
                  <a:close/>
                </a:path>
              </a:pathLst>
            </a:custGeom>
            <a:solidFill>
              <a:srgbClr val="B1C7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1599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3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3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02839" y="5743447"/>
            <a:ext cx="1412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Kanalisation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53178" y="5368290"/>
            <a:ext cx="2199640" cy="1123950"/>
            <a:chOff x="4353178" y="5368290"/>
            <a:chExt cx="2199640" cy="1123950"/>
          </a:xfrm>
        </p:grpSpPr>
        <p:sp>
          <p:nvSpPr>
            <p:cNvPr id="15" name="object 15"/>
            <p:cNvSpPr/>
            <p:nvPr/>
          </p:nvSpPr>
          <p:spPr>
            <a:xfrm>
              <a:off x="435952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821" y="0"/>
                  </a:moveTo>
                  <a:lnTo>
                    <a:pt x="190119" y="0"/>
                  </a:lnTo>
                  <a:lnTo>
                    <a:pt x="130064" y="5668"/>
                  </a:lnTo>
                  <a:lnTo>
                    <a:pt x="77879" y="21449"/>
                  </a:lnTo>
                  <a:lnTo>
                    <a:pt x="36710" y="45509"/>
                  </a:lnTo>
                  <a:lnTo>
                    <a:pt x="970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710" y="1065159"/>
                  </a:lnTo>
                  <a:lnTo>
                    <a:pt x="77879" y="1089200"/>
                  </a:lnTo>
                  <a:lnTo>
                    <a:pt x="130064" y="1104966"/>
                  </a:lnTo>
                  <a:lnTo>
                    <a:pt x="190119" y="1110627"/>
                  </a:lnTo>
                  <a:lnTo>
                    <a:pt x="1996821" y="1110627"/>
                  </a:lnTo>
                  <a:lnTo>
                    <a:pt x="2056875" y="1104966"/>
                  </a:lnTo>
                  <a:lnTo>
                    <a:pt x="2109060" y="1089200"/>
                  </a:lnTo>
                  <a:lnTo>
                    <a:pt x="2150229" y="1065159"/>
                  </a:lnTo>
                  <a:lnTo>
                    <a:pt x="2177238" y="1034671"/>
                  </a:lnTo>
                  <a:lnTo>
                    <a:pt x="2186940" y="999566"/>
                  </a:lnTo>
                  <a:lnTo>
                    <a:pt x="2186940" y="111125"/>
                  </a:lnTo>
                  <a:lnTo>
                    <a:pt x="2150229" y="45509"/>
                  </a:lnTo>
                  <a:lnTo>
                    <a:pt x="2109060" y="21449"/>
                  </a:lnTo>
                  <a:lnTo>
                    <a:pt x="2056875" y="5668"/>
                  </a:lnTo>
                  <a:lnTo>
                    <a:pt x="1996821" y="0"/>
                  </a:lnTo>
                  <a:close/>
                </a:path>
              </a:pathLst>
            </a:custGeom>
            <a:solidFill>
              <a:srgbClr val="B6D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5952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710" y="45509"/>
                  </a:lnTo>
                  <a:lnTo>
                    <a:pt x="77879" y="21449"/>
                  </a:lnTo>
                  <a:lnTo>
                    <a:pt x="130064" y="5668"/>
                  </a:lnTo>
                  <a:lnTo>
                    <a:pt x="190119" y="0"/>
                  </a:lnTo>
                  <a:lnTo>
                    <a:pt x="1996821" y="0"/>
                  </a:lnTo>
                  <a:lnTo>
                    <a:pt x="2056875" y="5668"/>
                  </a:lnTo>
                  <a:lnTo>
                    <a:pt x="2109060" y="21449"/>
                  </a:lnTo>
                  <a:lnTo>
                    <a:pt x="2150229" y="45509"/>
                  </a:lnTo>
                  <a:lnTo>
                    <a:pt x="2177238" y="76013"/>
                  </a:lnTo>
                  <a:lnTo>
                    <a:pt x="2186940" y="111125"/>
                  </a:lnTo>
                  <a:lnTo>
                    <a:pt x="2186940" y="999566"/>
                  </a:lnTo>
                  <a:lnTo>
                    <a:pt x="2150229" y="1065159"/>
                  </a:lnTo>
                  <a:lnTo>
                    <a:pt x="2109060" y="1089200"/>
                  </a:lnTo>
                  <a:lnTo>
                    <a:pt x="2056875" y="1104966"/>
                  </a:lnTo>
                  <a:lnTo>
                    <a:pt x="1996821" y="1110627"/>
                  </a:lnTo>
                  <a:lnTo>
                    <a:pt x="190119" y="1110627"/>
                  </a:lnTo>
                  <a:lnTo>
                    <a:pt x="130064" y="1104966"/>
                  </a:lnTo>
                  <a:lnTo>
                    <a:pt x="77879" y="1089200"/>
                  </a:lnTo>
                  <a:lnTo>
                    <a:pt x="36710" y="1065159"/>
                  </a:lnTo>
                  <a:lnTo>
                    <a:pt x="9701" y="1034671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705350" y="5743447"/>
            <a:ext cx="1497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Objektschutz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066800"/>
            <a:ext cx="1118482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 err="1"/>
              <a:t>Konsequenzen</a:t>
            </a:r>
            <a:r>
              <a:rPr sz="3600" spc="-120" dirty="0"/>
              <a:t> </a:t>
            </a:r>
            <a:r>
              <a:rPr sz="3600" dirty="0" err="1"/>
              <a:t>zunehmender</a:t>
            </a:r>
            <a:r>
              <a:rPr lang="de-DE" sz="3600" spc="-95" dirty="0"/>
              <a:t> </a:t>
            </a:r>
            <a:r>
              <a:rPr sz="3600" spc="-10" dirty="0" err="1"/>
              <a:t>Starkregenereignisse</a:t>
            </a:r>
            <a:endParaRPr sz="36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1752600" y="2319962"/>
            <a:ext cx="8011795" cy="306451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24485" marR="5080" indent="-312420" algn="just">
              <a:lnSpc>
                <a:spcPct val="90000"/>
              </a:lnSpc>
              <a:spcBef>
                <a:spcPts val="28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b="1" dirty="0">
                <a:latin typeface="Arial"/>
                <a:cs typeface="Arial"/>
              </a:rPr>
              <a:t>§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5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Absatz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WHG: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„</a:t>
            </a:r>
            <a:r>
              <a:rPr sz="1600" dirty="0">
                <a:latin typeface="Arial"/>
                <a:cs typeface="Arial"/>
              </a:rPr>
              <a:t>Jede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Person,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Hochwasser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betroffen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sein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kann,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im </a:t>
            </a:r>
            <a:r>
              <a:rPr sz="1600" dirty="0">
                <a:latin typeface="Arial"/>
                <a:cs typeface="Arial"/>
              </a:rPr>
              <a:t>Rahmen</a:t>
            </a:r>
            <a:r>
              <a:rPr sz="1600" spc="31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des</a:t>
            </a:r>
            <a:r>
              <a:rPr sz="1600" spc="310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ihr</a:t>
            </a:r>
            <a:r>
              <a:rPr sz="1600" spc="31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Möglichen</a:t>
            </a:r>
            <a:r>
              <a:rPr sz="1600" spc="31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31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Zumutbaren</a:t>
            </a:r>
            <a:r>
              <a:rPr sz="1600" spc="310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verpflichtet,</a:t>
            </a:r>
            <a:r>
              <a:rPr sz="1600" spc="315" dirty="0">
                <a:latin typeface="Arial"/>
                <a:cs typeface="Arial"/>
              </a:rPr>
              <a:t>   </a:t>
            </a:r>
            <a:r>
              <a:rPr sz="1600" spc="-10" dirty="0">
                <a:latin typeface="Arial"/>
                <a:cs typeface="Arial"/>
              </a:rPr>
              <a:t>geeignete </a:t>
            </a:r>
            <a:r>
              <a:rPr sz="1600" dirty="0">
                <a:latin typeface="Arial"/>
                <a:cs typeface="Arial"/>
              </a:rPr>
              <a:t>Vorsorgemaßnahmen</a:t>
            </a:r>
            <a:r>
              <a:rPr sz="1600" spc="11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zum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Schutz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vor</a:t>
            </a:r>
            <a:r>
              <a:rPr sz="1600" spc="114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nachteiligen</a:t>
            </a:r>
            <a:r>
              <a:rPr sz="1600" spc="11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Hochwasserfolgen</a:t>
            </a:r>
            <a:r>
              <a:rPr sz="1600" spc="114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110" dirty="0">
                <a:latin typeface="Arial"/>
                <a:cs typeface="Arial"/>
              </a:rPr>
              <a:t>  </a:t>
            </a:r>
            <a:r>
              <a:rPr sz="1600" spc="-25" dirty="0">
                <a:latin typeface="Arial"/>
                <a:cs typeface="Arial"/>
              </a:rPr>
              <a:t>zur </a:t>
            </a:r>
            <a:r>
              <a:rPr sz="1600" dirty="0">
                <a:latin typeface="Arial"/>
                <a:cs typeface="Arial"/>
              </a:rPr>
              <a:t>Schadensminderung</a:t>
            </a:r>
            <a:r>
              <a:rPr sz="1600" spc="2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zu</a:t>
            </a:r>
            <a:r>
              <a:rPr sz="1600" spc="2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treffen,</a:t>
            </a:r>
            <a:r>
              <a:rPr sz="1600" spc="2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insbesondere</a:t>
            </a:r>
            <a:r>
              <a:rPr sz="1600" spc="2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2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Nutzung</a:t>
            </a:r>
            <a:r>
              <a:rPr sz="1600" spc="2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von</a:t>
            </a:r>
            <a:r>
              <a:rPr sz="1600" spc="2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Grundstücken</a:t>
            </a:r>
            <a:r>
              <a:rPr sz="1600" spc="2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den </a:t>
            </a:r>
            <a:r>
              <a:rPr sz="1600" dirty="0">
                <a:latin typeface="Arial"/>
                <a:cs typeface="Arial"/>
              </a:rPr>
              <a:t>möglichen</a:t>
            </a:r>
            <a:r>
              <a:rPr sz="1600" spc="26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nachteiligen</a:t>
            </a:r>
            <a:r>
              <a:rPr sz="1600" spc="27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Folgen</a:t>
            </a:r>
            <a:r>
              <a:rPr sz="1600" spc="26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für</a:t>
            </a:r>
            <a:r>
              <a:rPr sz="1600" spc="26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Mensch,</a:t>
            </a:r>
            <a:r>
              <a:rPr sz="1600" spc="27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Umwelt</a:t>
            </a:r>
            <a:r>
              <a:rPr sz="1600" spc="27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oder</a:t>
            </a:r>
            <a:r>
              <a:rPr sz="1600" spc="27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Sachwerte</a:t>
            </a:r>
            <a:r>
              <a:rPr sz="1600" spc="265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durch </a:t>
            </a:r>
            <a:r>
              <a:rPr sz="1600" dirty="0">
                <a:latin typeface="Arial"/>
                <a:cs typeface="Arial"/>
              </a:rPr>
              <a:t>Hochwasser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anzupassen“</a:t>
            </a:r>
            <a:endParaRPr sz="1600" dirty="0">
              <a:latin typeface="Arial"/>
              <a:cs typeface="Arial"/>
            </a:endParaRPr>
          </a:p>
          <a:p>
            <a:pPr marL="324485" marR="5080" indent="-312420" algn="just">
              <a:lnSpc>
                <a:spcPct val="901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b="1" dirty="0">
                <a:latin typeface="Arial"/>
                <a:cs typeface="Arial"/>
              </a:rPr>
              <a:t>Private</a:t>
            </a:r>
            <a:r>
              <a:rPr sz="1600" b="1" spc="2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Bürger,</a:t>
            </a:r>
            <a:r>
              <a:rPr sz="1600" b="1" spc="2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Architekten</a:t>
            </a:r>
            <a:r>
              <a:rPr sz="1600" b="1" spc="2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und</a:t>
            </a:r>
            <a:r>
              <a:rPr sz="1600" b="1" spc="2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Unternehmen</a:t>
            </a:r>
            <a:r>
              <a:rPr sz="1600" b="1" spc="2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müssen</a:t>
            </a:r>
            <a:r>
              <a:rPr sz="1600" spc="2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zur</a:t>
            </a:r>
            <a:r>
              <a:rPr sz="1600" spc="2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Eigenvorsorge</a:t>
            </a:r>
            <a:r>
              <a:rPr sz="1600" spc="2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auch </a:t>
            </a:r>
            <a:r>
              <a:rPr sz="1600" dirty="0">
                <a:latin typeface="Arial"/>
                <a:cs typeface="Arial"/>
              </a:rPr>
              <a:t>Objektschutzmaßnahmen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ergreifen,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sowie</a:t>
            </a:r>
            <a:r>
              <a:rPr sz="1600" spc="3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informiert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beraten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werden,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um</a:t>
            </a:r>
            <a:r>
              <a:rPr sz="1600" spc="3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die </a:t>
            </a:r>
            <a:r>
              <a:rPr sz="1600" dirty="0">
                <a:latin typeface="Arial"/>
                <a:cs typeface="Arial"/>
              </a:rPr>
              <a:t>Bauvorsorge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zu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forcieren</a:t>
            </a:r>
            <a:endParaRPr sz="1600" dirty="0">
              <a:latin typeface="Arial"/>
              <a:cs typeface="Arial"/>
            </a:endParaRPr>
          </a:p>
          <a:p>
            <a:pPr marL="324485" indent="-311785" algn="just">
              <a:lnSpc>
                <a:spcPct val="100000"/>
              </a:lnSpc>
              <a:spcBef>
                <a:spcPts val="80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spc="-10" dirty="0">
                <a:latin typeface="Arial"/>
                <a:cs typeface="Arial"/>
              </a:rPr>
              <a:t>Objektschutzmaßnahmen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gelten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Maßnahmen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zur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Gefahrenabwehr</a:t>
            </a:r>
            <a:endParaRPr sz="1600" dirty="0">
              <a:latin typeface="Arial"/>
              <a:cs typeface="Arial"/>
            </a:endParaRPr>
          </a:p>
          <a:p>
            <a:pPr marL="324485" marR="6985" indent="-312420" algn="just">
              <a:lnSpc>
                <a:spcPts val="173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Solche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Maßnahmen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werden</a:t>
            </a:r>
            <a:r>
              <a:rPr sz="1600" spc="12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Bedeutung</a:t>
            </a:r>
            <a:r>
              <a:rPr sz="1600" spc="114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gewinnen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müssen</a:t>
            </a:r>
            <a:r>
              <a:rPr sz="1600" spc="120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verbessert werden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09648" y="5368290"/>
            <a:ext cx="2199640" cy="1123950"/>
            <a:chOff x="2009648" y="5368290"/>
            <a:chExt cx="2199640" cy="1123950"/>
          </a:xfrm>
        </p:grpSpPr>
        <p:sp>
          <p:nvSpPr>
            <p:cNvPr id="6" name="object 6"/>
            <p:cNvSpPr/>
            <p:nvPr/>
          </p:nvSpPr>
          <p:spPr>
            <a:xfrm>
              <a:off x="201599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3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3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1599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3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3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402839" y="5743447"/>
            <a:ext cx="1412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Kanalisation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96836" y="5368290"/>
            <a:ext cx="2199640" cy="1123950"/>
            <a:chOff x="6696836" y="5368290"/>
            <a:chExt cx="2199640" cy="1123950"/>
          </a:xfrm>
        </p:grpSpPr>
        <p:sp>
          <p:nvSpPr>
            <p:cNvPr id="10" name="object 10"/>
            <p:cNvSpPr/>
            <p:nvPr/>
          </p:nvSpPr>
          <p:spPr>
            <a:xfrm>
              <a:off x="6703186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4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4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03186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4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4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895338" y="5606288"/>
            <a:ext cx="18034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9690" marR="5080" indent="-4762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der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Oberfläche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53178" y="5368290"/>
            <a:ext cx="2199640" cy="1123950"/>
            <a:chOff x="4353178" y="5368290"/>
            <a:chExt cx="2199640" cy="1123950"/>
          </a:xfrm>
        </p:grpSpPr>
        <p:sp>
          <p:nvSpPr>
            <p:cNvPr id="14" name="object 14"/>
            <p:cNvSpPr/>
            <p:nvPr/>
          </p:nvSpPr>
          <p:spPr>
            <a:xfrm>
              <a:off x="435952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821" y="0"/>
                  </a:moveTo>
                  <a:lnTo>
                    <a:pt x="190119" y="0"/>
                  </a:lnTo>
                  <a:lnTo>
                    <a:pt x="130064" y="5668"/>
                  </a:lnTo>
                  <a:lnTo>
                    <a:pt x="77879" y="21449"/>
                  </a:lnTo>
                  <a:lnTo>
                    <a:pt x="36710" y="45509"/>
                  </a:lnTo>
                  <a:lnTo>
                    <a:pt x="970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710" y="1065159"/>
                  </a:lnTo>
                  <a:lnTo>
                    <a:pt x="77879" y="1089200"/>
                  </a:lnTo>
                  <a:lnTo>
                    <a:pt x="130064" y="1104966"/>
                  </a:lnTo>
                  <a:lnTo>
                    <a:pt x="190119" y="1110627"/>
                  </a:lnTo>
                  <a:lnTo>
                    <a:pt x="1996821" y="1110627"/>
                  </a:lnTo>
                  <a:lnTo>
                    <a:pt x="2056875" y="1104966"/>
                  </a:lnTo>
                  <a:lnTo>
                    <a:pt x="2109060" y="1089200"/>
                  </a:lnTo>
                  <a:lnTo>
                    <a:pt x="2150229" y="1065159"/>
                  </a:lnTo>
                  <a:lnTo>
                    <a:pt x="2177238" y="1034671"/>
                  </a:lnTo>
                  <a:lnTo>
                    <a:pt x="2186940" y="999566"/>
                  </a:lnTo>
                  <a:lnTo>
                    <a:pt x="2186940" y="111125"/>
                  </a:lnTo>
                  <a:lnTo>
                    <a:pt x="2150229" y="45509"/>
                  </a:lnTo>
                  <a:lnTo>
                    <a:pt x="2109060" y="21449"/>
                  </a:lnTo>
                  <a:lnTo>
                    <a:pt x="2056875" y="5668"/>
                  </a:lnTo>
                  <a:lnTo>
                    <a:pt x="1996821" y="0"/>
                  </a:lnTo>
                  <a:close/>
                </a:path>
              </a:pathLst>
            </a:custGeom>
            <a:solidFill>
              <a:srgbClr val="B6D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5952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710" y="45509"/>
                  </a:lnTo>
                  <a:lnTo>
                    <a:pt x="77879" y="21449"/>
                  </a:lnTo>
                  <a:lnTo>
                    <a:pt x="130064" y="5668"/>
                  </a:lnTo>
                  <a:lnTo>
                    <a:pt x="190119" y="0"/>
                  </a:lnTo>
                  <a:lnTo>
                    <a:pt x="1996821" y="0"/>
                  </a:lnTo>
                  <a:lnTo>
                    <a:pt x="2056875" y="5668"/>
                  </a:lnTo>
                  <a:lnTo>
                    <a:pt x="2109060" y="21449"/>
                  </a:lnTo>
                  <a:lnTo>
                    <a:pt x="2150229" y="45509"/>
                  </a:lnTo>
                  <a:lnTo>
                    <a:pt x="2177238" y="76013"/>
                  </a:lnTo>
                  <a:lnTo>
                    <a:pt x="2186940" y="111125"/>
                  </a:lnTo>
                  <a:lnTo>
                    <a:pt x="2186940" y="999566"/>
                  </a:lnTo>
                  <a:lnTo>
                    <a:pt x="2150229" y="1065159"/>
                  </a:lnTo>
                  <a:lnTo>
                    <a:pt x="2109060" y="1089200"/>
                  </a:lnTo>
                  <a:lnTo>
                    <a:pt x="2056875" y="1104966"/>
                  </a:lnTo>
                  <a:lnTo>
                    <a:pt x="1996821" y="1110627"/>
                  </a:lnTo>
                  <a:lnTo>
                    <a:pt x="190119" y="1110627"/>
                  </a:lnTo>
                  <a:lnTo>
                    <a:pt x="130064" y="1104966"/>
                  </a:lnTo>
                  <a:lnTo>
                    <a:pt x="77879" y="1089200"/>
                  </a:lnTo>
                  <a:lnTo>
                    <a:pt x="36710" y="1065159"/>
                  </a:lnTo>
                  <a:lnTo>
                    <a:pt x="9701" y="1034671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05350" y="5743447"/>
            <a:ext cx="1497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Objektschutz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8455" y="1026907"/>
            <a:ext cx="101884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Konsequenzen</a:t>
            </a:r>
            <a:r>
              <a:rPr sz="3600" spc="-120" dirty="0"/>
              <a:t> </a:t>
            </a:r>
            <a:r>
              <a:rPr sz="3600" dirty="0"/>
              <a:t>zunehmender</a:t>
            </a:r>
            <a:r>
              <a:rPr sz="3600" spc="-95" dirty="0"/>
              <a:t> </a:t>
            </a:r>
            <a:r>
              <a:rPr sz="3600" spc="-10" dirty="0"/>
              <a:t>Starkregenereignisse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63979" y="2318193"/>
            <a:ext cx="9677400" cy="3013646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8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Klimawandel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wird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zu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mehr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Extremereignissen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führen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ts val="205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Aus</a:t>
            </a:r>
            <a:r>
              <a:rPr sz="1800" spc="1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technischen</a:t>
            </a:r>
            <a:r>
              <a:rPr sz="1800" b="1" spc="1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und</a:t>
            </a:r>
            <a:r>
              <a:rPr sz="1800" b="1" spc="1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wirtschaftlichen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Gründen</a:t>
            </a:r>
            <a:r>
              <a:rPr sz="1800" spc="1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1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</a:t>
            </a:r>
            <a:r>
              <a:rPr sz="1800" spc="1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nicht</a:t>
            </a:r>
            <a:r>
              <a:rPr sz="1800" spc="1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möglich,</a:t>
            </a:r>
            <a:r>
              <a:rPr sz="1800" spc="16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die</a:t>
            </a:r>
            <a:endParaRPr sz="1800" dirty="0">
              <a:latin typeface="Arial"/>
              <a:cs typeface="Arial"/>
            </a:endParaRPr>
          </a:p>
          <a:p>
            <a:pPr marL="324485">
              <a:lnSpc>
                <a:spcPts val="2050"/>
              </a:lnSpc>
            </a:pPr>
            <a:r>
              <a:rPr sz="1800" b="1" dirty="0">
                <a:latin typeface="Arial"/>
                <a:cs typeface="Arial"/>
              </a:rPr>
              <a:t>Dimensionen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Kanalisation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für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jedes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Extremereignis</a:t>
            </a:r>
            <a:r>
              <a:rPr sz="1800" spc="-10" dirty="0">
                <a:latin typeface="Arial"/>
                <a:cs typeface="Arial"/>
              </a:rPr>
              <a:t> auszulegen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b="1" dirty="0">
                <a:latin typeface="Arial"/>
                <a:cs typeface="Arial"/>
              </a:rPr>
              <a:t>Maßnahmen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der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Oberfläche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müssen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realisiert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werden:</a:t>
            </a:r>
            <a:endParaRPr sz="1800" dirty="0">
              <a:latin typeface="Arial"/>
              <a:cs typeface="Arial"/>
            </a:endParaRPr>
          </a:p>
          <a:p>
            <a:pPr marL="710565" marR="6350" lvl="1" indent="-342900">
              <a:lnSpc>
                <a:spcPts val="1939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710565" algn="l"/>
                <a:tab pos="3816985" algn="l"/>
                <a:tab pos="4446270" algn="l"/>
                <a:tab pos="5531485" algn="l"/>
                <a:tab pos="6694170" algn="l"/>
                <a:tab pos="7401559" algn="l"/>
              </a:tabLst>
            </a:pPr>
            <a:r>
              <a:rPr sz="1800" b="1" spc="-10" dirty="0">
                <a:latin typeface="Arial"/>
                <a:cs typeface="Arial"/>
              </a:rPr>
              <a:t>Objektschutzmaßnahmen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mit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direkter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Wirkung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und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wenig Umsetzungshürden</a:t>
            </a:r>
            <a:endParaRPr sz="1800" dirty="0">
              <a:latin typeface="Arial"/>
              <a:cs typeface="Arial"/>
            </a:endParaRPr>
          </a:p>
          <a:p>
            <a:pPr marL="710565" marR="5080" lvl="1" indent="-342900">
              <a:lnSpc>
                <a:spcPts val="1939"/>
              </a:lnSpc>
              <a:spcBef>
                <a:spcPts val="1005"/>
              </a:spcBef>
              <a:buClr>
                <a:srgbClr val="97BB27"/>
              </a:buClr>
              <a:buFont typeface="Wingdings"/>
              <a:buChar char=""/>
              <a:tabLst>
                <a:tab pos="710565" algn="l"/>
                <a:tab pos="1724025" algn="l"/>
                <a:tab pos="2909570" algn="l"/>
                <a:tab pos="3411220" algn="l"/>
                <a:tab pos="5717540" algn="l"/>
                <a:tab pos="6104255" algn="l"/>
                <a:tab pos="6567805" algn="l"/>
                <a:tab pos="7820659" algn="l"/>
              </a:tabLst>
            </a:pPr>
            <a:r>
              <a:rPr sz="1800" b="1" spc="-10" dirty="0">
                <a:latin typeface="Arial"/>
                <a:cs typeface="Arial"/>
              </a:rPr>
              <a:t>Gezielte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Ableitung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von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Niederschlagswasser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an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der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Oberfläche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dirty="0">
                <a:latin typeface="Arial"/>
                <a:cs typeface="Arial"/>
              </a:rPr>
              <a:t>schadlose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Bereiche</a:t>
            </a:r>
            <a:endParaRPr sz="1800" dirty="0">
              <a:latin typeface="Arial"/>
              <a:cs typeface="Arial"/>
            </a:endParaRPr>
          </a:p>
          <a:p>
            <a:pPr marL="710565" marR="6350" lvl="1" indent="-342900">
              <a:lnSpc>
                <a:spcPts val="1939"/>
              </a:lnSpc>
              <a:spcBef>
                <a:spcPts val="1020"/>
              </a:spcBef>
              <a:buClr>
                <a:srgbClr val="97BB27"/>
              </a:buClr>
              <a:buFont typeface="Wingdings"/>
              <a:buChar char=""/>
              <a:tabLst>
                <a:tab pos="710565" algn="l"/>
                <a:tab pos="2702560" algn="l"/>
              </a:tabLst>
            </a:pPr>
            <a:r>
              <a:rPr sz="1800" b="1" dirty="0">
                <a:latin typeface="Arial"/>
                <a:cs typeface="Arial"/>
              </a:rPr>
              <a:t>Reduzierung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der</a:t>
            </a:r>
            <a:r>
              <a:rPr sz="1800" b="1" dirty="0">
                <a:latin typeface="Arial"/>
                <a:cs typeface="Arial"/>
              </a:rPr>
              <a:t>	Abflussbereitschaft</a:t>
            </a:r>
            <a:r>
              <a:rPr sz="1800" b="1" spc="3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3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Niederschlagswasser</a:t>
            </a:r>
            <a:r>
              <a:rPr sz="1800" spc="3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an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10" dirty="0">
                <a:latin typeface="Arial"/>
                <a:cs typeface="Arial"/>
              </a:rPr>
              <a:t> Oberfläche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09648" y="5368290"/>
            <a:ext cx="2199640" cy="1123950"/>
            <a:chOff x="2009648" y="5368290"/>
            <a:chExt cx="2199640" cy="1123950"/>
          </a:xfrm>
        </p:grpSpPr>
        <p:sp>
          <p:nvSpPr>
            <p:cNvPr id="6" name="object 6"/>
            <p:cNvSpPr/>
            <p:nvPr/>
          </p:nvSpPr>
          <p:spPr>
            <a:xfrm>
              <a:off x="201599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3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3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1599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3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3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402839" y="5743447"/>
            <a:ext cx="1412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Kanalisation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96836" y="5368290"/>
            <a:ext cx="2199640" cy="1123950"/>
            <a:chOff x="6696836" y="5368290"/>
            <a:chExt cx="2199640" cy="1123950"/>
          </a:xfrm>
        </p:grpSpPr>
        <p:sp>
          <p:nvSpPr>
            <p:cNvPr id="10" name="object 10"/>
            <p:cNvSpPr/>
            <p:nvPr/>
          </p:nvSpPr>
          <p:spPr>
            <a:xfrm>
              <a:off x="6703186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694" y="0"/>
                  </a:moveTo>
                  <a:lnTo>
                    <a:pt x="190119" y="0"/>
                  </a:lnTo>
                  <a:lnTo>
                    <a:pt x="130015" y="5668"/>
                  </a:lnTo>
                  <a:lnTo>
                    <a:pt x="77824" y="21449"/>
                  </a:lnTo>
                  <a:lnTo>
                    <a:pt x="36673" y="45509"/>
                  </a:lnTo>
                  <a:lnTo>
                    <a:pt x="9689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673" y="1065163"/>
                  </a:lnTo>
                  <a:lnTo>
                    <a:pt x="77824" y="1089208"/>
                  </a:lnTo>
                  <a:lnTo>
                    <a:pt x="130015" y="1104977"/>
                  </a:lnTo>
                  <a:lnTo>
                    <a:pt x="190119" y="1110640"/>
                  </a:lnTo>
                  <a:lnTo>
                    <a:pt x="1996694" y="1110640"/>
                  </a:lnTo>
                  <a:lnTo>
                    <a:pt x="2056797" y="1104977"/>
                  </a:lnTo>
                  <a:lnTo>
                    <a:pt x="2108988" y="1089208"/>
                  </a:lnTo>
                  <a:lnTo>
                    <a:pt x="2150139" y="1065163"/>
                  </a:lnTo>
                  <a:lnTo>
                    <a:pt x="2177123" y="1034672"/>
                  </a:lnTo>
                  <a:lnTo>
                    <a:pt x="2186813" y="999566"/>
                  </a:lnTo>
                  <a:lnTo>
                    <a:pt x="2186813" y="111125"/>
                  </a:lnTo>
                  <a:lnTo>
                    <a:pt x="2150139" y="45509"/>
                  </a:lnTo>
                  <a:lnTo>
                    <a:pt x="2108988" y="21449"/>
                  </a:lnTo>
                  <a:lnTo>
                    <a:pt x="2056797" y="5668"/>
                  </a:lnTo>
                  <a:lnTo>
                    <a:pt x="1996694" y="0"/>
                  </a:lnTo>
                  <a:close/>
                </a:path>
              </a:pathLst>
            </a:custGeom>
            <a:solidFill>
              <a:srgbClr val="8FD1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03186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673" y="45509"/>
                  </a:lnTo>
                  <a:lnTo>
                    <a:pt x="77824" y="21449"/>
                  </a:lnTo>
                  <a:lnTo>
                    <a:pt x="130015" y="5668"/>
                  </a:lnTo>
                  <a:lnTo>
                    <a:pt x="190119" y="0"/>
                  </a:lnTo>
                  <a:lnTo>
                    <a:pt x="1996694" y="0"/>
                  </a:lnTo>
                  <a:lnTo>
                    <a:pt x="2056797" y="5668"/>
                  </a:lnTo>
                  <a:lnTo>
                    <a:pt x="2108988" y="21449"/>
                  </a:lnTo>
                  <a:lnTo>
                    <a:pt x="2150139" y="45509"/>
                  </a:lnTo>
                  <a:lnTo>
                    <a:pt x="2177123" y="76013"/>
                  </a:lnTo>
                  <a:lnTo>
                    <a:pt x="2186813" y="111125"/>
                  </a:lnTo>
                  <a:lnTo>
                    <a:pt x="2186813" y="999566"/>
                  </a:lnTo>
                  <a:lnTo>
                    <a:pt x="2150139" y="1065163"/>
                  </a:lnTo>
                  <a:lnTo>
                    <a:pt x="2108988" y="1089208"/>
                  </a:lnTo>
                  <a:lnTo>
                    <a:pt x="2056797" y="1104977"/>
                  </a:lnTo>
                  <a:lnTo>
                    <a:pt x="1996694" y="1110640"/>
                  </a:lnTo>
                  <a:lnTo>
                    <a:pt x="190119" y="1110640"/>
                  </a:lnTo>
                  <a:lnTo>
                    <a:pt x="130015" y="1104977"/>
                  </a:lnTo>
                  <a:lnTo>
                    <a:pt x="77824" y="1089208"/>
                  </a:lnTo>
                  <a:lnTo>
                    <a:pt x="36673" y="1065163"/>
                  </a:lnTo>
                  <a:lnTo>
                    <a:pt x="9689" y="1034672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895338" y="5606288"/>
            <a:ext cx="18034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9690" marR="5080" indent="-4762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der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Oberfläche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53178" y="5368290"/>
            <a:ext cx="2199640" cy="1123950"/>
            <a:chOff x="4353178" y="5368290"/>
            <a:chExt cx="2199640" cy="1123950"/>
          </a:xfrm>
        </p:grpSpPr>
        <p:sp>
          <p:nvSpPr>
            <p:cNvPr id="14" name="object 14"/>
            <p:cNvSpPr/>
            <p:nvPr/>
          </p:nvSpPr>
          <p:spPr>
            <a:xfrm>
              <a:off x="435952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1996821" y="0"/>
                  </a:moveTo>
                  <a:lnTo>
                    <a:pt x="190119" y="0"/>
                  </a:lnTo>
                  <a:lnTo>
                    <a:pt x="130064" y="5668"/>
                  </a:lnTo>
                  <a:lnTo>
                    <a:pt x="77879" y="21449"/>
                  </a:lnTo>
                  <a:lnTo>
                    <a:pt x="36710" y="45509"/>
                  </a:lnTo>
                  <a:lnTo>
                    <a:pt x="9701" y="76013"/>
                  </a:lnTo>
                  <a:lnTo>
                    <a:pt x="0" y="111125"/>
                  </a:lnTo>
                  <a:lnTo>
                    <a:pt x="0" y="999566"/>
                  </a:lnTo>
                  <a:lnTo>
                    <a:pt x="36710" y="1065159"/>
                  </a:lnTo>
                  <a:lnTo>
                    <a:pt x="77879" y="1089200"/>
                  </a:lnTo>
                  <a:lnTo>
                    <a:pt x="130064" y="1104966"/>
                  </a:lnTo>
                  <a:lnTo>
                    <a:pt x="190119" y="1110627"/>
                  </a:lnTo>
                  <a:lnTo>
                    <a:pt x="1996821" y="1110627"/>
                  </a:lnTo>
                  <a:lnTo>
                    <a:pt x="2056875" y="1104966"/>
                  </a:lnTo>
                  <a:lnTo>
                    <a:pt x="2109060" y="1089200"/>
                  </a:lnTo>
                  <a:lnTo>
                    <a:pt x="2150229" y="1065159"/>
                  </a:lnTo>
                  <a:lnTo>
                    <a:pt x="2177238" y="1034671"/>
                  </a:lnTo>
                  <a:lnTo>
                    <a:pt x="2186940" y="999566"/>
                  </a:lnTo>
                  <a:lnTo>
                    <a:pt x="2186940" y="111125"/>
                  </a:lnTo>
                  <a:lnTo>
                    <a:pt x="2150229" y="45509"/>
                  </a:lnTo>
                  <a:lnTo>
                    <a:pt x="2109060" y="21449"/>
                  </a:lnTo>
                  <a:lnTo>
                    <a:pt x="2056875" y="5668"/>
                  </a:lnTo>
                  <a:lnTo>
                    <a:pt x="19968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59528" y="5374640"/>
              <a:ext cx="2186940" cy="1111250"/>
            </a:xfrm>
            <a:custGeom>
              <a:avLst/>
              <a:gdLst/>
              <a:ahLst/>
              <a:cxnLst/>
              <a:rect l="l" t="t" r="r" b="b"/>
              <a:pathLst>
                <a:path w="2186940" h="1111250">
                  <a:moveTo>
                    <a:pt x="0" y="111125"/>
                  </a:moveTo>
                  <a:lnTo>
                    <a:pt x="36710" y="45509"/>
                  </a:lnTo>
                  <a:lnTo>
                    <a:pt x="77879" y="21449"/>
                  </a:lnTo>
                  <a:lnTo>
                    <a:pt x="130064" y="5668"/>
                  </a:lnTo>
                  <a:lnTo>
                    <a:pt x="190119" y="0"/>
                  </a:lnTo>
                  <a:lnTo>
                    <a:pt x="1996821" y="0"/>
                  </a:lnTo>
                  <a:lnTo>
                    <a:pt x="2056875" y="5668"/>
                  </a:lnTo>
                  <a:lnTo>
                    <a:pt x="2109060" y="21449"/>
                  </a:lnTo>
                  <a:lnTo>
                    <a:pt x="2150229" y="45509"/>
                  </a:lnTo>
                  <a:lnTo>
                    <a:pt x="2177238" y="76013"/>
                  </a:lnTo>
                  <a:lnTo>
                    <a:pt x="2186940" y="111125"/>
                  </a:lnTo>
                  <a:lnTo>
                    <a:pt x="2186940" y="999566"/>
                  </a:lnTo>
                  <a:lnTo>
                    <a:pt x="2150229" y="1065159"/>
                  </a:lnTo>
                  <a:lnTo>
                    <a:pt x="2109060" y="1089200"/>
                  </a:lnTo>
                  <a:lnTo>
                    <a:pt x="2056875" y="1104966"/>
                  </a:lnTo>
                  <a:lnTo>
                    <a:pt x="1996821" y="1110627"/>
                  </a:lnTo>
                  <a:lnTo>
                    <a:pt x="190119" y="1110627"/>
                  </a:lnTo>
                  <a:lnTo>
                    <a:pt x="130064" y="1104966"/>
                  </a:lnTo>
                  <a:lnTo>
                    <a:pt x="77879" y="1089200"/>
                  </a:lnTo>
                  <a:lnTo>
                    <a:pt x="36710" y="1065159"/>
                  </a:lnTo>
                  <a:lnTo>
                    <a:pt x="9701" y="1034671"/>
                  </a:lnTo>
                  <a:lnTo>
                    <a:pt x="0" y="9995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05350" y="5743447"/>
            <a:ext cx="1497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Objektschutz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527" y="1034530"/>
            <a:ext cx="700694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Wasserbewusste</a:t>
            </a:r>
            <a:r>
              <a:rPr sz="3600" spc="-75" dirty="0"/>
              <a:t> </a:t>
            </a:r>
            <a:r>
              <a:rPr sz="3600" spc="-10" dirty="0"/>
              <a:t>Stadtentwicklung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838200" y="2297163"/>
            <a:ext cx="6629400" cy="4108561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4965" marR="5715" indent="-342900">
              <a:lnSpc>
                <a:spcPts val="2050"/>
              </a:lnSpc>
              <a:spcBef>
                <a:spcPts val="355"/>
              </a:spcBef>
              <a:tabLst>
                <a:tab pos="354965" algn="l"/>
              </a:tabLst>
            </a:pPr>
            <a:r>
              <a:rPr sz="2000" spc="-50" dirty="0">
                <a:solidFill>
                  <a:srgbClr val="FF0000"/>
                </a:solidFill>
              </a:rPr>
              <a:t>ǃ</a:t>
            </a:r>
            <a:r>
              <a:rPr sz="2000" dirty="0">
                <a:solidFill>
                  <a:srgbClr val="FF0000"/>
                </a:solidFill>
              </a:rPr>
              <a:t>	</a:t>
            </a:r>
            <a:r>
              <a:rPr sz="2000" dirty="0"/>
              <a:t>Wasser</a:t>
            </a:r>
            <a:r>
              <a:rPr sz="2000" spc="-65" dirty="0"/>
              <a:t> </a:t>
            </a:r>
            <a:r>
              <a:rPr sz="2000" dirty="0"/>
              <a:t>soll</a:t>
            </a:r>
            <a:r>
              <a:rPr sz="2000" spc="-60" dirty="0"/>
              <a:t> </a:t>
            </a:r>
            <a:r>
              <a:rPr sz="2000" dirty="0"/>
              <a:t>nicht</a:t>
            </a:r>
            <a:r>
              <a:rPr sz="2000" spc="-65" dirty="0"/>
              <a:t> </a:t>
            </a:r>
            <a:r>
              <a:rPr sz="2000" dirty="0"/>
              <a:t>abgeleitet,</a:t>
            </a:r>
            <a:r>
              <a:rPr sz="2000" spc="-45" dirty="0"/>
              <a:t> </a:t>
            </a:r>
            <a:r>
              <a:rPr sz="2000" dirty="0"/>
              <a:t>sondern</a:t>
            </a:r>
            <a:r>
              <a:rPr sz="2000" spc="-45" dirty="0"/>
              <a:t> </a:t>
            </a:r>
            <a:r>
              <a:rPr sz="2000" spc="-10" dirty="0"/>
              <a:t>innerstädtisch </a:t>
            </a:r>
            <a:r>
              <a:rPr sz="2000" dirty="0"/>
              <a:t>genutzt</a:t>
            </a:r>
            <a:r>
              <a:rPr sz="2000" spc="-35" dirty="0"/>
              <a:t> </a:t>
            </a:r>
            <a:r>
              <a:rPr sz="2000" spc="-10" dirty="0"/>
              <a:t>werden</a:t>
            </a:r>
          </a:p>
          <a:p>
            <a:pPr marL="354965" marR="668020" indent="-342900">
              <a:lnSpc>
                <a:spcPct val="90000"/>
              </a:lnSpc>
              <a:spcBef>
                <a:spcPts val="965"/>
              </a:spcBef>
              <a:tabLst>
                <a:tab pos="354965" algn="l"/>
              </a:tabLst>
            </a:pPr>
            <a:r>
              <a:rPr sz="2000" spc="-50" dirty="0">
                <a:solidFill>
                  <a:srgbClr val="FF0000"/>
                </a:solidFill>
              </a:rPr>
              <a:t>ǃ</a:t>
            </a:r>
            <a:r>
              <a:rPr sz="2000" dirty="0">
                <a:solidFill>
                  <a:srgbClr val="FF0000"/>
                </a:solidFill>
              </a:rPr>
              <a:t>	</a:t>
            </a:r>
            <a:r>
              <a:rPr sz="2000" dirty="0"/>
              <a:t>Von</a:t>
            </a:r>
            <a:r>
              <a:rPr sz="2000" spc="-105" dirty="0"/>
              <a:t> </a:t>
            </a:r>
            <a:r>
              <a:rPr sz="2000" dirty="0"/>
              <a:t>der</a:t>
            </a:r>
            <a:r>
              <a:rPr sz="2000" spc="-95" dirty="0"/>
              <a:t> </a:t>
            </a:r>
            <a:r>
              <a:rPr sz="2000" dirty="0"/>
              <a:t>Konventionellen</a:t>
            </a:r>
            <a:r>
              <a:rPr sz="2000" spc="-75" dirty="0"/>
              <a:t> </a:t>
            </a:r>
            <a:r>
              <a:rPr sz="2000" spc="-10" dirty="0"/>
              <a:t>dezentralen </a:t>
            </a:r>
            <a:r>
              <a:rPr sz="2000" dirty="0"/>
              <a:t>Entwässerung</a:t>
            </a:r>
            <a:r>
              <a:rPr sz="2000" spc="-10" dirty="0"/>
              <a:t> </a:t>
            </a:r>
            <a:r>
              <a:rPr sz="2000" dirty="0"/>
              <a:t>hin</a:t>
            </a:r>
            <a:r>
              <a:rPr sz="2000" spc="-55" dirty="0"/>
              <a:t> </a:t>
            </a:r>
            <a:r>
              <a:rPr sz="2000" dirty="0"/>
              <a:t>zu</a:t>
            </a:r>
            <a:r>
              <a:rPr sz="2000" spc="-55" dirty="0"/>
              <a:t> </a:t>
            </a:r>
            <a:r>
              <a:rPr sz="2000" dirty="0"/>
              <a:t>einer</a:t>
            </a:r>
            <a:r>
              <a:rPr sz="2000" spc="-40" dirty="0"/>
              <a:t> </a:t>
            </a:r>
            <a:r>
              <a:rPr sz="2000" spc="-10" dirty="0"/>
              <a:t>wasserbewussten Stadtentwicklung</a:t>
            </a:r>
          </a:p>
          <a:p>
            <a:pPr marL="332105" indent="-312420">
              <a:lnSpc>
                <a:spcPts val="2170"/>
              </a:lnSpc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Bestehende</a:t>
            </a:r>
            <a:r>
              <a:rPr sz="2000" spc="-50" dirty="0"/>
              <a:t> </a:t>
            </a:r>
            <a:r>
              <a:rPr sz="2000" dirty="0"/>
              <a:t>Infrastruktur</a:t>
            </a:r>
            <a:r>
              <a:rPr sz="2000" spc="-75" dirty="0"/>
              <a:t> </a:t>
            </a:r>
            <a:r>
              <a:rPr sz="2000" dirty="0"/>
              <a:t>muss</a:t>
            </a:r>
            <a:r>
              <a:rPr sz="2000" spc="-75" dirty="0"/>
              <a:t> </a:t>
            </a:r>
            <a:r>
              <a:rPr sz="2000" dirty="0"/>
              <a:t>weiter</a:t>
            </a:r>
            <a:r>
              <a:rPr sz="2000" spc="-55" dirty="0"/>
              <a:t> </a:t>
            </a:r>
            <a:r>
              <a:rPr sz="2000" spc="-10" dirty="0"/>
              <a:t>unterhalten</a:t>
            </a:r>
          </a:p>
          <a:p>
            <a:pPr marL="332105">
              <a:lnSpc>
                <a:spcPts val="2170"/>
              </a:lnSpc>
            </a:pPr>
            <a:r>
              <a:rPr sz="2000" spc="-10" dirty="0"/>
              <a:t>werden</a:t>
            </a:r>
          </a:p>
          <a:p>
            <a:pPr marL="332105" indent="-312420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Mangel</a:t>
            </a:r>
            <a:r>
              <a:rPr sz="2000" spc="-40" dirty="0"/>
              <a:t> </a:t>
            </a:r>
            <a:r>
              <a:rPr sz="2000" dirty="0"/>
              <a:t>an</a:t>
            </a:r>
            <a:r>
              <a:rPr sz="2000" spc="-70" dirty="0"/>
              <a:t> </a:t>
            </a:r>
            <a:r>
              <a:rPr sz="2000" dirty="0"/>
              <a:t>Flächen</a:t>
            </a:r>
            <a:r>
              <a:rPr sz="2000" spc="-40" dirty="0"/>
              <a:t> </a:t>
            </a:r>
            <a:r>
              <a:rPr sz="2000" dirty="0"/>
              <a:t>für</a:t>
            </a:r>
            <a:r>
              <a:rPr sz="2000" spc="-65" dirty="0"/>
              <a:t> </a:t>
            </a:r>
            <a:r>
              <a:rPr sz="2000" dirty="0"/>
              <a:t>oberirdische</a:t>
            </a:r>
            <a:r>
              <a:rPr sz="2000" spc="-25" dirty="0"/>
              <a:t> </a:t>
            </a:r>
            <a:r>
              <a:rPr sz="2000" spc="-10" dirty="0"/>
              <a:t>Maßnahmen</a:t>
            </a:r>
          </a:p>
          <a:p>
            <a:pPr marL="332105" marR="646430" indent="-312420">
              <a:lnSpc>
                <a:spcPts val="2050"/>
              </a:lnSpc>
              <a:spcBef>
                <a:spcPts val="1040"/>
              </a:spcBef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Hoher </a:t>
            </a:r>
            <a:r>
              <a:rPr sz="2000" spc="-10" dirty="0"/>
              <a:t>Unterhaltungsaufwand</a:t>
            </a:r>
            <a:r>
              <a:rPr sz="2000" spc="20" dirty="0"/>
              <a:t> </a:t>
            </a:r>
            <a:r>
              <a:rPr sz="2000" dirty="0"/>
              <a:t>für</a:t>
            </a:r>
            <a:r>
              <a:rPr sz="2000" spc="-10" dirty="0"/>
              <a:t> oberirdische Maßnahmen</a:t>
            </a:r>
          </a:p>
          <a:p>
            <a:pPr marL="332105" marR="205740" indent="-312420">
              <a:lnSpc>
                <a:spcPts val="205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Großes</a:t>
            </a:r>
            <a:r>
              <a:rPr sz="2000" spc="-50" dirty="0"/>
              <a:t> </a:t>
            </a:r>
            <a:r>
              <a:rPr sz="2000" dirty="0"/>
              <a:t>Maß</a:t>
            </a:r>
            <a:r>
              <a:rPr sz="2000" spc="-60" dirty="0"/>
              <a:t> </a:t>
            </a:r>
            <a:r>
              <a:rPr sz="2000" dirty="0"/>
              <a:t>an</a:t>
            </a:r>
            <a:r>
              <a:rPr sz="2000" spc="-50" dirty="0"/>
              <a:t> </a:t>
            </a:r>
            <a:r>
              <a:rPr sz="2000" dirty="0"/>
              <a:t>Sensibilisierung</a:t>
            </a:r>
            <a:r>
              <a:rPr sz="2000" spc="-5" dirty="0"/>
              <a:t> </a:t>
            </a:r>
            <a:r>
              <a:rPr sz="2000" dirty="0"/>
              <a:t>und</a:t>
            </a:r>
            <a:r>
              <a:rPr sz="2000" spc="-45" dirty="0"/>
              <a:t> </a:t>
            </a:r>
            <a:r>
              <a:rPr sz="2000" spc="-10" dirty="0"/>
              <a:t>Partizipation erforderlich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531" y="793252"/>
            <a:ext cx="4895469" cy="607212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105" y="729233"/>
            <a:ext cx="11648440" cy="6130925"/>
            <a:chOff x="-1105" y="729233"/>
            <a:chExt cx="11648440" cy="6130925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105" y="729233"/>
              <a:ext cx="11648021" cy="61306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7700" y="1334261"/>
              <a:ext cx="9846945" cy="681355"/>
            </a:xfrm>
            <a:custGeom>
              <a:avLst/>
              <a:gdLst/>
              <a:ahLst/>
              <a:cxnLst/>
              <a:rect l="l" t="t" r="r" b="b"/>
              <a:pathLst>
                <a:path w="9846945" h="681355">
                  <a:moveTo>
                    <a:pt x="9846691" y="681228"/>
                  </a:moveTo>
                  <a:lnTo>
                    <a:pt x="9474581" y="0"/>
                  </a:lnTo>
                  <a:lnTo>
                    <a:pt x="9033637" y="152"/>
                  </a:lnTo>
                  <a:lnTo>
                    <a:pt x="0" y="63"/>
                  </a:lnTo>
                  <a:lnTo>
                    <a:pt x="0" y="658876"/>
                  </a:lnTo>
                  <a:lnTo>
                    <a:pt x="2484031" y="658876"/>
                  </a:lnTo>
                  <a:lnTo>
                    <a:pt x="9846691" y="681228"/>
                  </a:lnTo>
                  <a:close/>
                </a:path>
              </a:pathLst>
            </a:custGeom>
            <a:solidFill>
              <a:srgbClr val="CC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15136" y="1476247"/>
            <a:ext cx="83858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Kommunale</a:t>
            </a:r>
            <a:r>
              <a:rPr sz="2000" spc="-70" dirty="0"/>
              <a:t> </a:t>
            </a:r>
            <a:r>
              <a:rPr sz="2000" dirty="0"/>
              <a:t>Überflutungsvorsorge</a:t>
            </a:r>
            <a:r>
              <a:rPr sz="2000" spc="-70" dirty="0"/>
              <a:t> </a:t>
            </a:r>
            <a:r>
              <a:rPr sz="2000" dirty="0"/>
              <a:t>-Bestandsbebauung</a:t>
            </a:r>
            <a:r>
              <a:rPr sz="2000" spc="-90" dirty="0"/>
              <a:t> </a:t>
            </a:r>
            <a:r>
              <a:rPr sz="2000" dirty="0"/>
              <a:t>und</a:t>
            </a:r>
            <a:r>
              <a:rPr sz="2000" spc="-55" dirty="0"/>
              <a:t> </a:t>
            </a:r>
            <a:r>
              <a:rPr sz="2000" spc="-10" dirty="0"/>
              <a:t>Neubebauung</a:t>
            </a:r>
            <a:endParaRPr sz="20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066800"/>
            <a:ext cx="69342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Wasserbewusste</a:t>
            </a:r>
            <a:r>
              <a:rPr sz="3600" spc="-75" dirty="0"/>
              <a:t> </a:t>
            </a:r>
            <a:r>
              <a:rPr sz="3600" spc="-10" dirty="0"/>
              <a:t>Stadtentwicklung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838200" y="2297163"/>
            <a:ext cx="6934200" cy="407521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4965" marR="5715" indent="-342900">
              <a:lnSpc>
                <a:spcPts val="2050"/>
              </a:lnSpc>
              <a:spcBef>
                <a:spcPts val="355"/>
              </a:spcBef>
              <a:tabLst>
                <a:tab pos="354965" algn="l"/>
              </a:tabLst>
            </a:pPr>
            <a:r>
              <a:rPr sz="2000" spc="-50" dirty="0">
                <a:solidFill>
                  <a:srgbClr val="FF0000"/>
                </a:solidFill>
              </a:rPr>
              <a:t>ǃ</a:t>
            </a:r>
            <a:r>
              <a:rPr sz="2000" dirty="0">
                <a:solidFill>
                  <a:srgbClr val="FF0000"/>
                </a:solidFill>
              </a:rPr>
              <a:t>	</a:t>
            </a:r>
            <a:r>
              <a:rPr sz="2000" dirty="0"/>
              <a:t>Wasser</a:t>
            </a:r>
            <a:r>
              <a:rPr sz="2000" spc="-65" dirty="0"/>
              <a:t> </a:t>
            </a:r>
            <a:r>
              <a:rPr sz="2000" dirty="0"/>
              <a:t>soll</a:t>
            </a:r>
            <a:r>
              <a:rPr sz="2000" spc="-60" dirty="0"/>
              <a:t> </a:t>
            </a:r>
            <a:r>
              <a:rPr sz="2000" dirty="0"/>
              <a:t>nicht</a:t>
            </a:r>
            <a:r>
              <a:rPr sz="2000" spc="-65" dirty="0"/>
              <a:t> </a:t>
            </a:r>
            <a:r>
              <a:rPr sz="2000" dirty="0"/>
              <a:t>abgeleitet,</a:t>
            </a:r>
            <a:r>
              <a:rPr sz="2000" spc="-45" dirty="0"/>
              <a:t> </a:t>
            </a:r>
            <a:r>
              <a:rPr sz="2000" dirty="0"/>
              <a:t>sondern</a:t>
            </a:r>
            <a:r>
              <a:rPr sz="2000" spc="-45" dirty="0"/>
              <a:t> </a:t>
            </a:r>
            <a:r>
              <a:rPr sz="2000" spc="-10" dirty="0"/>
              <a:t>innerstädtisch </a:t>
            </a:r>
            <a:r>
              <a:rPr sz="2000" dirty="0"/>
              <a:t>genutzt</a:t>
            </a:r>
            <a:r>
              <a:rPr sz="2000" spc="-35" dirty="0"/>
              <a:t> </a:t>
            </a:r>
            <a:r>
              <a:rPr sz="2000" spc="-10" dirty="0"/>
              <a:t>werden</a:t>
            </a:r>
          </a:p>
          <a:p>
            <a:pPr marL="354965" marR="668020" indent="-342900">
              <a:lnSpc>
                <a:spcPct val="90000"/>
              </a:lnSpc>
              <a:spcBef>
                <a:spcPts val="965"/>
              </a:spcBef>
              <a:tabLst>
                <a:tab pos="354965" algn="l"/>
              </a:tabLst>
            </a:pPr>
            <a:r>
              <a:rPr sz="2000" spc="-50" dirty="0">
                <a:solidFill>
                  <a:srgbClr val="FF0000"/>
                </a:solidFill>
              </a:rPr>
              <a:t>ǃ</a:t>
            </a:r>
            <a:r>
              <a:rPr sz="2000" dirty="0">
                <a:solidFill>
                  <a:srgbClr val="FF0000"/>
                </a:solidFill>
              </a:rPr>
              <a:t>	</a:t>
            </a:r>
            <a:r>
              <a:rPr sz="2000" dirty="0"/>
              <a:t>Von</a:t>
            </a:r>
            <a:r>
              <a:rPr sz="2000" spc="-105" dirty="0"/>
              <a:t> </a:t>
            </a:r>
            <a:r>
              <a:rPr sz="2000" dirty="0"/>
              <a:t>der</a:t>
            </a:r>
            <a:r>
              <a:rPr sz="2000" spc="-95" dirty="0"/>
              <a:t> </a:t>
            </a:r>
            <a:r>
              <a:rPr sz="2000" dirty="0"/>
              <a:t>Konventionellen</a:t>
            </a:r>
            <a:r>
              <a:rPr sz="2000" spc="-75" dirty="0"/>
              <a:t> </a:t>
            </a:r>
            <a:r>
              <a:rPr sz="2000" spc="-10" dirty="0"/>
              <a:t>dezentralen </a:t>
            </a:r>
            <a:r>
              <a:rPr sz="2000" dirty="0"/>
              <a:t>Entwässerung</a:t>
            </a:r>
            <a:r>
              <a:rPr sz="2000" spc="-10" dirty="0"/>
              <a:t> </a:t>
            </a:r>
            <a:r>
              <a:rPr sz="2000" dirty="0"/>
              <a:t>hin</a:t>
            </a:r>
            <a:r>
              <a:rPr sz="2000" spc="-55" dirty="0"/>
              <a:t> </a:t>
            </a:r>
            <a:r>
              <a:rPr sz="2000" dirty="0"/>
              <a:t>zu</a:t>
            </a:r>
            <a:r>
              <a:rPr sz="2000" spc="-55" dirty="0"/>
              <a:t> </a:t>
            </a:r>
            <a:r>
              <a:rPr sz="2000" dirty="0"/>
              <a:t>einer</a:t>
            </a:r>
            <a:r>
              <a:rPr sz="2000" spc="-40" dirty="0"/>
              <a:t> </a:t>
            </a:r>
            <a:r>
              <a:rPr sz="2000" spc="-10" dirty="0"/>
              <a:t>wasserbewussten Stadtentwicklung</a:t>
            </a:r>
          </a:p>
          <a:p>
            <a:pPr>
              <a:lnSpc>
                <a:spcPct val="100000"/>
              </a:lnSpc>
              <a:spcBef>
                <a:spcPts val="1645"/>
              </a:spcBef>
            </a:pPr>
            <a:endParaRPr sz="2000" spc="-10" dirty="0"/>
          </a:p>
          <a:p>
            <a:pPr marL="332105" indent="-312420">
              <a:lnSpc>
                <a:spcPts val="2170"/>
              </a:lnSpc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Bestehende</a:t>
            </a:r>
            <a:r>
              <a:rPr sz="2000" spc="-50" dirty="0"/>
              <a:t> </a:t>
            </a:r>
            <a:r>
              <a:rPr sz="2000" dirty="0"/>
              <a:t>Infrastruktur</a:t>
            </a:r>
            <a:r>
              <a:rPr sz="2000" spc="-75" dirty="0"/>
              <a:t> </a:t>
            </a:r>
            <a:r>
              <a:rPr sz="2000" dirty="0"/>
              <a:t>muss</a:t>
            </a:r>
            <a:r>
              <a:rPr sz="2000" spc="-75" dirty="0"/>
              <a:t> </a:t>
            </a:r>
            <a:r>
              <a:rPr sz="2000" dirty="0"/>
              <a:t>weiter</a:t>
            </a:r>
            <a:r>
              <a:rPr sz="2000" spc="-55" dirty="0"/>
              <a:t> </a:t>
            </a:r>
            <a:r>
              <a:rPr sz="2000" spc="-10" dirty="0"/>
              <a:t>unterhalten</a:t>
            </a:r>
          </a:p>
          <a:p>
            <a:pPr marL="332105">
              <a:lnSpc>
                <a:spcPts val="2170"/>
              </a:lnSpc>
            </a:pPr>
            <a:r>
              <a:rPr sz="2000" spc="-10" dirty="0"/>
              <a:t>werden</a:t>
            </a:r>
          </a:p>
          <a:p>
            <a:pPr marL="332105" indent="-312420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Mangel</a:t>
            </a:r>
            <a:r>
              <a:rPr sz="2000" spc="-40" dirty="0"/>
              <a:t> </a:t>
            </a:r>
            <a:r>
              <a:rPr sz="2000" dirty="0"/>
              <a:t>an</a:t>
            </a:r>
            <a:r>
              <a:rPr sz="2000" spc="-70" dirty="0"/>
              <a:t> </a:t>
            </a:r>
            <a:r>
              <a:rPr sz="2000" dirty="0"/>
              <a:t>Flächen</a:t>
            </a:r>
            <a:r>
              <a:rPr sz="2000" spc="-40" dirty="0"/>
              <a:t> </a:t>
            </a:r>
            <a:r>
              <a:rPr sz="2000" dirty="0"/>
              <a:t>für</a:t>
            </a:r>
            <a:r>
              <a:rPr sz="2000" spc="-65" dirty="0"/>
              <a:t> </a:t>
            </a:r>
            <a:r>
              <a:rPr sz="2000" dirty="0"/>
              <a:t>oberirdische</a:t>
            </a:r>
            <a:r>
              <a:rPr sz="2000" spc="-25" dirty="0"/>
              <a:t> </a:t>
            </a:r>
            <a:r>
              <a:rPr sz="2000" spc="-10" dirty="0"/>
              <a:t>Maßnahmen</a:t>
            </a:r>
          </a:p>
          <a:p>
            <a:pPr marL="332105" marR="646430" indent="-312420">
              <a:lnSpc>
                <a:spcPts val="2050"/>
              </a:lnSpc>
              <a:spcBef>
                <a:spcPts val="1040"/>
              </a:spcBef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Hoher </a:t>
            </a:r>
            <a:r>
              <a:rPr sz="2000" spc="-10" dirty="0"/>
              <a:t>Unterhaltungsaufwand</a:t>
            </a:r>
            <a:r>
              <a:rPr sz="2000" spc="20" dirty="0"/>
              <a:t> </a:t>
            </a:r>
            <a:r>
              <a:rPr sz="2000" dirty="0"/>
              <a:t>für</a:t>
            </a:r>
            <a:r>
              <a:rPr sz="2000" spc="-10" dirty="0"/>
              <a:t> oberirdische Maßnahmen</a:t>
            </a:r>
          </a:p>
          <a:p>
            <a:pPr marL="332105" marR="205740" indent="-312420">
              <a:lnSpc>
                <a:spcPts val="205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32105" algn="l"/>
              </a:tabLst>
            </a:pPr>
            <a:r>
              <a:rPr sz="2000" dirty="0"/>
              <a:t>Großes</a:t>
            </a:r>
            <a:r>
              <a:rPr sz="2000" spc="-50" dirty="0"/>
              <a:t> </a:t>
            </a:r>
            <a:r>
              <a:rPr sz="2000" dirty="0"/>
              <a:t>Maß</a:t>
            </a:r>
            <a:r>
              <a:rPr sz="2000" spc="-60" dirty="0"/>
              <a:t> </a:t>
            </a:r>
            <a:r>
              <a:rPr sz="2000" dirty="0"/>
              <a:t>an</a:t>
            </a:r>
            <a:r>
              <a:rPr sz="2000" spc="-50" dirty="0"/>
              <a:t> </a:t>
            </a:r>
            <a:r>
              <a:rPr sz="2000" dirty="0"/>
              <a:t>Sensibilisierung</a:t>
            </a:r>
            <a:r>
              <a:rPr sz="2000" spc="-5" dirty="0"/>
              <a:t> </a:t>
            </a:r>
            <a:r>
              <a:rPr sz="2000" dirty="0"/>
              <a:t>und</a:t>
            </a:r>
            <a:r>
              <a:rPr sz="2000" spc="-45" dirty="0"/>
              <a:t> </a:t>
            </a:r>
            <a:r>
              <a:rPr sz="2000" spc="-10" dirty="0"/>
              <a:t>Partizipation erforderlich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00" y="729256"/>
            <a:ext cx="4881880" cy="61287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489" y="95213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Überflutungsvorsorge</a:t>
            </a:r>
            <a:r>
              <a:rPr sz="3600" spc="-75" dirty="0"/>
              <a:t> </a:t>
            </a:r>
            <a:r>
              <a:rPr sz="3600" dirty="0"/>
              <a:t>durch</a:t>
            </a:r>
            <a:r>
              <a:rPr sz="3600" spc="-70" dirty="0"/>
              <a:t> </a:t>
            </a:r>
            <a:r>
              <a:rPr sz="3600" spc="-10" dirty="0"/>
              <a:t>Bauleitplanung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800" y="1532509"/>
            <a:ext cx="3810000" cy="53667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19200" y="2514600"/>
            <a:ext cx="5629275" cy="3295133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000" dirty="0">
                <a:solidFill>
                  <a:srgbClr val="00477B"/>
                </a:solidFill>
                <a:cs typeface="Arial"/>
              </a:rPr>
              <a:t>Grundsätze</a:t>
            </a:r>
            <a:r>
              <a:rPr sz="2000" spc="-25" dirty="0">
                <a:solidFill>
                  <a:srgbClr val="00477B"/>
                </a:solidFill>
                <a:cs typeface="Arial"/>
              </a:rPr>
              <a:t> </a:t>
            </a:r>
            <a:r>
              <a:rPr sz="2000" dirty="0">
                <a:solidFill>
                  <a:srgbClr val="00477B"/>
                </a:solidFill>
                <a:cs typeface="Arial"/>
              </a:rPr>
              <a:t>der</a:t>
            </a:r>
            <a:r>
              <a:rPr sz="2000" spc="-35" dirty="0">
                <a:solidFill>
                  <a:srgbClr val="00477B"/>
                </a:solidFill>
                <a:cs typeface="Arial"/>
              </a:rPr>
              <a:t> </a:t>
            </a:r>
            <a:r>
              <a:rPr sz="2000" dirty="0">
                <a:solidFill>
                  <a:srgbClr val="00477B"/>
                </a:solidFill>
                <a:cs typeface="Arial"/>
              </a:rPr>
              <a:t>Bauleitplanung §</a:t>
            </a:r>
            <a:r>
              <a:rPr sz="2000" spc="-35" dirty="0">
                <a:solidFill>
                  <a:srgbClr val="00477B"/>
                </a:solidFill>
                <a:cs typeface="Arial"/>
              </a:rPr>
              <a:t> </a:t>
            </a:r>
            <a:r>
              <a:rPr sz="2000" dirty="0">
                <a:solidFill>
                  <a:srgbClr val="00477B"/>
                </a:solidFill>
                <a:cs typeface="Arial"/>
              </a:rPr>
              <a:t>1</a:t>
            </a:r>
            <a:r>
              <a:rPr sz="2000" spc="-35" dirty="0">
                <a:solidFill>
                  <a:srgbClr val="00477B"/>
                </a:solidFill>
                <a:cs typeface="Arial"/>
              </a:rPr>
              <a:t> </a:t>
            </a:r>
            <a:r>
              <a:rPr sz="2000" spc="-10" dirty="0">
                <a:solidFill>
                  <a:srgbClr val="00477B"/>
                </a:solidFill>
                <a:cs typeface="Arial"/>
              </a:rPr>
              <a:t>BauGB</a:t>
            </a:r>
            <a:endParaRPr sz="2000" dirty="0">
              <a:cs typeface="Arial"/>
            </a:endParaRPr>
          </a:p>
          <a:p>
            <a:pPr marL="325120" marR="5080" indent="-312420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cs typeface="Arial"/>
              </a:rPr>
              <a:t>Abs.</a:t>
            </a:r>
            <a:r>
              <a:rPr sz="2000" spc="-25" dirty="0">
                <a:cs typeface="Arial"/>
              </a:rPr>
              <a:t> </a:t>
            </a:r>
            <a:r>
              <a:rPr sz="2000" dirty="0">
                <a:cs typeface="Arial"/>
              </a:rPr>
              <a:t>5:</a:t>
            </a:r>
            <a:r>
              <a:rPr sz="2000" spc="-40" dirty="0">
                <a:cs typeface="Arial"/>
              </a:rPr>
              <a:t> </a:t>
            </a:r>
            <a:r>
              <a:rPr sz="2000" dirty="0">
                <a:cs typeface="Arial"/>
              </a:rPr>
              <a:t>Die</a:t>
            </a:r>
            <a:r>
              <a:rPr sz="2000" spc="-20" dirty="0">
                <a:cs typeface="Arial"/>
              </a:rPr>
              <a:t> </a:t>
            </a:r>
            <a:r>
              <a:rPr sz="2000" dirty="0">
                <a:cs typeface="Arial"/>
              </a:rPr>
              <a:t>Bauleitpläne</a:t>
            </a:r>
            <a:r>
              <a:rPr sz="2000" spc="-5" dirty="0">
                <a:cs typeface="Arial"/>
              </a:rPr>
              <a:t> </a:t>
            </a:r>
            <a:r>
              <a:rPr sz="2000" dirty="0">
                <a:cs typeface="Arial"/>
              </a:rPr>
              <a:t>sollen</a:t>
            </a:r>
            <a:r>
              <a:rPr sz="2000" spc="-25" dirty="0">
                <a:cs typeface="Arial"/>
              </a:rPr>
              <a:t> </a:t>
            </a:r>
            <a:r>
              <a:rPr sz="2000" dirty="0">
                <a:cs typeface="Arial"/>
              </a:rPr>
              <a:t>auch</a:t>
            </a:r>
            <a:r>
              <a:rPr sz="2000" spc="-20" dirty="0">
                <a:cs typeface="Arial"/>
              </a:rPr>
              <a:t> </a:t>
            </a:r>
            <a:r>
              <a:rPr sz="2000" dirty="0">
                <a:cs typeface="Arial"/>
              </a:rPr>
              <a:t>dazu</a:t>
            </a:r>
            <a:r>
              <a:rPr sz="2000" spc="-30" dirty="0">
                <a:cs typeface="Arial"/>
              </a:rPr>
              <a:t> </a:t>
            </a:r>
            <a:r>
              <a:rPr sz="2000" spc="-10" dirty="0">
                <a:cs typeface="Arial"/>
              </a:rPr>
              <a:t>beitragen, </a:t>
            </a:r>
            <a:r>
              <a:rPr sz="2000" dirty="0">
                <a:cs typeface="Arial"/>
              </a:rPr>
              <a:t>Klimaschutz</a:t>
            </a:r>
            <a:r>
              <a:rPr sz="2000" spc="-40" dirty="0">
                <a:cs typeface="Arial"/>
              </a:rPr>
              <a:t> </a:t>
            </a:r>
            <a:r>
              <a:rPr sz="2000" dirty="0">
                <a:cs typeface="Arial"/>
              </a:rPr>
              <a:t>und</a:t>
            </a:r>
            <a:r>
              <a:rPr sz="2000" spc="-35" dirty="0">
                <a:cs typeface="Arial"/>
              </a:rPr>
              <a:t> </a:t>
            </a:r>
            <a:r>
              <a:rPr sz="2000" dirty="0">
                <a:cs typeface="Arial"/>
              </a:rPr>
              <a:t>Klimaanpassung</a:t>
            </a:r>
            <a:r>
              <a:rPr sz="2000" spc="-15" dirty="0">
                <a:cs typeface="Arial"/>
              </a:rPr>
              <a:t> </a:t>
            </a:r>
            <a:r>
              <a:rPr sz="2000" dirty="0">
                <a:cs typeface="Arial"/>
              </a:rPr>
              <a:t>zu</a:t>
            </a:r>
            <a:r>
              <a:rPr sz="2000" spc="-35" dirty="0">
                <a:cs typeface="Arial"/>
              </a:rPr>
              <a:t> </a:t>
            </a:r>
            <a:r>
              <a:rPr sz="2000" spc="-10" dirty="0">
                <a:cs typeface="Arial"/>
              </a:rPr>
              <a:t>entwickeln</a:t>
            </a:r>
            <a:endParaRPr sz="2000" dirty="0">
              <a:cs typeface="Arial"/>
            </a:endParaRPr>
          </a:p>
          <a:p>
            <a:pPr marL="325120" marR="814069" indent="-312420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cs typeface="Arial"/>
              </a:rPr>
              <a:t>Abs.</a:t>
            </a:r>
            <a:r>
              <a:rPr sz="2000" spc="-30" dirty="0">
                <a:cs typeface="Arial"/>
              </a:rPr>
              <a:t> </a:t>
            </a:r>
            <a:r>
              <a:rPr sz="2000" dirty="0">
                <a:cs typeface="Arial"/>
              </a:rPr>
              <a:t>6:</a:t>
            </a:r>
            <a:r>
              <a:rPr sz="2000" spc="-35" dirty="0">
                <a:cs typeface="Arial"/>
              </a:rPr>
              <a:t> </a:t>
            </a:r>
            <a:r>
              <a:rPr sz="2000" dirty="0">
                <a:cs typeface="Arial"/>
              </a:rPr>
              <a:t>Bei</a:t>
            </a:r>
            <a:r>
              <a:rPr sz="2000" spc="-125" dirty="0">
                <a:cs typeface="Arial"/>
              </a:rPr>
              <a:t> </a:t>
            </a:r>
            <a:r>
              <a:rPr sz="2000" dirty="0">
                <a:cs typeface="Arial"/>
              </a:rPr>
              <a:t>Aufstellung</a:t>
            </a:r>
            <a:r>
              <a:rPr sz="2000" spc="-15" dirty="0">
                <a:cs typeface="Arial"/>
              </a:rPr>
              <a:t> </a:t>
            </a:r>
            <a:r>
              <a:rPr sz="2000" dirty="0">
                <a:cs typeface="Arial"/>
              </a:rPr>
              <a:t>der</a:t>
            </a:r>
            <a:r>
              <a:rPr sz="2000" spc="-30" dirty="0">
                <a:cs typeface="Arial"/>
              </a:rPr>
              <a:t> </a:t>
            </a:r>
            <a:r>
              <a:rPr sz="2000" dirty="0">
                <a:cs typeface="Arial"/>
              </a:rPr>
              <a:t>Bauleitpläne </a:t>
            </a:r>
            <a:r>
              <a:rPr sz="2000" spc="-20" dirty="0">
                <a:cs typeface="Arial"/>
              </a:rPr>
              <a:t>sind </a:t>
            </a:r>
            <a:r>
              <a:rPr sz="2000" dirty="0">
                <a:cs typeface="Arial"/>
              </a:rPr>
              <a:t>insbesondere</a:t>
            </a:r>
            <a:r>
              <a:rPr sz="2000" spc="-15" dirty="0">
                <a:cs typeface="Arial"/>
              </a:rPr>
              <a:t> </a:t>
            </a:r>
            <a:r>
              <a:rPr sz="2000" dirty="0">
                <a:cs typeface="Arial"/>
              </a:rPr>
              <a:t>zu</a:t>
            </a:r>
            <a:r>
              <a:rPr sz="2000" spc="-35" dirty="0">
                <a:cs typeface="Arial"/>
              </a:rPr>
              <a:t> </a:t>
            </a:r>
            <a:r>
              <a:rPr sz="2000" spc="-10" dirty="0">
                <a:cs typeface="Arial"/>
              </a:rPr>
              <a:t>berücksichtigen</a:t>
            </a:r>
            <a:endParaRPr sz="2000" dirty="0">
              <a:cs typeface="Arial"/>
            </a:endParaRPr>
          </a:p>
          <a:p>
            <a:pPr marL="635635" marR="230504" lvl="1" indent="-268605">
              <a:lnSpc>
                <a:spcPct val="100000"/>
              </a:lnSpc>
              <a:spcBef>
                <a:spcPts val="495"/>
              </a:spcBef>
              <a:buClr>
                <a:srgbClr val="97BB27"/>
              </a:buClr>
              <a:buFont typeface="Wingdings"/>
              <a:buChar char=""/>
              <a:tabLst>
                <a:tab pos="635635" algn="l"/>
              </a:tabLst>
            </a:pPr>
            <a:r>
              <a:rPr sz="2000" dirty="0">
                <a:cs typeface="Arial"/>
              </a:rPr>
              <a:t>Nr.</a:t>
            </a:r>
            <a:r>
              <a:rPr sz="2000" spc="-75" dirty="0">
                <a:cs typeface="Arial"/>
              </a:rPr>
              <a:t> </a:t>
            </a:r>
            <a:r>
              <a:rPr sz="2000" dirty="0">
                <a:cs typeface="Arial"/>
              </a:rPr>
              <a:t>1:</a:t>
            </a:r>
            <a:r>
              <a:rPr sz="2000" spc="-50" dirty="0">
                <a:cs typeface="Arial"/>
              </a:rPr>
              <a:t> </a:t>
            </a:r>
            <a:r>
              <a:rPr sz="2000" dirty="0">
                <a:cs typeface="Arial"/>
              </a:rPr>
              <a:t>Gesunde</a:t>
            </a:r>
            <a:r>
              <a:rPr sz="2000" spc="-50" dirty="0">
                <a:cs typeface="Arial"/>
              </a:rPr>
              <a:t> </a:t>
            </a:r>
            <a:r>
              <a:rPr sz="2000" dirty="0">
                <a:cs typeface="Arial"/>
              </a:rPr>
              <a:t>Wohn-</a:t>
            </a:r>
            <a:r>
              <a:rPr sz="2000" spc="-40" dirty="0">
                <a:cs typeface="Arial"/>
              </a:rPr>
              <a:t> </a:t>
            </a:r>
            <a:r>
              <a:rPr sz="2000" dirty="0">
                <a:cs typeface="Arial"/>
              </a:rPr>
              <a:t>und</a:t>
            </a:r>
            <a:r>
              <a:rPr sz="2000" spc="-125" dirty="0">
                <a:cs typeface="Arial"/>
              </a:rPr>
              <a:t> </a:t>
            </a:r>
            <a:r>
              <a:rPr sz="2000" spc="-10" dirty="0">
                <a:cs typeface="Arial"/>
              </a:rPr>
              <a:t>Arbeitsverhältnisse, </a:t>
            </a:r>
            <a:r>
              <a:rPr sz="2000" dirty="0">
                <a:cs typeface="Arial"/>
              </a:rPr>
              <a:t>Sicherheit</a:t>
            </a:r>
            <a:r>
              <a:rPr sz="2000" spc="-30" dirty="0">
                <a:cs typeface="Arial"/>
              </a:rPr>
              <a:t> </a:t>
            </a:r>
            <a:r>
              <a:rPr sz="2000" dirty="0">
                <a:cs typeface="Arial"/>
              </a:rPr>
              <a:t>der</a:t>
            </a:r>
            <a:r>
              <a:rPr sz="2000" spc="-30" dirty="0">
                <a:cs typeface="Arial"/>
              </a:rPr>
              <a:t> </a:t>
            </a:r>
            <a:r>
              <a:rPr sz="2000" spc="-10" dirty="0">
                <a:cs typeface="Arial"/>
              </a:rPr>
              <a:t>Bevölkerung</a:t>
            </a:r>
            <a:endParaRPr sz="2000" dirty="0">
              <a:cs typeface="Arial"/>
            </a:endParaRPr>
          </a:p>
          <a:p>
            <a:pPr marL="635635" marR="312420" lvl="1" indent="-268605">
              <a:lnSpc>
                <a:spcPct val="100000"/>
              </a:lnSpc>
              <a:spcBef>
                <a:spcPts val="500"/>
              </a:spcBef>
              <a:buClr>
                <a:srgbClr val="97BB27"/>
              </a:buClr>
              <a:buFont typeface="Wingdings"/>
              <a:buChar char=""/>
              <a:tabLst>
                <a:tab pos="635635" algn="l"/>
              </a:tabLst>
            </a:pPr>
            <a:r>
              <a:rPr sz="2000" dirty="0">
                <a:cs typeface="Arial"/>
              </a:rPr>
              <a:t>Nr.</a:t>
            </a:r>
            <a:r>
              <a:rPr sz="2000" spc="-80" dirty="0">
                <a:cs typeface="Arial"/>
              </a:rPr>
              <a:t> </a:t>
            </a:r>
            <a:r>
              <a:rPr sz="2000" dirty="0">
                <a:cs typeface="Arial"/>
              </a:rPr>
              <a:t>12:</a:t>
            </a:r>
            <a:r>
              <a:rPr sz="2000" spc="-75" dirty="0">
                <a:cs typeface="Arial"/>
              </a:rPr>
              <a:t> </a:t>
            </a:r>
            <a:r>
              <a:rPr sz="2000" dirty="0">
                <a:cs typeface="Arial"/>
              </a:rPr>
              <a:t>Hochwasservorsorge,</a:t>
            </a:r>
            <a:r>
              <a:rPr sz="2000" spc="-35" dirty="0">
                <a:cs typeface="Arial"/>
              </a:rPr>
              <a:t> </a:t>
            </a:r>
            <a:r>
              <a:rPr sz="2000" spc="-10" dirty="0">
                <a:cs typeface="Arial"/>
              </a:rPr>
              <a:t>Vermeidung</a:t>
            </a:r>
            <a:r>
              <a:rPr sz="2000" spc="-60" dirty="0">
                <a:cs typeface="Arial"/>
              </a:rPr>
              <a:t> </a:t>
            </a:r>
            <a:r>
              <a:rPr sz="2000" spc="-25" dirty="0">
                <a:cs typeface="Arial"/>
              </a:rPr>
              <a:t>und </a:t>
            </a:r>
            <a:r>
              <a:rPr sz="2000" spc="-10" dirty="0">
                <a:cs typeface="Arial"/>
              </a:rPr>
              <a:t>Verringerung</a:t>
            </a:r>
            <a:r>
              <a:rPr sz="2000" spc="-30" dirty="0">
                <a:cs typeface="Arial"/>
              </a:rPr>
              <a:t> </a:t>
            </a:r>
            <a:r>
              <a:rPr sz="2000" dirty="0">
                <a:cs typeface="Arial"/>
              </a:rPr>
              <a:t>von</a:t>
            </a:r>
            <a:r>
              <a:rPr sz="2000" spc="-50" dirty="0">
                <a:cs typeface="Arial"/>
              </a:rPr>
              <a:t> </a:t>
            </a:r>
            <a:r>
              <a:rPr sz="2000" spc="-10" dirty="0">
                <a:cs typeface="Arial"/>
              </a:rPr>
              <a:t>Hochwasserschäden</a:t>
            </a:r>
            <a:endParaRPr sz="2000" dirty="0"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824852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Entwässerungskonzeption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751379"/>
            <a:ext cx="4881880" cy="61287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9896" y="2438400"/>
            <a:ext cx="5605145" cy="370967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dirty="0">
                <a:solidFill>
                  <a:srgbClr val="00477B"/>
                </a:solidFill>
                <a:latin typeface="Arial"/>
                <a:cs typeface="Arial"/>
              </a:rPr>
              <a:t>Abwassertechnische</a:t>
            </a:r>
            <a:r>
              <a:rPr sz="1800" spc="-8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477B"/>
                </a:solidFill>
                <a:latin typeface="Arial"/>
                <a:cs typeface="Arial"/>
              </a:rPr>
              <a:t>Erschließung</a:t>
            </a:r>
            <a:endParaRPr sz="1800" dirty="0">
              <a:latin typeface="Arial"/>
              <a:cs typeface="Arial"/>
            </a:endParaRPr>
          </a:p>
          <a:p>
            <a:pPr marL="325120" marR="5080" indent="-312420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800" dirty="0">
                <a:latin typeface="Arial"/>
                <a:cs typeface="Arial"/>
              </a:rPr>
              <a:t>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nicht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rechtssicher, </a:t>
            </a:r>
            <a:r>
              <a:rPr sz="1800" dirty="0">
                <a:latin typeface="Arial"/>
                <a:cs typeface="Arial"/>
              </a:rPr>
              <a:t>ein</a:t>
            </a:r>
            <a:r>
              <a:rPr sz="1800" spc="-10" dirty="0">
                <a:latin typeface="Arial"/>
                <a:cs typeface="Arial"/>
              </a:rPr>
              <a:t> Baugrundstück </a:t>
            </a:r>
            <a:r>
              <a:rPr sz="1800" dirty="0">
                <a:latin typeface="Arial"/>
                <a:cs typeface="Arial"/>
              </a:rPr>
              <a:t>auszuweisen,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damit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verbindliches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Baurecht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zu </a:t>
            </a:r>
            <a:r>
              <a:rPr sz="1800" dirty="0">
                <a:latin typeface="Arial"/>
                <a:cs typeface="Arial"/>
              </a:rPr>
              <a:t>schaffen,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ohne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zu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wissen,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ob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Erschließung</a:t>
            </a:r>
            <a:r>
              <a:rPr sz="180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auch </a:t>
            </a:r>
            <a:r>
              <a:rPr sz="1800" dirty="0">
                <a:latin typeface="Arial"/>
                <a:cs typeface="Arial"/>
              </a:rPr>
              <a:t>gesichert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werden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kann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Die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Erschließungslast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§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123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BauGB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geregelt</a:t>
            </a:r>
            <a:endParaRPr sz="1800" dirty="0">
              <a:latin typeface="Arial"/>
              <a:cs typeface="Arial"/>
            </a:endParaRPr>
          </a:p>
          <a:p>
            <a:pPr marL="32512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und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Aufgabe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Gemeinde</a:t>
            </a:r>
            <a:endParaRPr sz="1800" dirty="0">
              <a:latin typeface="Arial"/>
              <a:cs typeface="Arial"/>
            </a:endParaRPr>
          </a:p>
          <a:p>
            <a:pPr marL="325120" marR="332105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800" dirty="0">
                <a:latin typeface="Arial"/>
                <a:cs typeface="Arial"/>
              </a:rPr>
              <a:t>Bebaubar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ein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Grundstück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erst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dann,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wenn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die </a:t>
            </a:r>
            <a:r>
              <a:rPr sz="1800" dirty="0">
                <a:latin typeface="Arial"/>
                <a:cs typeface="Arial"/>
              </a:rPr>
              <a:t>Anbindung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öffentliche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Straßennetz,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die </a:t>
            </a:r>
            <a:r>
              <a:rPr sz="1800" spc="-10" dirty="0">
                <a:latin typeface="Arial"/>
                <a:cs typeface="Arial"/>
              </a:rPr>
              <a:t>Versorgung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mit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Strom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Wasser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sowie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die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Entwässerung</a:t>
            </a:r>
            <a:r>
              <a:rPr sz="1800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sichergestellt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ist</a:t>
            </a:r>
            <a:endParaRPr sz="1800" dirty="0">
              <a:latin typeface="Arial"/>
              <a:cs typeface="Arial"/>
            </a:endParaRPr>
          </a:p>
          <a:p>
            <a:pPr marL="325120">
              <a:lnSpc>
                <a:spcPts val="1245"/>
              </a:lnSpc>
            </a:pPr>
            <a:r>
              <a:rPr sz="1000" i="1" spc="-45" dirty="0">
                <a:latin typeface="Arial"/>
                <a:cs typeface="Arial"/>
              </a:rPr>
              <a:t>(</a:t>
            </a:r>
            <a:r>
              <a:rPr sz="1050" i="1" spc="-45" dirty="0">
                <a:latin typeface="MS PGothic"/>
                <a:cs typeface="MS PGothic"/>
              </a:rPr>
              <a:t>§§</a:t>
            </a:r>
            <a:r>
              <a:rPr sz="1050" i="1" spc="-40" dirty="0">
                <a:latin typeface="MS PGothic"/>
                <a:cs typeface="MS PGothic"/>
              </a:rPr>
              <a:t> </a:t>
            </a:r>
            <a:r>
              <a:rPr sz="1000" i="1" dirty="0">
                <a:latin typeface="Arial"/>
                <a:cs typeface="Arial"/>
              </a:rPr>
              <a:t>30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Abs.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2,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33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Abs.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1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Nr.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4,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34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Abs.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1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und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35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Abs.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1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BauGB)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1026" y="988614"/>
            <a:ext cx="564180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Entwässerungskonzeption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655421" y="2124290"/>
            <a:ext cx="5874385" cy="833755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310"/>
              </a:spcBef>
            </a:pP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Geltungsbereich</a:t>
            </a:r>
            <a:r>
              <a:rPr sz="1800" spc="-5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eines</a:t>
            </a:r>
            <a:r>
              <a:rPr sz="18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Bebauungsplans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107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  <a:tab pos="1066800" algn="l"/>
                <a:tab pos="1652270" algn="l"/>
                <a:tab pos="2248535" algn="l"/>
                <a:tab pos="2675255" algn="l"/>
                <a:tab pos="4104640" algn="l"/>
                <a:tab pos="4587875" algn="l"/>
                <a:tab pos="5578475" algn="l"/>
              </a:tabLst>
            </a:pPr>
            <a:r>
              <a:rPr sz="1600" spc="-10" dirty="0">
                <a:latin typeface="Arial"/>
                <a:cs typeface="Arial"/>
              </a:rPr>
              <a:t>Hierzu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zählt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auch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die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Sicherstellung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des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Schutzes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vor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7841" y="2932646"/>
            <a:ext cx="2953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0395" algn="l"/>
              </a:tabLst>
            </a:pP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unplanmäßiger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Überflutung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21504" y="2932646"/>
            <a:ext cx="21069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3110" algn="l"/>
                <a:tab pos="1800225" algn="l"/>
              </a:tabLst>
            </a:pPr>
            <a:r>
              <a:rPr sz="1600" spc="-25" dirty="0">
                <a:latin typeface="Arial"/>
                <a:cs typeface="Arial"/>
              </a:rPr>
              <a:t>im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Sinne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der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858" y="3016734"/>
            <a:ext cx="5873115" cy="76644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25120">
              <a:lnSpc>
                <a:spcPct val="100000"/>
              </a:lnSpc>
              <a:spcBef>
                <a:spcPts val="1095"/>
              </a:spcBef>
            </a:pPr>
            <a:r>
              <a:rPr sz="1600" spc="-10" dirty="0">
                <a:latin typeface="Arial"/>
                <a:cs typeface="Arial"/>
              </a:rPr>
              <a:t>Erschließungssicherheit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Dies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erfordert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Idealfall,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dass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2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das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Planungsamt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im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09438" y="3791216"/>
            <a:ext cx="1122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936625" algn="l"/>
              </a:tabLst>
            </a:pP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Flächen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je</a:t>
            </a:r>
            <a:endParaRPr sz="1600">
              <a:latin typeface="Arial"/>
              <a:cs typeface="Arial"/>
            </a:endParaRPr>
          </a:p>
          <a:p>
            <a:pPr marR="8255" algn="r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großen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7841" y="3791216"/>
            <a:ext cx="44564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688975" algn="l"/>
                <a:tab pos="1231900" algn="l"/>
                <a:tab pos="1513840" algn="l"/>
                <a:tab pos="2429510" algn="l"/>
                <a:tab pos="3088005" algn="l"/>
                <a:tab pos="3157855" algn="l"/>
                <a:tab pos="3958590" algn="l"/>
              </a:tabLst>
            </a:pPr>
            <a:r>
              <a:rPr sz="1600" spc="-20" dirty="0">
                <a:latin typeface="Arial"/>
                <a:cs typeface="Arial"/>
              </a:rPr>
              <a:t>Zuge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des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Verfahrens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solidFill>
                  <a:srgbClr val="C00000"/>
                </a:solidFill>
                <a:latin typeface="Arial"/>
                <a:cs typeface="Arial"/>
              </a:rPr>
              <a:t>klare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überbaubare Grundstück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ausgewiesen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600" spc="-25" dirty="0">
                <a:latin typeface="Arial"/>
                <a:cs typeface="Arial"/>
              </a:rPr>
              <a:t>und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keine </a:t>
            </a:r>
            <a:r>
              <a:rPr sz="1600" dirty="0">
                <a:latin typeface="Arial"/>
                <a:cs typeface="Arial"/>
              </a:rPr>
              <a:t>Flächenausweisungen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vorgenommen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werden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421" y="4649609"/>
            <a:ext cx="2660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  <a:tab pos="1655445" algn="l"/>
              </a:tabLst>
            </a:pP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Alternativ: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Nachweise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17416" y="4649609"/>
            <a:ext cx="28130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6910" algn="l"/>
              </a:tabLst>
            </a:pP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für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Drosselwassermengen,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17414" y="4893450"/>
            <a:ext cx="13138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335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als</a:t>
            </a:r>
            <a:r>
              <a:rPr sz="1600" spc="4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Teil</a:t>
            </a:r>
            <a:r>
              <a:rPr sz="1600" spc="484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einer </a:t>
            </a:r>
            <a:r>
              <a:rPr sz="1600" spc="-10" dirty="0">
                <a:latin typeface="Arial"/>
                <a:cs typeface="Arial"/>
              </a:rPr>
              <a:t>größtmögliche </a:t>
            </a:r>
            <a:r>
              <a:rPr sz="1600" dirty="0">
                <a:latin typeface="Arial"/>
                <a:cs typeface="Arial"/>
              </a:rPr>
              <a:t>(worst</a:t>
            </a:r>
            <a:r>
              <a:rPr sz="1600" spc="220" dirty="0">
                <a:latin typeface="Arial"/>
                <a:cs typeface="Arial"/>
              </a:rPr>
              <a:t>  </a:t>
            </a:r>
            <a:r>
              <a:rPr sz="1600" spc="-20" dirty="0">
                <a:latin typeface="Arial"/>
                <a:cs typeface="Arial"/>
              </a:rPr>
              <a:t>case)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7841" y="4893450"/>
            <a:ext cx="41605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36675" algn="l"/>
                <a:tab pos="1689100" algn="l"/>
                <a:tab pos="2121535" algn="l"/>
                <a:tab pos="2157095" algn="l"/>
                <a:tab pos="2555875" algn="l"/>
                <a:tab pos="2839720" algn="l"/>
                <a:tab pos="3533140" algn="l"/>
              </a:tabLst>
            </a:pP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Retentionsräume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und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Überflutungsfreiheiten </a:t>
            </a:r>
            <a:r>
              <a:rPr sz="1600" spc="-10" dirty="0">
                <a:latin typeface="Arial"/>
                <a:cs typeface="Arial"/>
              </a:rPr>
              <a:t>Entwässerungskonzeption</a:t>
            </a:r>
            <a:r>
              <a:rPr sz="1600" dirty="0">
                <a:latin typeface="Arial"/>
                <a:cs typeface="Arial"/>
              </a:rPr>
              <a:t>		</a:t>
            </a:r>
            <a:r>
              <a:rPr sz="1600" spc="-25" dirty="0">
                <a:latin typeface="Arial"/>
                <a:cs typeface="Arial"/>
              </a:rPr>
              <a:t>für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die </a:t>
            </a:r>
            <a:r>
              <a:rPr sz="1600" spc="-10" dirty="0">
                <a:latin typeface="Arial"/>
                <a:cs typeface="Arial"/>
              </a:rPr>
              <a:t>überbaubare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Fläche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als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Grundflächenzahl </a:t>
            </a:r>
            <a:r>
              <a:rPr sz="1600" spc="-10" dirty="0">
                <a:latin typeface="Arial"/>
                <a:cs typeface="Arial"/>
              </a:rPr>
              <a:t>führen</a:t>
            </a:r>
            <a:r>
              <a:rPr sz="1600" spc="-290" dirty="0">
                <a:latin typeface="Arial"/>
                <a:cs typeface="Arial"/>
              </a:rPr>
              <a:t> </a:t>
            </a:r>
            <a:r>
              <a:rPr sz="1050" i="1" spc="-55" dirty="0">
                <a:latin typeface="MS PGothic"/>
                <a:cs typeface="MS PGothic"/>
              </a:rPr>
              <a:t>§§</a:t>
            </a:r>
            <a:r>
              <a:rPr sz="1050" i="1" spc="-35" dirty="0">
                <a:latin typeface="MS PGothic"/>
                <a:cs typeface="MS PGothic"/>
              </a:rPr>
              <a:t> </a:t>
            </a:r>
            <a:r>
              <a:rPr sz="1000" i="1" dirty="0">
                <a:latin typeface="Arial"/>
                <a:cs typeface="Arial"/>
              </a:rPr>
              <a:t>17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und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19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BauNVO</a:t>
            </a:r>
            <a:endParaRPr sz="10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928" y="1105305"/>
            <a:ext cx="4881880" cy="612874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941" y="1132749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Überflutungsvorsorge</a:t>
            </a:r>
            <a:r>
              <a:rPr sz="3600" spc="-75" dirty="0"/>
              <a:t> </a:t>
            </a:r>
            <a:r>
              <a:rPr sz="3600" dirty="0"/>
              <a:t>durch</a:t>
            </a:r>
            <a:r>
              <a:rPr sz="3600" spc="-70" dirty="0"/>
              <a:t> </a:t>
            </a:r>
            <a:r>
              <a:rPr sz="3600" spc="-10" dirty="0"/>
              <a:t>Bauleitplanung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1734625"/>
            <a:ext cx="4881880" cy="61287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57941" y="2743200"/>
            <a:ext cx="5793105" cy="2880276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25120" marR="5080" indent="-312420">
              <a:lnSpc>
                <a:spcPct val="90000"/>
              </a:lnSpc>
              <a:spcBef>
                <a:spcPts val="32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solidFill>
                  <a:srgbClr val="C00000"/>
                </a:solidFill>
                <a:cs typeface="Arial"/>
              </a:rPr>
              <a:t>Steuernde</a:t>
            </a:r>
            <a:r>
              <a:rPr sz="2000" spc="-70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Festsetzungen</a:t>
            </a:r>
            <a:r>
              <a:rPr sz="2000" spc="-45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cs typeface="Arial"/>
              </a:rPr>
              <a:t>für</a:t>
            </a:r>
            <a:r>
              <a:rPr sz="2000" spc="-100" dirty="0">
                <a:cs typeface="Arial"/>
              </a:rPr>
              <a:t> </a:t>
            </a:r>
            <a:r>
              <a:rPr sz="2000" dirty="0">
                <a:cs typeface="Arial"/>
              </a:rPr>
              <a:t>zukünftige</a:t>
            </a:r>
            <a:r>
              <a:rPr sz="2000" spc="-75" dirty="0">
                <a:cs typeface="Arial"/>
              </a:rPr>
              <a:t> </a:t>
            </a:r>
            <a:r>
              <a:rPr sz="2000" spc="-10" dirty="0">
                <a:cs typeface="Arial"/>
              </a:rPr>
              <a:t>Bebauung </a:t>
            </a:r>
            <a:r>
              <a:rPr sz="2000" dirty="0">
                <a:cs typeface="Arial"/>
              </a:rPr>
              <a:t>können</a:t>
            </a:r>
            <a:r>
              <a:rPr sz="2000" spc="-30" dirty="0">
                <a:cs typeface="Arial"/>
              </a:rPr>
              <a:t> </a:t>
            </a:r>
            <a:r>
              <a:rPr sz="2000" dirty="0">
                <a:cs typeface="Arial"/>
              </a:rPr>
              <a:t>genutzt</a:t>
            </a:r>
            <a:r>
              <a:rPr sz="2000" spc="-55" dirty="0">
                <a:cs typeface="Arial"/>
              </a:rPr>
              <a:t> </a:t>
            </a:r>
            <a:r>
              <a:rPr sz="2000" dirty="0">
                <a:cs typeface="Arial"/>
              </a:rPr>
              <a:t>werden</a:t>
            </a:r>
            <a:r>
              <a:rPr sz="2000" spc="-15" dirty="0">
                <a:cs typeface="Arial"/>
              </a:rPr>
              <a:t> </a:t>
            </a:r>
            <a:r>
              <a:rPr sz="2000" dirty="0">
                <a:cs typeface="Arial"/>
              </a:rPr>
              <a:t>um</a:t>
            </a:r>
            <a:r>
              <a:rPr sz="2000" spc="-65" dirty="0">
                <a:cs typeface="Arial"/>
              </a:rPr>
              <a:t> </a:t>
            </a:r>
            <a:r>
              <a:rPr sz="2000" dirty="0">
                <a:cs typeface="Arial"/>
              </a:rPr>
              <a:t>die</a:t>
            </a:r>
            <a:r>
              <a:rPr sz="2000" spc="-40" dirty="0">
                <a:cs typeface="Arial"/>
              </a:rPr>
              <a:t> </a:t>
            </a:r>
            <a:r>
              <a:rPr sz="2000" spc="-10" dirty="0">
                <a:cs typeface="Arial"/>
              </a:rPr>
              <a:t>Erschließung </a:t>
            </a:r>
            <a:r>
              <a:rPr sz="2000" dirty="0">
                <a:cs typeface="Arial"/>
              </a:rPr>
              <a:t>sicherzustellen</a:t>
            </a:r>
            <a:r>
              <a:rPr sz="2000" spc="-25" dirty="0">
                <a:cs typeface="Arial"/>
              </a:rPr>
              <a:t> </a:t>
            </a:r>
            <a:r>
              <a:rPr sz="2000" dirty="0">
                <a:cs typeface="Arial"/>
              </a:rPr>
              <a:t>und</a:t>
            </a:r>
            <a:r>
              <a:rPr sz="2000" spc="-65" dirty="0">
                <a:cs typeface="Arial"/>
              </a:rPr>
              <a:t> </a:t>
            </a:r>
            <a:r>
              <a:rPr sz="2000" dirty="0">
                <a:cs typeface="Arial"/>
              </a:rPr>
              <a:t>zum</a:t>
            </a:r>
            <a:r>
              <a:rPr sz="2000" spc="-65" dirty="0">
                <a:cs typeface="Arial"/>
              </a:rPr>
              <a:t> </a:t>
            </a:r>
            <a:r>
              <a:rPr sz="2000" spc="-10" dirty="0">
                <a:cs typeface="Arial"/>
              </a:rPr>
              <a:t>Überflutungsschutz beizutragen</a:t>
            </a:r>
            <a:endParaRPr sz="2000" dirty="0">
              <a:cs typeface="Arial"/>
            </a:endParaRPr>
          </a:p>
          <a:p>
            <a:pPr marL="324485" indent="-311785">
              <a:lnSpc>
                <a:spcPts val="2165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2000" dirty="0">
                <a:cs typeface="Arial"/>
              </a:rPr>
              <a:t>Festsetzungen</a:t>
            </a:r>
            <a:r>
              <a:rPr sz="2000" spc="-90" dirty="0">
                <a:cs typeface="Arial"/>
              </a:rPr>
              <a:t> </a:t>
            </a:r>
            <a:r>
              <a:rPr sz="2000" dirty="0">
                <a:cs typeface="Arial"/>
              </a:rPr>
              <a:t>des</a:t>
            </a:r>
            <a:r>
              <a:rPr sz="2000" spc="-105" dirty="0">
                <a:cs typeface="Arial"/>
              </a:rPr>
              <a:t> </a:t>
            </a:r>
            <a:r>
              <a:rPr sz="2000" dirty="0">
                <a:cs typeface="Arial"/>
              </a:rPr>
              <a:t>Bebauungsplans</a:t>
            </a:r>
            <a:r>
              <a:rPr sz="2000" spc="-70" dirty="0">
                <a:cs typeface="Arial"/>
              </a:rPr>
              <a:t> </a:t>
            </a:r>
            <a:r>
              <a:rPr sz="2000" spc="-10" dirty="0">
                <a:cs typeface="Arial"/>
              </a:rPr>
              <a:t>werden</a:t>
            </a:r>
            <a:endParaRPr sz="2000" dirty="0"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2000" dirty="0">
                <a:cs typeface="Arial"/>
              </a:rPr>
              <a:t>entwickelt</a:t>
            </a:r>
            <a:r>
              <a:rPr sz="2000" spc="-20" dirty="0">
                <a:cs typeface="Arial"/>
              </a:rPr>
              <a:t> </a:t>
            </a:r>
            <a:r>
              <a:rPr sz="2000" dirty="0">
                <a:cs typeface="Arial"/>
              </a:rPr>
              <a:t>mit</a:t>
            </a:r>
            <a:r>
              <a:rPr sz="2000" spc="-60" dirty="0">
                <a:cs typeface="Arial"/>
              </a:rPr>
              <a:t> </a:t>
            </a:r>
            <a:r>
              <a:rPr sz="2000" dirty="0">
                <a:cs typeface="Arial"/>
              </a:rPr>
              <a:t>den</a:t>
            </a:r>
            <a:r>
              <a:rPr sz="2000" spc="-45" dirty="0">
                <a:cs typeface="Arial"/>
              </a:rPr>
              <a:t> </a:t>
            </a:r>
            <a:r>
              <a:rPr sz="2000" dirty="0">
                <a:cs typeface="Arial"/>
              </a:rPr>
              <a:t>Werkzeugen</a:t>
            </a:r>
            <a:r>
              <a:rPr sz="2000" spc="-10" dirty="0">
                <a:cs typeface="Arial"/>
              </a:rPr>
              <a:t> </a:t>
            </a:r>
            <a:r>
              <a:rPr sz="2000" dirty="0">
                <a:cs typeface="Arial"/>
              </a:rPr>
              <a:t>des</a:t>
            </a:r>
            <a:r>
              <a:rPr sz="2000" spc="-45" dirty="0"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§</a:t>
            </a:r>
            <a:r>
              <a:rPr sz="2000" spc="-55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9</a:t>
            </a:r>
            <a:r>
              <a:rPr sz="2000" spc="-60" dirty="0">
                <a:solidFill>
                  <a:srgbClr val="C00000"/>
                </a:solidFill>
                <a:cs typeface="Arial"/>
              </a:rPr>
              <a:t> </a:t>
            </a:r>
            <a:r>
              <a:rPr sz="2000" spc="-10" dirty="0">
                <a:solidFill>
                  <a:srgbClr val="C00000"/>
                </a:solidFill>
                <a:cs typeface="Arial"/>
              </a:rPr>
              <a:t>BauGB</a:t>
            </a:r>
            <a:endParaRPr sz="2000" dirty="0">
              <a:cs typeface="Arial"/>
            </a:endParaRPr>
          </a:p>
          <a:p>
            <a:pPr marL="325120" marR="652145" indent="-312420">
              <a:lnSpc>
                <a:spcPts val="2050"/>
              </a:lnSpc>
              <a:spcBef>
                <a:spcPts val="104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cs typeface="Arial"/>
              </a:rPr>
              <a:t>Der</a:t>
            </a:r>
            <a:r>
              <a:rPr sz="2000" spc="-15" dirty="0"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§</a:t>
            </a:r>
            <a:r>
              <a:rPr sz="2000" spc="-30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9</a:t>
            </a:r>
            <a:r>
              <a:rPr sz="2000" spc="-15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BauGB</a:t>
            </a:r>
            <a:r>
              <a:rPr sz="2000" spc="-30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ist</a:t>
            </a:r>
            <a:r>
              <a:rPr sz="2000" spc="-30" dirty="0">
                <a:solidFill>
                  <a:srgbClr val="C00000"/>
                </a:solidFill>
                <a:cs typeface="Arial"/>
              </a:rPr>
              <a:t> </a:t>
            </a:r>
            <a:r>
              <a:rPr sz="2000" dirty="0">
                <a:solidFill>
                  <a:srgbClr val="C00000"/>
                </a:solidFill>
                <a:cs typeface="Arial"/>
              </a:rPr>
              <a:t>ein</a:t>
            </a:r>
            <a:r>
              <a:rPr sz="2000" spc="-15" dirty="0">
                <a:solidFill>
                  <a:srgbClr val="C00000"/>
                </a:solidFill>
                <a:cs typeface="Arial"/>
              </a:rPr>
              <a:t> </a:t>
            </a:r>
            <a:r>
              <a:rPr sz="2000" spc="-10" dirty="0">
                <a:cs typeface="Arial"/>
              </a:rPr>
              <a:t>abgeschlossener Festsetzungskatalog</a:t>
            </a:r>
            <a:r>
              <a:rPr sz="2000" spc="15" dirty="0">
                <a:cs typeface="Arial"/>
              </a:rPr>
              <a:t> </a:t>
            </a:r>
            <a:r>
              <a:rPr sz="2000" dirty="0">
                <a:cs typeface="Arial"/>
              </a:rPr>
              <a:t>des</a:t>
            </a:r>
            <a:r>
              <a:rPr sz="2000" spc="-30" dirty="0">
                <a:cs typeface="Arial"/>
              </a:rPr>
              <a:t> </a:t>
            </a:r>
            <a:r>
              <a:rPr sz="2000" spc="-10" dirty="0">
                <a:cs typeface="Arial"/>
              </a:rPr>
              <a:t>Bauplanungsrechts</a:t>
            </a:r>
            <a:endParaRPr sz="2000" dirty="0"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4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2000" dirty="0">
                <a:cs typeface="Arial"/>
              </a:rPr>
              <a:t>Kreative</a:t>
            </a:r>
            <a:r>
              <a:rPr sz="2000" spc="-35" dirty="0">
                <a:cs typeface="Arial"/>
              </a:rPr>
              <a:t> </a:t>
            </a:r>
            <a:r>
              <a:rPr sz="2000" spc="-10" dirty="0">
                <a:cs typeface="Arial"/>
              </a:rPr>
              <a:t>Festsetzungsideen </a:t>
            </a:r>
            <a:r>
              <a:rPr sz="2000" dirty="0">
                <a:cs typeface="Arial"/>
              </a:rPr>
              <a:t>sind</a:t>
            </a:r>
            <a:r>
              <a:rPr sz="2000" spc="-35" dirty="0">
                <a:cs typeface="Arial"/>
              </a:rPr>
              <a:t> </a:t>
            </a:r>
            <a:r>
              <a:rPr sz="2000" dirty="0">
                <a:cs typeface="Arial"/>
              </a:rPr>
              <a:t>nicht</a:t>
            </a:r>
            <a:r>
              <a:rPr sz="2000" spc="-50" dirty="0">
                <a:cs typeface="Arial"/>
              </a:rPr>
              <a:t> </a:t>
            </a:r>
            <a:r>
              <a:rPr sz="2000" spc="-10" dirty="0">
                <a:cs typeface="Arial"/>
              </a:rPr>
              <a:t>zulässig</a:t>
            </a:r>
            <a:endParaRPr sz="2000" dirty="0"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7801" y="914400"/>
            <a:ext cx="575299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Versickerungsflächen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647801" y="1905000"/>
            <a:ext cx="5874385" cy="4790350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310"/>
              </a:spcBef>
            </a:pPr>
            <a:r>
              <a:rPr dirty="0">
                <a:solidFill>
                  <a:srgbClr val="4B7DA2"/>
                </a:solidFill>
                <a:cs typeface="Arial"/>
              </a:rPr>
              <a:t>§</a:t>
            </a:r>
            <a:r>
              <a:rPr spc="-10" dirty="0">
                <a:solidFill>
                  <a:srgbClr val="4B7DA2"/>
                </a:solidFill>
                <a:cs typeface="Arial"/>
              </a:rPr>
              <a:t> </a:t>
            </a:r>
            <a:r>
              <a:rPr dirty="0">
                <a:solidFill>
                  <a:srgbClr val="4B7DA2"/>
                </a:solidFill>
                <a:cs typeface="Arial"/>
              </a:rPr>
              <a:t>9</a:t>
            </a:r>
            <a:r>
              <a:rPr spc="-105" dirty="0">
                <a:solidFill>
                  <a:srgbClr val="4B7DA2"/>
                </a:solidFill>
                <a:cs typeface="Arial"/>
              </a:rPr>
              <a:t> </a:t>
            </a:r>
            <a:r>
              <a:rPr dirty="0">
                <a:solidFill>
                  <a:srgbClr val="4B7DA2"/>
                </a:solidFill>
                <a:cs typeface="Arial"/>
              </a:rPr>
              <a:t>Abs.</a:t>
            </a:r>
            <a:r>
              <a:rPr spc="-5" dirty="0">
                <a:solidFill>
                  <a:srgbClr val="4B7DA2"/>
                </a:solidFill>
                <a:cs typeface="Arial"/>
              </a:rPr>
              <a:t> </a:t>
            </a:r>
            <a:r>
              <a:rPr dirty="0">
                <a:solidFill>
                  <a:srgbClr val="4B7DA2"/>
                </a:solidFill>
                <a:cs typeface="Arial"/>
              </a:rPr>
              <a:t>1</a:t>
            </a:r>
            <a:r>
              <a:rPr spc="-10" dirty="0">
                <a:solidFill>
                  <a:srgbClr val="4B7DA2"/>
                </a:solidFill>
                <a:cs typeface="Arial"/>
              </a:rPr>
              <a:t> </a:t>
            </a:r>
            <a:r>
              <a:rPr spc="-20" dirty="0">
                <a:solidFill>
                  <a:srgbClr val="4B7DA2"/>
                </a:solidFill>
                <a:cs typeface="Arial"/>
              </a:rPr>
              <a:t>BauGB</a:t>
            </a:r>
            <a:endParaRPr dirty="0">
              <a:cs typeface="Arial"/>
            </a:endParaRPr>
          </a:p>
          <a:p>
            <a:pPr marL="324485" indent="-311785">
              <a:lnSpc>
                <a:spcPts val="1895"/>
              </a:lnSpc>
              <a:spcBef>
                <a:spcPts val="107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  <a:tab pos="857885" algn="l"/>
                <a:tab pos="1358265" algn="l"/>
                <a:tab pos="2409825" algn="l"/>
                <a:tab pos="2863850" algn="l"/>
                <a:tab pos="3712845" algn="l"/>
                <a:tab pos="5420360" algn="l"/>
              </a:tabLst>
            </a:pPr>
            <a:r>
              <a:rPr spc="-25" dirty="0">
                <a:cs typeface="Arial"/>
              </a:rPr>
              <a:t>Es</a:t>
            </a:r>
            <a:r>
              <a:rPr dirty="0">
                <a:cs typeface="Arial"/>
              </a:rPr>
              <a:t>	</a:t>
            </a:r>
            <a:r>
              <a:rPr spc="-25" dirty="0">
                <a:cs typeface="Arial"/>
              </a:rPr>
              <a:t>ist</a:t>
            </a:r>
            <a:r>
              <a:rPr dirty="0">
                <a:cs typeface="Arial"/>
              </a:rPr>
              <a:t>	</a:t>
            </a:r>
            <a:r>
              <a:rPr spc="-10" dirty="0">
                <a:cs typeface="Arial"/>
              </a:rPr>
              <a:t>möglich,</a:t>
            </a:r>
            <a:r>
              <a:rPr dirty="0">
                <a:cs typeface="Arial"/>
              </a:rPr>
              <a:t>	</a:t>
            </a:r>
            <a:r>
              <a:rPr spc="-25" dirty="0">
                <a:cs typeface="Arial"/>
              </a:rPr>
              <a:t>in</a:t>
            </a:r>
            <a:r>
              <a:rPr dirty="0">
                <a:cs typeface="Arial"/>
              </a:rPr>
              <a:t>	</a:t>
            </a:r>
            <a:r>
              <a:rPr spc="-10" dirty="0">
                <a:cs typeface="Arial"/>
              </a:rPr>
              <a:t>einem</a:t>
            </a:r>
            <a:r>
              <a:rPr dirty="0">
                <a:cs typeface="Arial"/>
              </a:rPr>
              <a:t>	</a:t>
            </a:r>
            <a:r>
              <a:rPr spc="-10" dirty="0">
                <a:cs typeface="Arial"/>
              </a:rPr>
              <a:t>Bebauungsplan</a:t>
            </a:r>
            <a:r>
              <a:rPr dirty="0">
                <a:cs typeface="Arial"/>
              </a:rPr>
              <a:t>	</a:t>
            </a:r>
            <a:r>
              <a:rPr spc="-20" dirty="0">
                <a:cs typeface="Arial"/>
              </a:rPr>
              <a:t>nach</a:t>
            </a:r>
            <a:endParaRPr dirty="0">
              <a:cs typeface="Arial"/>
            </a:endParaRPr>
          </a:p>
          <a:p>
            <a:pPr marL="325120">
              <a:lnSpc>
                <a:spcPts val="1895"/>
              </a:lnSpc>
            </a:pPr>
            <a:r>
              <a:rPr dirty="0">
                <a:cs typeface="Calibri"/>
              </a:rPr>
              <a:t>§</a:t>
            </a:r>
            <a:r>
              <a:rPr spc="375" dirty="0">
                <a:cs typeface="Calibri"/>
              </a:rPr>
              <a:t> </a:t>
            </a:r>
            <a:r>
              <a:rPr dirty="0">
                <a:cs typeface="Arial"/>
              </a:rPr>
              <a:t>9</a:t>
            </a:r>
            <a:r>
              <a:rPr spc="300" dirty="0">
                <a:cs typeface="Arial"/>
              </a:rPr>
              <a:t> </a:t>
            </a:r>
            <a:r>
              <a:rPr dirty="0">
                <a:cs typeface="Arial"/>
              </a:rPr>
              <a:t>Abs.</a:t>
            </a:r>
            <a:r>
              <a:rPr spc="300" dirty="0">
                <a:cs typeface="Arial"/>
              </a:rPr>
              <a:t> </a:t>
            </a:r>
            <a:r>
              <a:rPr dirty="0">
                <a:cs typeface="Arial"/>
              </a:rPr>
              <a:t>1</a:t>
            </a:r>
            <a:r>
              <a:rPr spc="310" dirty="0">
                <a:cs typeface="Arial"/>
              </a:rPr>
              <a:t> </a:t>
            </a:r>
            <a:r>
              <a:rPr dirty="0">
                <a:cs typeface="Arial"/>
              </a:rPr>
              <a:t>Nr.</a:t>
            </a:r>
            <a:r>
              <a:rPr spc="315" dirty="0">
                <a:cs typeface="Arial"/>
              </a:rPr>
              <a:t> </a:t>
            </a:r>
            <a:r>
              <a:rPr dirty="0">
                <a:cs typeface="Arial"/>
              </a:rPr>
              <a:t>16</a:t>
            </a:r>
            <a:r>
              <a:rPr spc="300" dirty="0">
                <a:cs typeface="Arial"/>
              </a:rPr>
              <a:t> </a:t>
            </a:r>
            <a:r>
              <a:rPr dirty="0">
                <a:cs typeface="Arial"/>
              </a:rPr>
              <a:t>d</a:t>
            </a:r>
            <a:r>
              <a:rPr spc="300" dirty="0">
                <a:cs typeface="Arial"/>
              </a:rPr>
              <a:t> </a:t>
            </a:r>
            <a:r>
              <a:rPr dirty="0">
                <a:cs typeface="Arial"/>
              </a:rPr>
              <a:t>BauGB</a:t>
            </a:r>
            <a:r>
              <a:rPr spc="300" dirty="0">
                <a:cs typeface="Arial"/>
              </a:rPr>
              <a:t> </a:t>
            </a:r>
            <a:r>
              <a:rPr dirty="0">
                <a:cs typeface="Arial"/>
              </a:rPr>
              <a:t>Flächen</a:t>
            </a:r>
            <a:r>
              <a:rPr spc="310" dirty="0">
                <a:cs typeface="Arial"/>
              </a:rPr>
              <a:t> </a:t>
            </a:r>
            <a:r>
              <a:rPr dirty="0">
                <a:cs typeface="Arial"/>
              </a:rPr>
              <a:t>festzusetzen,</a:t>
            </a:r>
            <a:r>
              <a:rPr spc="305" dirty="0">
                <a:cs typeface="Arial"/>
              </a:rPr>
              <a:t> </a:t>
            </a:r>
            <a:r>
              <a:rPr dirty="0">
                <a:cs typeface="Arial"/>
              </a:rPr>
              <a:t>die</a:t>
            </a:r>
            <a:r>
              <a:rPr spc="305" dirty="0">
                <a:cs typeface="Arial"/>
              </a:rPr>
              <a:t> </a:t>
            </a:r>
            <a:r>
              <a:rPr spc="-25" dirty="0">
                <a:cs typeface="Arial"/>
              </a:rPr>
              <a:t>auf</a:t>
            </a:r>
            <a:endParaRPr dirty="0">
              <a:cs typeface="Arial"/>
            </a:endParaRPr>
          </a:p>
          <a:p>
            <a:pPr marL="325120" marR="5715">
              <a:lnSpc>
                <a:spcPct val="100000"/>
              </a:lnSpc>
              <a:spcBef>
                <a:spcPts val="50"/>
              </a:spcBef>
            </a:pPr>
            <a:r>
              <a:rPr dirty="0">
                <a:cs typeface="Arial"/>
              </a:rPr>
              <a:t>einem</a:t>
            </a:r>
            <a:r>
              <a:rPr spc="-30" dirty="0">
                <a:cs typeface="Arial"/>
              </a:rPr>
              <a:t> </a:t>
            </a:r>
            <a:r>
              <a:rPr dirty="0">
                <a:cs typeface="Arial"/>
              </a:rPr>
              <a:t>Baugrundstück</a:t>
            </a:r>
            <a:r>
              <a:rPr spc="-20" dirty="0">
                <a:cs typeface="Arial"/>
              </a:rPr>
              <a:t> </a:t>
            </a:r>
            <a:r>
              <a:rPr dirty="0">
                <a:cs typeface="Arial"/>
              </a:rPr>
              <a:t>für</a:t>
            </a:r>
            <a:r>
              <a:rPr spc="-35" dirty="0">
                <a:cs typeface="Arial"/>
              </a:rPr>
              <a:t> </a:t>
            </a:r>
            <a:r>
              <a:rPr dirty="0">
                <a:cs typeface="Arial"/>
              </a:rPr>
              <a:t>die</a:t>
            </a:r>
            <a:r>
              <a:rPr spc="-30" dirty="0"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natürliche</a:t>
            </a:r>
            <a:r>
              <a:rPr spc="-35" dirty="0">
                <a:solidFill>
                  <a:srgbClr val="C00000"/>
                </a:solidFill>
                <a:cs typeface="Arial"/>
              </a:rPr>
              <a:t> </a:t>
            </a:r>
            <a:r>
              <a:rPr spc="-10" dirty="0">
                <a:solidFill>
                  <a:srgbClr val="C00000"/>
                </a:solidFill>
                <a:cs typeface="Arial"/>
              </a:rPr>
              <a:t>Versickerung</a:t>
            </a:r>
            <a:r>
              <a:rPr spc="-30" dirty="0">
                <a:solidFill>
                  <a:srgbClr val="C00000"/>
                </a:solidFill>
                <a:cs typeface="Arial"/>
              </a:rPr>
              <a:t> </a:t>
            </a:r>
            <a:r>
              <a:rPr spc="-10" dirty="0">
                <a:cs typeface="Arial"/>
              </a:rPr>
              <a:t>(Rasen, </a:t>
            </a:r>
            <a:r>
              <a:rPr dirty="0">
                <a:cs typeface="Arial"/>
              </a:rPr>
              <a:t>Blumenbeet,</a:t>
            </a:r>
            <a:r>
              <a:rPr spc="-80" dirty="0">
                <a:cs typeface="Arial"/>
              </a:rPr>
              <a:t> </a:t>
            </a:r>
            <a:r>
              <a:rPr dirty="0">
                <a:cs typeface="Arial"/>
              </a:rPr>
              <a:t>Wiese)</a:t>
            </a:r>
            <a:r>
              <a:rPr spc="-70" dirty="0">
                <a:cs typeface="Arial"/>
              </a:rPr>
              <a:t> </a:t>
            </a:r>
            <a:r>
              <a:rPr dirty="0">
                <a:cs typeface="Arial"/>
              </a:rPr>
              <a:t>freigehalten</a:t>
            </a:r>
            <a:r>
              <a:rPr spc="-80" dirty="0">
                <a:cs typeface="Arial"/>
              </a:rPr>
              <a:t> </a:t>
            </a:r>
            <a:r>
              <a:rPr dirty="0">
                <a:cs typeface="Arial"/>
              </a:rPr>
              <a:t>werden</a:t>
            </a:r>
            <a:r>
              <a:rPr spc="-60" dirty="0">
                <a:cs typeface="Arial"/>
              </a:rPr>
              <a:t> </a:t>
            </a:r>
            <a:r>
              <a:rPr spc="-10" dirty="0">
                <a:cs typeface="Arial"/>
              </a:rPr>
              <a:t>müssen</a:t>
            </a:r>
            <a:endParaRPr dirty="0">
              <a:cs typeface="Arial"/>
            </a:endParaRPr>
          </a:p>
          <a:p>
            <a:pPr marL="325120" marR="5715" indent="-312420" algn="just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dirty="0">
                <a:cs typeface="Arial"/>
              </a:rPr>
              <a:t>Beispielsweise</a:t>
            </a:r>
            <a:r>
              <a:rPr spc="120" dirty="0">
                <a:cs typeface="Arial"/>
              </a:rPr>
              <a:t> </a:t>
            </a:r>
            <a:r>
              <a:rPr dirty="0">
                <a:cs typeface="Arial"/>
              </a:rPr>
              <a:t>kann</a:t>
            </a:r>
            <a:r>
              <a:rPr spc="114" dirty="0">
                <a:cs typeface="Arial"/>
              </a:rPr>
              <a:t> </a:t>
            </a:r>
            <a:r>
              <a:rPr dirty="0">
                <a:cs typeface="Arial"/>
              </a:rPr>
              <a:t>festgesetzt</a:t>
            </a:r>
            <a:r>
              <a:rPr spc="150" dirty="0">
                <a:cs typeface="Arial"/>
              </a:rPr>
              <a:t> </a:t>
            </a:r>
            <a:r>
              <a:rPr dirty="0">
                <a:cs typeface="Arial"/>
              </a:rPr>
              <a:t>werden,</a:t>
            </a:r>
            <a:r>
              <a:rPr spc="130" dirty="0">
                <a:cs typeface="Arial"/>
              </a:rPr>
              <a:t> </a:t>
            </a:r>
            <a:r>
              <a:rPr dirty="0">
                <a:cs typeface="Arial"/>
              </a:rPr>
              <a:t>dass</a:t>
            </a:r>
            <a:r>
              <a:rPr spc="120" dirty="0">
                <a:cs typeface="Arial"/>
              </a:rPr>
              <a:t> </a:t>
            </a:r>
            <a:r>
              <a:rPr dirty="0">
                <a:cs typeface="Arial"/>
              </a:rPr>
              <a:t>von</a:t>
            </a:r>
            <a:r>
              <a:rPr spc="120" dirty="0">
                <a:cs typeface="Arial"/>
              </a:rPr>
              <a:t> </a:t>
            </a:r>
            <a:r>
              <a:rPr dirty="0">
                <a:cs typeface="Arial"/>
              </a:rPr>
              <a:t>den</a:t>
            </a:r>
            <a:r>
              <a:rPr spc="114" dirty="0">
                <a:cs typeface="Arial"/>
              </a:rPr>
              <a:t> </a:t>
            </a:r>
            <a:r>
              <a:rPr spc="-10" dirty="0">
                <a:cs typeface="Arial"/>
              </a:rPr>
              <a:t>nicht </a:t>
            </a:r>
            <a:r>
              <a:rPr dirty="0">
                <a:cs typeface="Arial"/>
              </a:rPr>
              <a:t>überbaubaren</a:t>
            </a:r>
            <a:r>
              <a:rPr spc="500" dirty="0">
                <a:cs typeface="Arial"/>
              </a:rPr>
              <a:t> </a:t>
            </a:r>
            <a:r>
              <a:rPr dirty="0">
                <a:cs typeface="Arial"/>
              </a:rPr>
              <a:t>Grundstücksflächen</a:t>
            </a:r>
            <a:r>
              <a:rPr spc="495" dirty="0">
                <a:cs typeface="Arial"/>
              </a:rPr>
              <a:t> </a:t>
            </a:r>
            <a:r>
              <a:rPr dirty="0">
                <a:cs typeface="Arial"/>
              </a:rPr>
              <a:t>mindestens</a:t>
            </a:r>
            <a:r>
              <a:rPr spc="25" dirty="0">
                <a:cs typeface="Arial"/>
              </a:rPr>
              <a:t>  </a:t>
            </a:r>
            <a:r>
              <a:rPr dirty="0">
                <a:cs typeface="Arial"/>
              </a:rPr>
              <a:t>50</a:t>
            </a:r>
            <a:r>
              <a:rPr spc="495" dirty="0">
                <a:cs typeface="Arial"/>
              </a:rPr>
              <a:t> </a:t>
            </a:r>
            <a:r>
              <a:rPr dirty="0">
                <a:cs typeface="Arial"/>
              </a:rPr>
              <a:t>%</a:t>
            </a:r>
            <a:r>
              <a:rPr spc="484" dirty="0">
                <a:cs typeface="Arial"/>
              </a:rPr>
              <a:t> </a:t>
            </a:r>
            <a:r>
              <a:rPr spc="-20" dirty="0">
                <a:cs typeface="Arial"/>
              </a:rPr>
              <a:t>eine </a:t>
            </a:r>
            <a:r>
              <a:rPr dirty="0">
                <a:solidFill>
                  <a:srgbClr val="C00000"/>
                </a:solidFill>
                <a:cs typeface="Arial"/>
              </a:rPr>
              <a:t>natürliche</a:t>
            </a:r>
            <a:r>
              <a:rPr spc="-35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Bodenfläche</a:t>
            </a:r>
            <a:r>
              <a:rPr spc="-60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cs typeface="Arial"/>
              </a:rPr>
              <a:t>bleiben</a:t>
            </a:r>
            <a:r>
              <a:rPr spc="-65" dirty="0">
                <a:cs typeface="Arial"/>
              </a:rPr>
              <a:t> </a:t>
            </a:r>
            <a:r>
              <a:rPr spc="-10" dirty="0">
                <a:cs typeface="Arial"/>
              </a:rPr>
              <a:t>müssen</a:t>
            </a:r>
            <a:endParaRPr dirty="0">
              <a:cs typeface="Arial"/>
            </a:endParaRPr>
          </a:p>
          <a:p>
            <a:pPr marL="325120" marR="5080" indent="-312420" algn="just">
              <a:lnSpc>
                <a:spcPct val="100899"/>
              </a:lnSpc>
              <a:spcBef>
                <a:spcPts val="944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dirty="0">
                <a:cs typeface="Arial"/>
              </a:rPr>
              <a:t>Über</a:t>
            </a:r>
            <a:r>
              <a:rPr spc="20" dirty="0">
                <a:cs typeface="Arial"/>
              </a:rPr>
              <a:t> </a:t>
            </a:r>
            <a:r>
              <a:rPr dirty="0">
                <a:cs typeface="Calibri"/>
              </a:rPr>
              <a:t>§</a:t>
            </a:r>
            <a:r>
              <a:rPr spc="110" dirty="0">
                <a:cs typeface="Calibri"/>
              </a:rPr>
              <a:t> </a:t>
            </a:r>
            <a:r>
              <a:rPr dirty="0">
                <a:cs typeface="Arial"/>
              </a:rPr>
              <a:t>9</a:t>
            </a:r>
            <a:r>
              <a:rPr spc="20" dirty="0">
                <a:cs typeface="Arial"/>
              </a:rPr>
              <a:t> </a:t>
            </a:r>
            <a:r>
              <a:rPr dirty="0">
                <a:cs typeface="Arial"/>
              </a:rPr>
              <a:t>Abs.</a:t>
            </a:r>
            <a:r>
              <a:rPr spc="20" dirty="0">
                <a:cs typeface="Arial"/>
              </a:rPr>
              <a:t> </a:t>
            </a:r>
            <a:r>
              <a:rPr dirty="0">
                <a:cs typeface="Arial"/>
              </a:rPr>
              <a:t>1</a:t>
            </a:r>
            <a:r>
              <a:rPr spc="35" dirty="0">
                <a:cs typeface="Arial"/>
              </a:rPr>
              <a:t> </a:t>
            </a:r>
            <a:r>
              <a:rPr dirty="0">
                <a:cs typeface="Arial"/>
              </a:rPr>
              <a:t>Nr.</a:t>
            </a:r>
            <a:r>
              <a:rPr spc="20" dirty="0">
                <a:cs typeface="Arial"/>
              </a:rPr>
              <a:t> </a:t>
            </a:r>
            <a:r>
              <a:rPr dirty="0">
                <a:cs typeface="Arial"/>
              </a:rPr>
              <a:t>14</a:t>
            </a:r>
            <a:r>
              <a:rPr spc="20" dirty="0">
                <a:cs typeface="Arial"/>
              </a:rPr>
              <a:t> </a:t>
            </a:r>
            <a:r>
              <a:rPr dirty="0">
                <a:cs typeface="Arial"/>
              </a:rPr>
              <a:t>BauGB</a:t>
            </a:r>
            <a:r>
              <a:rPr spc="25" dirty="0">
                <a:cs typeface="Arial"/>
              </a:rPr>
              <a:t> </a:t>
            </a:r>
            <a:r>
              <a:rPr dirty="0">
                <a:cs typeface="Arial"/>
              </a:rPr>
              <a:t>können</a:t>
            </a:r>
            <a:r>
              <a:rPr spc="30" dirty="0">
                <a:cs typeface="Arial"/>
              </a:rPr>
              <a:t> </a:t>
            </a:r>
            <a:r>
              <a:rPr dirty="0">
                <a:cs typeface="Arial"/>
              </a:rPr>
              <a:t>Flächen</a:t>
            </a:r>
            <a:r>
              <a:rPr spc="20" dirty="0">
                <a:cs typeface="Arial"/>
              </a:rPr>
              <a:t> </a:t>
            </a:r>
            <a:r>
              <a:rPr dirty="0">
                <a:cs typeface="Arial"/>
              </a:rPr>
              <a:t>für</a:t>
            </a:r>
            <a:r>
              <a:rPr spc="15" dirty="0">
                <a:cs typeface="Arial"/>
              </a:rPr>
              <a:t> </a:t>
            </a:r>
            <a:r>
              <a:rPr dirty="0">
                <a:cs typeface="Arial"/>
              </a:rPr>
              <a:t>die</a:t>
            </a:r>
            <a:r>
              <a:rPr spc="20" dirty="0">
                <a:cs typeface="Arial"/>
              </a:rPr>
              <a:t> </a:t>
            </a:r>
            <a:r>
              <a:rPr spc="-10" dirty="0">
                <a:cs typeface="Arial"/>
              </a:rPr>
              <a:t>Abfall- </a:t>
            </a:r>
            <a:r>
              <a:rPr dirty="0">
                <a:cs typeface="Arial"/>
              </a:rPr>
              <a:t>und</a:t>
            </a:r>
            <a:r>
              <a:rPr spc="425" dirty="0">
                <a:cs typeface="Arial"/>
              </a:rPr>
              <a:t> </a:t>
            </a:r>
            <a:r>
              <a:rPr dirty="0">
                <a:cs typeface="Arial"/>
              </a:rPr>
              <a:t>Abwasserbeseitigung,</a:t>
            </a:r>
            <a:r>
              <a:rPr spc="434" dirty="0">
                <a:cs typeface="Arial"/>
              </a:rPr>
              <a:t> </a:t>
            </a:r>
            <a:r>
              <a:rPr dirty="0">
                <a:cs typeface="Arial"/>
              </a:rPr>
              <a:t>einschließlich</a:t>
            </a:r>
            <a:r>
              <a:rPr spc="440" dirty="0">
                <a:cs typeface="Arial"/>
              </a:rPr>
              <a:t> </a:t>
            </a:r>
            <a:r>
              <a:rPr dirty="0">
                <a:cs typeface="Arial"/>
              </a:rPr>
              <a:t>der</a:t>
            </a:r>
            <a:r>
              <a:rPr spc="420" dirty="0">
                <a:cs typeface="Arial"/>
              </a:rPr>
              <a:t> </a:t>
            </a:r>
            <a:r>
              <a:rPr b="1" spc="-10" dirty="0">
                <a:solidFill>
                  <a:srgbClr val="C00000"/>
                </a:solidFill>
                <a:cs typeface="Arial"/>
              </a:rPr>
              <a:t>Rückhaltung </a:t>
            </a:r>
            <a:r>
              <a:rPr dirty="0">
                <a:solidFill>
                  <a:srgbClr val="C00000"/>
                </a:solidFill>
                <a:cs typeface="Arial"/>
              </a:rPr>
              <a:t>und</a:t>
            </a:r>
            <a:r>
              <a:rPr spc="-30" dirty="0">
                <a:solidFill>
                  <a:srgbClr val="C00000"/>
                </a:solidFill>
                <a:cs typeface="Arial"/>
              </a:rPr>
              <a:t> </a:t>
            </a:r>
            <a:r>
              <a:rPr spc="-10" dirty="0">
                <a:solidFill>
                  <a:srgbClr val="C00000"/>
                </a:solidFill>
                <a:cs typeface="Arial"/>
              </a:rPr>
              <a:t>Versickerung</a:t>
            </a:r>
            <a:r>
              <a:rPr spc="-30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von</a:t>
            </a:r>
            <a:r>
              <a:rPr spc="-30" dirty="0">
                <a:solidFill>
                  <a:srgbClr val="C00000"/>
                </a:solidFill>
                <a:cs typeface="Arial"/>
              </a:rPr>
              <a:t> </a:t>
            </a:r>
            <a:r>
              <a:rPr spc="-10" dirty="0">
                <a:solidFill>
                  <a:srgbClr val="C00000"/>
                </a:solidFill>
                <a:cs typeface="Arial"/>
              </a:rPr>
              <a:t>Niederschlagswasser</a:t>
            </a:r>
            <a:endParaRPr dirty="0">
              <a:cs typeface="Arial"/>
            </a:endParaRPr>
          </a:p>
          <a:p>
            <a:pPr marL="325120" marR="5715" indent="-312420" algn="just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dirty="0">
                <a:cs typeface="Arial"/>
              </a:rPr>
              <a:t>Die</a:t>
            </a:r>
            <a:r>
              <a:rPr spc="105" dirty="0"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Art</a:t>
            </a:r>
            <a:r>
              <a:rPr spc="105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und</a:t>
            </a:r>
            <a:r>
              <a:rPr spc="105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Weise</a:t>
            </a:r>
            <a:r>
              <a:rPr spc="105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der</a:t>
            </a:r>
            <a:r>
              <a:rPr spc="100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Versickerung</a:t>
            </a:r>
            <a:r>
              <a:rPr spc="110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und</a:t>
            </a:r>
            <a:r>
              <a:rPr spc="105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des</a:t>
            </a:r>
            <a:r>
              <a:rPr spc="110" dirty="0">
                <a:solidFill>
                  <a:srgbClr val="C00000"/>
                </a:solidFill>
                <a:cs typeface="Arial"/>
              </a:rPr>
              <a:t> </a:t>
            </a:r>
            <a:r>
              <a:rPr dirty="0">
                <a:solidFill>
                  <a:srgbClr val="C00000"/>
                </a:solidFill>
                <a:cs typeface="Arial"/>
              </a:rPr>
              <a:t>Rückhalts</a:t>
            </a:r>
            <a:r>
              <a:rPr spc="114" dirty="0">
                <a:solidFill>
                  <a:srgbClr val="C00000"/>
                </a:solidFill>
                <a:cs typeface="Arial"/>
              </a:rPr>
              <a:t> </a:t>
            </a:r>
            <a:r>
              <a:rPr spc="-20" dirty="0">
                <a:cs typeface="Arial"/>
              </a:rPr>
              <a:t>(wie </a:t>
            </a:r>
            <a:r>
              <a:rPr dirty="0">
                <a:cs typeface="Arial"/>
              </a:rPr>
              <a:t>die Anlegung</a:t>
            </a:r>
            <a:r>
              <a:rPr spc="-5" dirty="0">
                <a:cs typeface="Arial"/>
              </a:rPr>
              <a:t> </a:t>
            </a:r>
            <a:r>
              <a:rPr dirty="0">
                <a:cs typeface="Arial"/>
              </a:rPr>
              <a:t>von</a:t>
            </a:r>
            <a:r>
              <a:rPr spc="5" dirty="0">
                <a:cs typeface="Arial"/>
              </a:rPr>
              <a:t> </a:t>
            </a:r>
            <a:r>
              <a:rPr dirty="0">
                <a:cs typeface="Arial"/>
              </a:rPr>
              <a:t>Mulden</a:t>
            </a:r>
            <a:r>
              <a:rPr spc="5" dirty="0">
                <a:cs typeface="Arial"/>
              </a:rPr>
              <a:t> </a:t>
            </a:r>
            <a:r>
              <a:rPr dirty="0">
                <a:cs typeface="Arial"/>
              </a:rPr>
              <a:t>zur </a:t>
            </a:r>
            <a:r>
              <a:rPr spc="-10" dirty="0">
                <a:cs typeface="Arial"/>
              </a:rPr>
              <a:t>Versickerung</a:t>
            </a:r>
            <a:r>
              <a:rPr spc="5" dirty="0">
                <a:cs typeface="Arial"/>
              </a:rPr>
              <a:t> </a:t>
            </a:r>
            <a:r>
              <a:rPr dirty="0">
                <a:cs typeface="Arial"/>
              </a:rPr>
              <a:t>oder </a:t>
            </a:r>
            <a:r>
              <a:rPr spc="-10" dirty="0">
                <a:cs typeface="Arial"/>
              </a:rPr>
              <a:t>Rückhaltung </a:t>
            </a:r>
            <a:r>
              <a:rPr dirty="0">
                <a:cs typeface="Arial"/>
              </a:rPr>
              <a:t>von</a:t>
            </a:r>
            <a:r>
              <a:rPr spc="380" dirty="0">
                <a:cs typeface="Arial"/>
              </a:rPr>
              <a:t> </a:t>
            </a:r>
            <a:r>
              <a:rPr dirty="0">
                <a:cs typeface="Arial"/>
              </a:rPr>
              <a:t>Niederschlagswasser)</a:t>
            </a:r>
            <a:r>
              <a:rPr spc="385" dirty="0">
                <a:cs typeface="Arial"/>
              </a:rPr>
              <a:t> </a:t>
            </a:r>
            <a:r>
              <a:rPr dirty="0">
                <a:cs typeface="Arial"/>
              </a:rPr>
              <a:t>sind</a:t>
            </a:r>
            <a:r>
              <a:rPr spc="385" dirty="0">
                <a:cs typeface="Arial"/>
              </a:rPr>
              <a:t> </a:t>
            </a:r>
            <a:r>
              <a:rPr dirty="0">
                <a:cs typeface="Arial"/>
              </a:rPr>
              <a:t>gemäß</a:t>
            </a:r>
            <a:r>
              <a:rPr spc="385" dirty="0">
                <a:cs typeface="Arial"/>
              </a:rPr>
              <a:t> </a:t>
            </a:r>
            <a:r>
              <a:rPr dirty="0">
                <a:cs typeface="Calibri"/>
              </a:rPr>
              <a:t>§</a:t>
            </a:r>
            <a:r>
              <a:rPr spc="465" dirty="0">
                <a:cs typeface="Calibri"/>
              </a:rPr>
              <a:t> </a:t>
            </a:r>
            <a:r>
              <a:rPr dirty="0">
                <a:cs typeface="Arial"/>
              </a:rPr>
              <a:t>9</a:t>
            </a:r>
            <a:r>
              <a:rPr spc="385" dirty="0">
                <a:cs typeface="Arial"/>
              </a:rPr>
              <a:t> </a:t>
            </a:r>
            <a:r>
              <a:rPr dirty="0">
                <a:cs typeface="Arial"/>
              </a:rPr>
              <a:t>Abs.</a:t>
            </a:r>
            <a:r>
              <a:rPr spc="385" dirty="0">
                <a:cs typeface="Arial"/>
              </a:rPr>
              <a:t> </a:t>
            </a:r>
            <a:r>
              <a:rPr dirty="0">
                <a:cs typeface="Arial"/>
              </a:rPr>
              <a:t>1</a:t>
            </a:r>
            <a:r>
              <a:rPr spc="385" dirty="0">
                <a:cs typeface="Arial"/>
              </a:rPr>
              <a:t> </a:t>
            </a:r>
            <a:r>
              <a:rPr dirty="0">
                <a:cs typeface="Arial"/>
              </a:rPr>
              <a:t>Nr.</a:t>
            </a:r>
            <a:r>
              <a:rPr spc="385" dirty="0">
                <a:cs typeface="Arial"/>
              </a:rPr>
              <a:t> </a:t>
            </a:r>
            <a:r>
              <a:rPr spc="-25" dirty="0">
                <a:cs typeface="Arial"/>
              </a:rPr>
              <a:t>20 </a:t>
            </a:r>
            <a:r>
              <a:rPr dirty="0">
                <a:cs typeface="Arial"/>
              </a:rPr>
              <a:t>BauGB</a:t>
            </a:r>
            <a:r>
              <a:rPr spc="-45" dirty="0">
                <a:cs typeface="Arial"/>
              </a:rPr>
              <a:t> </a:t>
            </a:r>
            <a:r>
              <a:rPr spc="-10" dirty="0">
                <a:cs typeface="Arial"/>
              </a:rPr>
              <a:t>festzusetzen</a:t>
            </a:r>
            <a:endParaRPr dirty="0"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800" y="758753"/>
            <a:ext cx="4881880" cy="61287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99060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Hochwasserangepasstes</a:t>
            </a:r>
            <a:r>
              <a:rPr sz="3600" spc="30" dirty="0"/>
              <a:t> </a:t>
            </a:r>
            <a:r>
              <a:rPr sz="3600" spc="-10" dirty="0"/>
              <a:t>Bauen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2483677"/>
            <a:ext cx="5838825" cy="3984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§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9</a:t>
            </a:r>
            <a:r>
              <a:rPr sz="1800" spc="-10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Abs.</a:t>
            </a:r>
            <a:r>
              <a:rPr sz="18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B7DA2"/>
                </a:solidFill>
                <a:latin typeface="Arial"/>
                <a:cs typeface="Arial"/>
              </a:rPr>
              <a:t>BauGB</a:t>
            </a:r>
            <a:endParaRPr sz="18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745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1: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baulichen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Nutzung</a:t>
            </a:r>
            <a:endParaRPr sz="1800" dirty="0">
              <a:latin typeface="Arial"/>
              <a:cs typeface="Arial"/>
            </a:endParaRPr>
          </a:p>
          <a:p>
            <a:pPr marL="326390" marR="286385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16c: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Bestimmte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bauliche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oder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technische </a:t>
            </a:r>
            <a:r>
              <a:rPr sz="1800" dirty="0">
                <a:latin typeface="Arial"/>
                <a:cs typeface="Arial"/>
              </a:rPr>
              <a:t>Maßnahmen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Vermeidung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oder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Verringerung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Hochwasserschäden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einschließlich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Schäden </a:t>
            </a:r>
            <a:r>
              <a:rPr sz="1800" dirty="0">
                <a:latin typeface="Arial"/>
                <a:cs typeface="Arial"/>
              </a:rPr>
              <a:t>durch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Starkregen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dienen</a:t>
            </a:r>
            <a:endParaRPr sz="1800" dirty="0">
              <a:latin typeface="Arial"/>
              <a:cs typeface="Arial"/>
            </a:endParaRPr>
          </a:p>
          <a:p>
            <a:pPr marL="637540" lvl="1" indent="-267970">
              <a:lnSpc>
                <a:spcPct val="100000"/>
              </a:lnSpc>
              <a:spcBef>
                <a:spcPts val="505"/>
              </a:spcBef>
              <a:buClr>
                <a:srgbClr val="97BB27"/>
              </a:buClr>
              <a:buFont typeface="Wingdings"/>
              <a:buChar char=""/>
              <a:tabLst>
                <a:tab pos="637540" algn="l"/>
              </a:tabLst>
            </a:pPr>
            <a:r>
              <a:rPr sz="1800" dirty="0">
                <a:latin typeface="Arial"/>
                <a:cs typeface="Arial"/>
              </a:rPr>
              <a:t>Keine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Aufenthaltsräume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Untergeschoss</a:t>
            </a:r>
            <a:endParaRPr sz="1800" dirty="0">
              <a:latin typeface="Arial"/>
              <a:cs typeface="Arial"/>
            </a:endParaRPr>
          </a:p>
          <a:p>
            <a:pPr marL="637540" lvl="1" indent="-267970">
              <a:lnSpc>
                <a:spcPct val="100000"/>
              </a:lnSpc>
              <a:spcBef>
                <a:spcPts val="505"/>
              </a:spcBef>
              <a:buClr>
                <a:srgbClr val="97BB27"/>
              </a:buClr>
              <a:buFont typeface="Wingdings"/>
              <a:buChar char=""/>
              <a:tabLst>
                <a:tab pos="637540" algn="l"/>
              </a:tabLst>
            </a:pPr>
            <a:r>
              <a:rPr sz="1800" dirty="0">
                <a:latin typeface="Arial"/>
                <a:cs typeface="Arial"/>
              </a:rPr>
              <a:t>Gründung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Ausbildung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eines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Untergeschosses</a:t>
            </a:r>
            <a:endParaRPr sz="1800" dirty="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(Wanne)</a:t>
            </a:r>
            <a:endParaRPr sz="1800" dirty="0">
              <a:latin typeface="Arial"/>
              <a:cs typeface="Arial"/>
            </a:endParaRPr>
          </a:p>
          <a:p>
            <a:pPr marL="637540" lvl="1" indent="-267970">
              <a:lnSpc>
                <a:spcPct val="100000"/>
              </a:lnSpc>
              <a:spcBef>
                <a:spcPts val="495"/>
              </a:spcBef>
              <a:buClr>
                <a:srgbClr val="97BB27"/>
              </a:buClr>
              <a:buFont typeface="Wingdings"/>
              <a:buChar char=""/>
              <a:tabLst>
                <a:tab pos="637540" algn="l"/>
              </a:tabLst>
            </a:pPr>
            <a:r>
              <a:rPr sz="1800" dirty="0">
                <a:latin typeface="Arial"/>
                <a:cs typeface="Arial"/>
              </a:rPr>
              <a:t>Ausbildung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Kellerlichtschächten</a:t>
            </a:r>
            <a:endParaRPr sz="18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3: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Festsetzung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Höhenlage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Ausschluss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von</a:t>
            </a:r>
            <a:endParaRPr sz="1800" dirty="0">
              <a:latin typeface="Arial"/>
              <a:cs typeface="Arial"/>
            </a:endParaRPr>
          </a:p>
          <a:p>
            <a:pPr marL="32639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Kellergeschossen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990600"/>
            <a:ext cx="4348480" cy="5763627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3301" y="1051327"/>
            <a:ext cx="4628699" cy="57477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8662" y="106680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Multifunktionale</a:t>
            </a:r>
            <a:r>
              <a:rPr sz="3600" spc="-105" dirty="0"/>
              <a:t> </a:t>
            </a:r>
            <a:r>
              <a:rPr sz="3600" spc="-10" dirty="0"/>
              <a:t>Retentionsflächen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545212" y="2463338"/>
            <a:ext cx="5803900" cy="4024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§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9</a:t>
            </a:r>
            <a:r>
              <a:rPr sz="1800" spc="-10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Abs.</a:t>
            </a:r>
            <a:r>
              <a:rPr sz="18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B7DA2"/>
                </a:solidFill>
                <a:latin typeface="Arial"/>
                <a:cs typeface="Arial"/>
              </a:rPr>
              <a:t>BauGB</a:t>
            </a:r>
            <a:endParaRPr sz="18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78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9: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besonderer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Nutzungszweck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Flächen</a:t>
            </a:r>
            <a:endParaRPr sz="1800" dirty="0">
              <a:latin typeface="Arial"/>
              <a:cs typeface="Arial"/>
            </a:endParaRPr>
          </a:p>
          <a:p>
            <a:pPr marL="637540" lvl="1" indent="-267970">
              <a:lnSpc>
                <a:spcPct val="100000"/>
              </a:lnSpc>
              <a:spcBef>
                <a:spcPts val="705"/>
              </a:spcBef>
              <a:buClr>
                <a:srgbClr val="97BB27"/>
              </a:buClr>
              <a:buFont typeface="Wingdings"/>
              <a:buChar char=""/>
              <a:tabLst>
                <a:tab pos="637540" algn="l"/>
              </a:tabLst>
            </a:pPr>
            <a:r>
              <a:rPr sz="1800" dirty="0">
                <a:latin typeface="Arial"/>
                <a:cs typeface="Arial"/>
              </a:rPr>
              <a:t>Speicherung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Extremniederschlägen</a:t>
            </a:r>
            <a:endParaRPr sz="1800" dirty="0">
              <a:latin typeface="Arial"/>
              <a:cs typeface="Arial"/>
            </a:endParaRPr>
          </a:p>
          <a:p>
            <a:pPr marL="637540" lvl="1" indent="-267970">
              <a:lnSpc>
                <a:spcPct val="100000"/>
              </a:lnSpc>
              <a:spcBef>
                <a:spcPts val="725"/>
              </a:spcBef>
              <a:buClr>
                <a:srgbClr val="97BB27"/>
              </a:buClr>
              <a:buFont typeface="Wingdings"/>
              <a:buChar char=""/>
              <a:tabLst>
                <a:tab pos="637540" algn="l"/>
              </a:tabLst>
            </a:pPr>
            <a:r>
              <a:rPr sz="1800" dirty="0">
                <a:latin typeface="Arial"/>
                <a:cs typeface="Arial"/>
              </a:rPr>
              <a:t>In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Kombination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mit</a:t>
            </a:r>
            <a:endParaRPr sz="1800" dirty="0">
              <a:latin typeface="Arial"/>
              <a:cs typeface="Arial"/>
            </a:endParaRPr>
          </a:p>
          <a:p>
            <a:pPr marL="1207770" lvl="2" indent="-287020">
              <a:lnSpc>
                <a:spcPct val="100000"/>
              </a:lnSpc>
              <a:spcBef>
                <a:spcPts val="720"/>
              </a:spcBef>
              <a:buClr>
                <a:srgbClr val="97BB27"/>
              </a:buClr>
              <a:buFont typeface="Wingdings"/>
              <a:buChar char=""/>
              <a:tabLst>
                <a:tab pos="120777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5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Gemeinbedarf,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Spiel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Sport</a:t>
            </a:r>
            <a:endParaRPr sz="1800" dirty="0">
              <a:latin typeface="Arial"/>
              <a:cs typeface="Arial"/>
            </a:endParaRPr>
          </a:p>
          <a:p>
            <a:pPr marL="1207770" lvl="2" indent="-287020">
              <a:lnSpc>
                <a:spcPct val="100000"/>
              </a:lnSpc>
              <a:spcBef>
                <a:spcPts val="710"/>
              </a:spcBef>
              <a:buClr>
                <a:srgbClr val="97BB27"/>
              </a:buClr>
              <a:buFont typeface="Wingdings"/>
              <a:buChar char=""/>
              <a:tabLst>
                <a:tab pos="120777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10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freizuhaltende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Flächen</a:t>
            </a:r>
            <a:endParaRPr sz="1800" dirty="0">
              <a:latin typeface="Arial"/>
              <a:cs typeface="Arial"/>
            </a:endParaRPr>
          </a:p>
          <a:p>
            <a:pPr marL="1207770" lvl="2" indent="-287020">
              <a:lnSpc>
                <a:spcPct val="100000"/>
              </a:lnSpc>
              <a:spcBef>
                <a:spcPts val="720"/>
              </a:spcBef>
              <a:buClr>
                <a:srgbClr val="97BB27"/>
              </a:buClr>
              <a:buFont typeface="Wingdings"/>
              <a:buChar char=""/>
              <a:tabLst>
                <a:tab pos="120777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11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Verkehrsflächen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oder</a:t>
            </a:r>
            <a:endParaRPr sz="1800" dirty="0">
              <a:latin typeface="Arial"/>
              <a:cs typeface="Arial"/>
            </a:endParaRPr>
          </a:p>
          <a:p>
            <a:pPr marL="1207770" lvl="2" indent="-287020">
              <a:lnSpc>
                <a:spcPct val="100000"/>
              </a:lnSpc>
              <a:spcBef>
                <a:spcPts val="720"/>
              </a:spcBef>
              <a:buClr>
                <a:srgbClr val="97BB27"/>
              </a:buClr>
              <a:buFont typeface="Wingdings"/>
              <a:buChar char=""/>
              <a:tabLst>
                <a:tab pos="1207770" algn="l"/>
              </a:tabLst>
            </a:pPr>
            <a:r>
              <a:rPr sz="1800" dirty="0">
                <a:latin typeface="Arial"/>
                <a:cs typeface="Arial"/>
              </a:rPr>
              <a:t>Nr.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15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öffentliche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Grünflächen</a:t>
            </a:r>
            <a:endParaRPr sz="1800" dirty="0">
              <a:latin typeface="Arial"/>
              <a:cs typeface="Arial"/>
            </a:endParaRPr>
          </a:p>
          <a:p>
            <a:pPr marL="637540" marR="372110" lvl="1" indent="-268605">
              <a:lnSpc>
                <a:spcPct val="110000"/>
              </a:lnSpc>
              <a:spcBef>
                <a:spcPts val="490"/>
              </a:spcBef>
              <a:buClr>
                <a:srgbClr val="97BB27"/>
              </a:buClr>
              <a:buFont typeface="Wingdings"/>
              <a:buChar char=""/>
              <a:tabLst>
                <a:tab pos="637540" algn="l"/>
              </a:tabLst>
            </a:pPr>
            <a:r>
              <a:rPr sz="1800" dirty="0">
                <a:latin typeface="Arial"/>
                <a:cs typeface="Arial"/>
              </a:rPr>
              <a:t>Besondere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Begründung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Beleg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Bedarfs </a:t>
            </a:r>
            <a:r>
              <a:rPr sz="1800" dirty="0">
                <a:latin typeface="Arial"/>
                <a:cs typeface="Arial"/>
              </a:rPr>
              <a:t>durch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Regenwasserbeseitigungskonzeption</a:t>
            </a:r>
            <a:endParaRPr sz="1800" dirty="0">
              <a:latin typeface="Arial"/>
              <a:cs typeface="Arial"/>
            </a:endParaRPr>
          </a:p>
          <a:p>
            <a:pPr marL="369570">
              <a:lnSpc>
                <a:spcPct val="100000"/>
              </a:lnSpc>
              <a:spcBef>
                <a:spcPts val="720"/>
              </a:spcBef>
              <a:tabLst>
                <a:tab pos="637540" algn="l"/>
              </a:tabLst>
            </a:pPr>
            <a:r>
              <a:rPr sz="1800" spc="-50" dirty="0">
                <a:solidFill>
                  <a:srgbClr val="C00000"/>
                </a:solidFill>
                <a:latin typeface="Arial"/>
                <a:cs typeface="Arial"/>
              </a:rPr>
              <a:t>ǃ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Vorsicht: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Verkehrssicherungspflicht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bei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Überflutung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7175" y="6636511"/>
            <a:ext cx="1298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MUST</a:t>
            </a:r>
            <a:r>
              <a:rPr sz="900" spc="5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Städtebau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399" y="992752"/>
            <a:ext cx="6954672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Weitere</a:t>
            </a:r>
            <a:r>
              <a:rPr sz="3600" spc="-95" dirty="0"/>
              <a:t> </a:t>
            </a:r>
            <a:r>
              <a:rPr sz="3600" spc="-10" dirty="0"/>
              <a:t>Festsetzungsmöglichkeiten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473" y="1220837"/>
            <a:ext cx="4589527" cy="562241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0399" y="1831832"/>
            <a:ext cx="6737808" cy="5011420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§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9</a:t>
            </a:r>
            <a:r>
              <a:rPr sz="1800" spc="-10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Abs.</a:t>
            </a:r>
            <a:r>
              <a:rPr sz="18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B7DA2"/>
                </a:solidFill>
                <a:latin typeface="Arial"/>
                <a:cs typeface="Arial"/>
              </a:rPr>
              <a:t>BauGB</a:t>
            </a:r>
            <a:endParaRPr sz="1800" dirty="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070"/>
              </a:spcBef>
            </a:pPr>
            <a:r>
              <a:rPr sz="1600" dirty="0">
                <a:latin typeface="Arial"/>
                <a:cs typeface="Arial"/>
              </a:rPr>
              <a:t>Dämme,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Deiche,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Notentwässerung,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Notwasserwege</a:t>
            </a:r>
            <a:endParaRPr sz="1600" dirty="0">
              <a:latin typeface="Arial"/>
              <a:cs typeface="Arial"/>
            </a:endParaRPr>
          </a:p>
          <a:p>
            <a:pPr marL="326390" marR="5080" indent="-312420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16: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Festsetzung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Flächen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für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Hochwasserschutzanlagen </a:t>
            </a:r>
            <a:r>
              <a:rPr sz="1400" dirty="0">
                <a:latin typeface="Arial"/>
                <a:cs typeface="Arial"/>
              </a:rPr>
              <a:t>(wasserwirtschaftliche</a:t>
            </a:r>
            <a:r>
              <a:rPr sz="1400" spc="2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Anlagen)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Regelung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Wasserabflusses</a:t>
            </a:r>
            <a:endParaRPr sz="1400" dirty="0">
              <a:latin typeface="Arial"/>
              <a:cs typeface="Arial"/>
            </a:endParaRPr>
          </a:p>
          <a:p>
            <a:pPr marL="326390" marR="396875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21: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Notwasserwege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Geh-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Fahr-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Leitungsrecht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(GFL) sichern</a:t>
            </a:r>
            <a:endParaRPr sz="1400" dirty="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Arial"/>
                <a:cs typeface="Arial"/>
              </a:rPr>
              <a:t>Flächensparendes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durchlüftungsoptimiertes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Bauen</a:t>
            </a:r>
            <a:endParaRPr sz="16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Gebäudeausrichtung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Höhe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2: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Bauweise,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GRZ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(bauliche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Dichte)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2a: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Abweichende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Abstandflächen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3: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Höchstmaße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für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Wohnbaugrundstücke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4: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Begrenzung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Nebenanlagen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§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14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(1)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BauNVO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10: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Bebauung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freizuhaltende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Flächen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ihre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Nutzung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11: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Steuerung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von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Anzahl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Lage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PKW-Stellplätze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spc="-10" dirty="0">
                <a:latin typeface="Arial"/>
                <a:cs typeface="Arial"/>
              </a:rPr>
              <a:t>Nr.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16: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Festsetzung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Wasserflächen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7175" y="6636511"/>
            <a:ext cx="1298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MUST</a:t>
            </a:r>
            <a:r>
              <a:rPr sz="900" spc="5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Städtebau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068178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Weitere</a:t>
            </a:r>
            <a:r>
              <a:rPr sz="3600" spc="-95" dirty="0"/>
              <a:t> </a:t>
            </a:r>
            <a:r>
              <a:rPr sz="3600" spc="-10" dirty="0"/>
              <a:t>Festsetzungsmöglichkeiten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2467" y="1351910"/>
            <a:ext cx="4132327" cy="54643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" y="2209800"/>
            <a:ext cx="7315200" cy="4070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§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9</a:t>
            </a:r>
            <a:r>
              <a:rPr sz="1800" spc="-10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Abs.</a:t>
            </a:r>
            <a:r>
              <a:rPr sz="18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7DA2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B7DA2"/>
                </a:solidFill>
                <a:latin typeface="Arial"/>
                <a:cs typeface="Arial"/>
              </a:rPr>
              <a:t>BauGB</a:t>
            </a:r>
            <a:endParaRPr sz="1800" dirty="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545"/>
              </a:spcBef>
            </a:pPr>
            <a:r>
              <a:rPr sz="1700" dirty="0">
                <a:latin typeface="Arial"/>
                <a:cs typeface="Arial"/>
              </a:rPr>
              <a:t>Schaffung</a:t>
            </a:r>
            <a:r>
              <a:rPr sz="1700" spc="-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von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Schatteninseln</a:t>
            </a:r>
            <a:endParaRPr sz="17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845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9: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Flächen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besonderem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Nutzungszweck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„Verschattung“</a:t>
            </a:r>
            <a:endParaRPr sz="1400" dirty="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780"/>
              </a:spcBef>
            </a:pPr>
            <a:r>
              <a:rPr sz="1700" dirty="0">
                <a:latin typeface="Arial"/>
                <a:cs typeface="Arial"/>
              </a:rPr>
              <a:t>Begrünung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und</a:t>
            </a:r>
            <a:r>
              <a:rPr sz="1700" spc="-7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Bepflanzung</a:t>
            </a:r>
            <a:endParaRPr sz="1700" dirty="0">
              <a:latin typeface="Arial"/>
              <a:cs typeface="Arial"/>
            </a:endParaRPr>
          </a:p>
          <a:p>
            <a:pPr marL="326390" marR="26670" indent="-312420">
              <a:lnSpc>
                <a:spcPct val="100000"/>
              </a:lnSpc>
              <a:spcBef>
                <a:spcPts val="101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10: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Festsetzung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Flächen,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Bebauung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freizuhalten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sind </a:t>
            </a:r>
            <a:r>
              <a:rPr sz="1400" dirty="0">
                <a:latin typeface="Arial"/>
                <a:cs typeface="Arial"/>
              </a:rPr>
              <a:t>(und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ihre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Nutzung)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15: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Festsetzung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öffentlichen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privaten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Grünflächen</a:t>
            </a:r>
            <a:endParaRPr sz="1400" dirty="0">
              <a:latin typeface="Arial"/>
              <a:cs typeface="Arial"/>
            </a:endParaRPr>
          </a:p>
          <a:p>
            <a:pPr marL="326390" marR="39370" indent="-312420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20: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Maßnahmen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zum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Schutz,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zur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Pflege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zur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Entwicklung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von </a:t>
            </a:r>
            <a:r>
              <a:rPr sz="1400" dirty="0">
                <a:latin typeface="Arial"/>
                <a:cs typeface="Arial"/>
              </a:rPr>
              <a:t>Boden,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Natur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Landschaft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Nr.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25: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Arten-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Klimaschutzgründe</a:t>
            </a:r>
            <a:endParaRPr sz="1400" dirty="0">
              <a:latin typeface="Arial"/>
              <a:cs typeface="Arial"/>
            </a:endParaRPr>
          </a:p>
          <a:p>
            <a:pPr marL="369570" marR="5080">
              <a:lnSpc>
                <a:spcPct val="100000"/>
              </a:lnSpc>
              <a:spcBef>
                <a:spcPts val="505"/>
              </a:spcBef>
            </a:pPr>
            <a:r>
              <a:rPr sz="1400" dirty="0">
                <a:latin typeface="Arial"/>
                <a:cs typeface="Arial"/>
              </a:rPr>
              <a:t>Auch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Dach-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10" dirty="0">
                <a:latin typeface="Arial"/>
                <a:cs typeface="Arial"/>
              </a:rPr>
              <a:t> Fassadenbegrünung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inkl.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Qualität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Quantität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der </a:t>
            </a:r>
            <a:r>
              <a:rPr sz="1400" dirty="0">
                <a:latin typeface="Arial"/>
                <a:cs typeface="Arial"/>
              </a:rPr>
              <a:t>Pflanzungen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(Vegetationsform,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durchwurzelbare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Schichtstärke,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etc.)</a:t>
            </a:r>
            <a:endParaRPr sz="1400" dirty="0">
              <a:latin typeface="Arial"/>
              <a:cs typeface="Arial"/>
            </a:endParaRPr>
          </a:p>
          <a:p>
            <a:pPr marL="326390" indent="-312420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Font typeface="Wingdings"/>
              <a:buChar char=""/>
              <a:tabLst>
                <a:tab pos="326390" algn="l"/>
              </a:tabLst>
            </a:pPr>
            <a:r>
              <a:rPr sz="1400" dirty="0">
                <a:latin typeface="Arial"/>
                <a:cs typeface="Arial"/>
              </a:rPr>
              <a:t>Gestalterische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Festsetzung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§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86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Abs.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Nr.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MBO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(Begrünung</a:t>
            </a:r>
            <a:endParaRPr sz="1400" dirty="0">
              <a:latin typeface="Arial"/>
              <a:cs typeface="Arial"/>
            </a:endParaRPr>
          </a:p>
          <a:p>
            <a:pPr marL="32639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baulicher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Anlagen)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7175" y="6636511"/>
            <a:ext cx="1298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Quelle:</a:t>
            </a:r>
            <a:r>
              <a:rPr sz="900" spc="-40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BEBEBE"/>
                </a:solidFill>
                <a:latin typeface="Arial"/>
                <a:cs typeface="Arial"/>
              </a:rPr>
              <a:t>MUST</a:t>
            </a:r>
            <a:r>
              <a:rPr sz="900" spc="5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BEBEBE"/>
                </a:solidFill>
                <a:latin typeface="Arial"/>
                <a:cs typeface="Arial"/>
              </a:rPr>
              <a:t>Städtebau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03787" y="2505722"/>
            <a:ext cx="5529580" cy="378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2055"/>
              </a:lnSpc>
              <a:spcBef>
                <a:spcPts val="10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latin typeface="Arial"/>
                <a:cs typeface="Arial"/>
              </a:rPr>
              <a:t>Kommunaler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Instrumentenkasten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zur</a:t>
            </a:r>
            <a:endParaRPr sz="1800">
              <a:latin typeface="Arial"/>
              <a:cs typeface="Arial"/>
            </a:endParaRPr>
          </a:p>
          <a:p>
            <a:pPr marL="354965">
              <a:lnSpc>
                <a:spcPts val="2055"/>
              </a:lnSpc>
            </a:pPr>
            <a:r>
              <a:rPr sz="1800" spc="-10" dirty="0">
                <a:latin typeface="Arial"/>
                <a:cs typeface="Arial"/>
              </a:rPr>
              <a:t>Klimafolgenanpassung</a:t>
            </a:r>
            <a:endParaRPr sz="1800">
              <a:latin typeface="Arial"/>
              <a:cs typeface="Arial"/>
            </a:endParaRPr>
          </a:p>
          <a:p>
            <a:pPr marL="666115" marR="92710" lvl="1" indent="-343535">
              <a:lnSpc>
                <a:spcPts val="173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spc="-10" dirty="0">
                <a:latin typeface="Arial"/>
                <a:cs typeface="Arial"/>
              </a:rPr>
              <a:t>Verbesserung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Beteiligung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gegenseitigen Verständnisses</a:t>
            </a:r>
            <a:endParaRPr sz="1600">
              <a:latin typeface="Arial"/>
              <a:cs typeface="Arial"/>
            </a:endParaRPr>
          </a:p>
          <a:p>
            <a:pPr marL="666115" lvl="1" indent="-342900">
              <a:lnSpc>
                <a:spcPct val="100000"/>
              </a:lnSpc>
              <a:spcBef>
                <a:spcPts val="775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dirty="0">
                <a:latin typeface="Arial"/>
                <a:cs typeface="Arial"/>
              </a:rPr>
              <a:t>Problemstellungen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ganzheitlich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erfassen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lösen</a:t>
            </a:r>
            <a:endParaRPr sz="1600">
              <a:latin typeface="Arial"/>
              <a:cs typeface="Arial"/>
            </a:endParaRPr>
          </a:p>
          <a:p>
            <a:pPr marL="666115" marR="298450" lvl="1" indent="-343535">
              <a:lnSpc>
                <a:spcPts val="1730"/>
              </a:lnSpc>
              <a:spcBef>
                <a:spcPts val="1035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spc="-10" dirty="0">
                <a:latin typeface="Arial"/>
                <a:cs typeface="Arial"/>
              </a:rPr>
              <a:t>Abwägungsdefizite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vermeiden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rechtskonforme </a:t>
            </a:r>
            <a:r>
              <a:rPr sz="1600" dirty="0">
                <a:latin typeface="Arial"/>
                <a:cs typeface="Arial"/>
              </a:rPr>
              <a:t>Bebauungspläne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aufstellen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639"/>
              </a:spcBef>
              <a:buClr>
                <a:srgbClr val="97BB27"/>
              </a:buClr>
              <a:buFont typeface="Wingdings"/>
              <a:buChar char=""/>
            </a:pPr>
            <a:endParaRPr sz="1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latin typeface="Arial"/>
                <a:cs typeface="Arial"/>
              </a:rPr>
              <a:t>Hilfestellung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Planungspraxis</a:t>
            </a:r>
            <a:endParaRPr sz="1800">
              <a:latin typeface="Arial"/>
              <a:cs typeface="Arial"/>
            </a:endParaRPr>
          </a:p>
          <a:p>
            <a:pPr marL="666115" lvl="1" indent="-342900">
              <a:lnSpc>
                <a:spcPct val="100000"/>
              </a:lnSpc>
              <a:spcBef>
                <a:spcPts val="815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dirty="0">
                <a:latin typeface="Arial"/>
                <a:cs typeface="Arial"/>
              </a:rPr>
              <a:t>Rechtliche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Grundlagen</a:t>
            </a:r>
            <a:endParaRPr sz="1600">
              <a:latin typeface="Arial"/>
              <a:cs typeface="Arial"/>
            </a:endParaRPr>
          </a:p>
          <a:p>
            <a:pPr marL="666115" lvl="1" indent="-342900">
              <a:lnSpc>
                <a:spcPct val="100000"/>
              </a:lnSpc>
              <a:spcBef>
                <a:spcPts val="800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dirty="0">
                <a:latin typeface="Arial"/>
                <a:cs typeface="Arial"/>
              </a:rPr>
              <a:t>Kommunale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Handlungsoptionen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der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Bauleitplanung</a:t>
            </a:r>
            <a:endParaRPr sz="1600">
              <a:latin typeface="Arial"/>
              <a:cs typeface="Arial"/>
            </a:endParaRPr>
          </a:p>
          <a:p>
            <a:pPr marL="666115" lvl="1" indent="-342900">
              <a:lnSpc>
                <a:spcPct val="100000"/>
              </a:lnSpc>
              <a:spcBef>
                <a:spcPts val="805"/>
              </a:spcBef>
              <a:buClr>
                <a:srgbClr val="97BB27"/>
              </a:buClr>
              <a:buFont typeface="Wingdings"/>
              <a:buChar char=""/>
              <a:tabLst>
                <a:tab pos="666115" algn="l"/>
              </a:tabLst>
            </a:pPr>
            <a:r>
              <a:rPr sz="1600" dirty="0">
                <a:latin typeface="Arial"/>
                <a:cs typeface="Arial"/>
              </a:rPr>
              <a:t>Konkrete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Umsetzungsmöglichkeiten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651245" y="1252926"/>
            <a:ext cx="4506342" cy="5588253"/>
            <a:chOff x="6771258" y="732408"/>
            <a:chExt cx="4876165" cy="6075045"/>
          </a:xfrm>
        </p:grpSpPr>
        <p:pic>
          <p:nvPicPr>
            <p:cNvPr id="5" name="object 5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1258" y="732408"/>
              <a:ext cx="4875657" cy="60747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26879" y="1622386"/>
              <a:ext cx="931367" cy="48263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956039" y="960119"/>
              <a:ext cx="1285240" cy="549910"/>
            </a:xfrm>
            <a:custGeom>
              <a:avLst/>
              <a:gdLst/>
              <a:ahLst/>
              <a:cxnLst/>
              <a:rect l="l" t="t" r="r" b="b"/>
              <a:pathLst>
                <a:path w="1285240" h="549910">
                  <a:moveTo>
                    <a:pt x="889000" y="0"/>
                  </a:moveTo>
                  <a:lnTo>
                    <a:pt x="0" y="45719"/>
                  </a:lnTo>
                  <a:lnTo>
                    <a:pt x="0" y="539241"/>
                  </a:lnTo>
                  <a:lnTo>
                    <a:pt x="1285239" y="549401"/>
                  </a:lnTo>
                  <a:lnTo>
                    <a:pt x="889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47107" y="1296130"/>
              <a:ext cx="460646" cy="721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40041" y="1394497"/>
              <a:ext cx="349659" cy="9111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1473" y="1395126"/>
              <a:ext cx="199522" cy="665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77773" y="1261762"/>
              <a:ext cx="411249" cy="245918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3787" y="1077308"/>
            <a:ext cx="10515600" cy="629017"/>
          </a:xfrm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Klimafolgenanpassung</a:t>
            </a:r>
            <a:r>
              <a:rPr sz="3600" spc="-25" dirty="0"/>
              <a:t> </a:t>
            </a:r>
            <a:r>
              <a:rPr sz="3600" dirty="0"/>
              <a:t>in</a:t>
            </a:r>
            <a:r>
              <a:rPr sz="3600" spc="30" dirty="0"/>
              <a:t> </a:t>
            </a:r>
            <a:r>
              <a:rPr sz="3600" dirty="0"/>
              <a:t>der</a:t>
            </a:r>
            <a:r>
              <a:rPr sz="3600" spc="15" dirty="0"/>
              <a:t> </a:t>
            </a:r>
            <a:r>
              <a:rPr sz="3600" spc="-10" dirty="0"/>
              <a:t>Bauleitplanung</a:t>
            </a:r>
            <a:endParaRPr sz="36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894" y="729233"/>
            <a:ext cx="11647805" cy="5744845"/>
            <a:chOff x="-894" y="729233"/>
            <a:chExt cx="11647805" cy="5744845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94" y="729233"/>
              <a:ext cx="11647810" cy="5744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0400" y="1334261"/>
              <a:ext cx="9834245" cy="681355"/>
            </a:xfrm>
            <a:custGeom>
              <a:avLst/>
              <a:gdLst/>
              <a:ahLst/>
              <a:cxnLst/>
              <a:rect l="l" t="t" r="r" b="b"/>
              <a:pathLst>
                <a:path w="9834245" h="681355">
                  <a:moveTo>
                    <a:pt x="9833991" y="681228"/>
                  </a:moveTo>
                  <a:lnTo>
                    <a:pt x="9372600" y="0"/>
                  </a:lnTo>
                  <a:lnTo>
                    <a:pt x="9020937" y="127"/>
                  </a:lnTo>
                  <a:lnTo>
                    <a:pt x="0" y="63"/>
                  </a:lnTo>
                  <a:lnTo>
                    <a:pt x="0" y="658876"/>
                  </a:lnTo>
                  <a:lnTo>
                    <a:pt x="2471331" y="658876"/>
                  </a:lnTo>
                  <a:lnTo>
                    <a:pt x="9833991" y="681228"/>
                  </a:lnTo>
                  <a:close/>
                </a:path>
              </a:pathLst>
            </a:custGeom>
            <a:solidFill>
              <a:srgbClr val="CC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27938" y="1494535"/>
            <a:ext cx="3237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477B"/>
                </a:solidFill>
                <a:latin typeface="Arial"/>
                <a:cs typeface="Arial"/>
              </a:rPr>
              <a:t>Planungsoptionen</a:t>
            </a:r>
            <a:r>
              <a:rPr sz="1800" spc="-2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477B"/>
                </a:solidFill>
                <a:latin typeface="Arial"/>
                <a:cs typeface="Arial"/>
              </a:rPr>
              <a:t>bei</a:t>
            </a:r>
            <a:r>
              <a:rPr sz="1800" spc="-5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477B"/>
                </a:solidFill>
                <a:latin typeface="Arial"/>
                <a:cs typeface="Arial"/>
              </a:rPr>
              <a:t>Gefahren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1008315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Gefahren</a:t>
            </a:r>
            <a:r>
              <a:rPr sz="3600" spc="-70" dirty="0"/>
              <a:t> </a:t>
            </a:r>
            <a:r>
              <a:rPr sz="3600" dirty="0"/>
              <a:t>aus</a:t>
            </a:r>
            <a:r>
              <a:rPr sz="3600" spc="-45" dirty="0"/>
              <a:t> </a:t>
            </a:r>
            <a:r>
              <a:rPr sz="3600" dirty="0"/>
              <a:t>Klimafolgen</a:t>
            </a:r>
            <a:r>
              <a:rPr sz="3600" spc="-35" dirty="0"/>
              <a:t> </a:t>
            </a:r>
            <a:r>
              <a:rPr sz="3600" spc="-10" dirty="0"/>
              <a:t>erkennen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824854" y="3741673"/>
            <a:ext cx="461009" cy="308610"/>
            <a:chOff x="5824854" y="3741673"/>
            <a:chExt cx="461009" cy="308610"/>
          </a:xfrm>
        </p:grpSpPr>
        <p:sp>
          <p:nvSpPr>
            <p:cNvPr id="4" name="object 4"/>
            <p:cNvSpPr/>
            <p:nvPr/>
          </p:nvSpPr>
          <p:spPr>
            <a:xfrm>
              <a:off x="5831204" y="3748023"/>
              <a:ext cx="448309" cy="295910"/>
            </a:xfrm>
            <a:custGeom>
              <a:avLst/>
              <a:gdLst/>
              <a:ahLst/>
              <a:cxnLst/>
              <a:rect l="l" t="t" r="r" b="b"/>
              <a:pathLst>
                <a:path w="448310" h="295910">
                  <a:moveTo>
                    <a:pt x="300228" y="0"/>
                  </a:moveTo>
                  <a:lnTo>
                    <a:pt x="300228" y="73913"/>
                  </a:lnTo>
                  <a:lnTo>
                    <a:pt x="0" y="73913"/>
                  </a:lnTo>
                  <a:lnTo>
                    <a:pt x="0" y="221742"/>
                  </a:lnTo>
                  <a:lnTo>
                    <a:pt x="300228" y="221742"/>
                  </a:lnTo>
                  <a:lnTo>
                    <a:pt x="300228" y="295656"/>
                  </a:lnTo>
                  <a:lnTo>
                    <a:pt x="447929" y="147827"/>
                  </a:lnTo>
                  <a:lnTo>
                    <a:pt x="300228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31204" y="3748023"/>
              <a:ext cx="448309" cy="295910"/>
            </a:xfrm>
            <a:custGeom>
              <a:avLst/>
              <a:gdLst/>
              <a:ahLst/>
              <a:cxnLst/>
              <a:rect l="l" t="t" r="r" b="b"/>
              <a:pathLst>
                <a:path w="448310" h="295910">
                  <a:moveTo>
                    <a:pt x="0" y="73913"/>
                  </a:moveTo>
                  <a:lnTo>
                    <a:pt x="300228" y="73913"/>
                  </a:lnTo>
                  <a:lnTo>
                    <a:pt x="300228" y="0"/>
                  </a:lnTo>
                  <a:lnTo>
                    <a:pt x="447929" y="147827"/>
                  </a:lnTo>
                  <a:lnTo>
                    <a:pt x="300228" y="295656"/>
                  </a:lnTo>
                  <a:lnTo>
                    <a:pt x="300228" y="221742"/>
                  </a:lnTo>
                  <a:lnTo>
                    <a:pt x="0" y="221742"/>
                  </a:lnTo>
                  <a:lnTo>
                    <a:pt x="0" y="73913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400672" y="1732051"/>
            <a:ext cx="3594100" cy="4370070"/>
            <a:chOff x="6400672" y="1732051"/>
            <a:chExt cx="3594100" cy="4370070"/>
          </a:xfrm>
        </p:grpSpPr>
        <p:sp>
          <p:nvSpPr>
            <p:cNvPr id="7" name="object 7"/>
            <p:cNvSpPr/>
            <p:nvPr/>
          </p:nvSpPr>
          <p:spPr>
            <a:xfrm>
              <a:off x="6407022" y="1738401"/>
              <a:ext cx="3581400" cy="4357370"/>
            </a:xfrm>
            <a:custGeom>
              <a:avLst/>
              <a:gdLst/>
              <a:ahLst/>
              <a:cxnLst/>
              <a:rect l="l" t="t" r="r" b="b"/>
              <a:pathLst>
                <a:path w="3581400" h="4357370">
                  <a:moveTo>
                    <a:pt x="3581400" y="0"/>
                  </a:moveTo>
                  <a:lnTo>
                    <a:pt x="0" y="0"/>
                  </a:lnTo>
                  <a:lnTo>
                    <a:pt x="0" y="4357370"/>
                  </a:lnTo>
                  <a:lnTo>
                    <a:pt x="3581400" y="435737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07022" y="1738401"/>
              <a:ext cx="3581400" cy="4357370"/>
            </a:xfrm>
            <a:custGeom>
              <a:avLst/>
              <a:gdLst/>
              <a:ahLst/>
              <a:cxnLst/>
              <a:rect l="l" t="t" r="r" b="b"/>
              <a:pathLst>
                <a:path w="3581400" h="4357370">
                  <a:moveTo>
                    <a:pt x="0" y="4357370"/>
                  </a:moveTo>
                  <a:lnTo>
                    <a:pt x="3581400" y="435737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4357370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641590" y="2122119"/>
            <a:ext cx="1095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Analyse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19848" y="4111523"/>
            <a:ext cx="2491105" cy="1754505"/>
            <a:chOff x="6919848" y="4111523"/>
            <a:chExt cx="2491105" cy="1754505"/>
          </a:xfrm>
        </p:grpSpPr>
        <p:pic>
          <p:nvPicPr>
            <p:cNvPr id="11" name="object 11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9848" y="4111523"/>
              <a:ext cx="906652" cy="175412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01379" y="4140060"/>
              <a:ext cx="909345" cy="171081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879335" y="2690876"/>
            <a:ext cx="10033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Starkregen-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hinweiskarte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92997" y="2701289"/>
            <a:ext cx="9309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Klimaatlas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/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Klimadaten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5398" y="3445002"/>
            <a:ext cx="11099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Starkregen- gefahrenkarte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50326" y="3464178"/>
            <a:ext cx="10706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Lokale Klimaanalyse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167366" y="3740530"/>
            <a:ext cx="461009" cy="308610"/>
            <a:chOff x="10167366" y="3740530"/>
            <a:chExt cx="461009" cy="308610"/>
          </a:xfrm>
        </p:grpSpPr>
        <p:sp>
          <p:nvSpPr>
            <p:cNvPr id="18" name="object 18"/>
            <p:cNvSpPr/>
            <p:nvPr/>
          </p:nvSpPr>
          <p:spPr>
            <a:xfrm>
              <a:off x="10173716" y="3746880"/>
              <a:ext cx="448309" cy="295910"/>
            </a:xfrm>
            <a:custGeom>
              <a:avLst/>
              <a:gdLst/>
              <a:ahLst/>
              <a:cxnLst/>
              <a:rect l="l" t="t" r="r" b="b"/>
              <a:pathLst>
                <a:path w="448309" h="295910">
                  <a:moveTo>
                    <a:pt x="300227" y="0"/>
                  </a:moveTo>
                  <a:lnTo>
                    <a:pt x="300227" y="73914"/>
                  </a:lnTo>
                  <a:lnTo>
                    <a:pt x="0" y="73914"/>
                  </a:lnTo>
                  <a:lnTo>
                    <a:pt x="0" y="221615"/>
                  </a:lnTo>
                  <a:lnTo>
                    <a:pt x="300227" y="221615"/>
                  </a:lnTo>
                  <a:lnTo>
                    <a:pt x="300227" y="295529"/>
                  </a:lnTo>
                  <a:lnTo>
                    <a:pt x="448055" y="147828"/>
                  </a:lnTo>
                  <a:lnTo>
                    <a:pt x="300227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173716" y="3746880"/>
              <a:ext cx="448309" cy="295910"/>
            </a:xfrm>
            <a:custGeom>
              <a:avLst/>
              <a:gdLst/>
              <a:ahLst/>
              <a:cxnLst/>
              <a:rect l="l" t="t" r="r" b="b"/>
              <a:pathLst>
                <a:path w="448309" h="295910">
                  <a:moveTo>
                    <a:pt x="0" y="73914"/>
                  </a:moveTo>
                  <a:lnTo>
                    <a:pt x="300227" y="73914"/>
                  </a:lnTo>
                  <a:lnTo>
                    <a:pt x="300227" y="0"/>
                  </a:lnTo>
                  <a:lnTo>
                    <a:pt x="448055" y="147828"/>
                  </a:lnTo>
                  <a:lnTo>
                    <a:pt x="300227" y="295529"/>
                  </a:lnTo>
                  <a:lnTo>
                    <a:pt x="300227" y="221615"/>
                  </a:lnTo>
                  <a:lnTo>
                    <a:pt x="0" y="221615"/>
                  </a:lnTo>
                  <a:lnTo>
                    <a:pt x="0" y="73914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746246" y="3410839"/>
            <a:ext cx="1945639" cy="984250"/>
            <a:chOff x="3746246" y="3410839"/>
            <a:chExt cx="1945639" cy="984250"/>
          </a:xfrm>
        </p:grpSpPr>
        <p:sp>
          <p:nvSpPr>
            <p:cNvPr id="21" name="object 21"/>
            <p:cNvSpPr/>
            <p:nvPr/>
          </p:nvSpPr>
          <p:spPr>
            <a:xfrm>
              <a:off x="3752596" y="3417189"/>
              <a:ext cx="1932939" cy="971550"/>
            </a:xfrm>
            <a:custGeom>
              <a:avLst/>
              <a:gdLst/>
              <a:ahLst/>
              <a:cxnLst/>
              <a:rect l="l" t="t" r="r" b="b"/>
              <a:pathLst>
                <a:path w="1932939" h="971550">
                  <a:moveTo>
                    <a:pt x="966342" y="0"/>
                  </a:moveTo>
                  <a:lnTo>
                    <a:pt x="902810" y="1032"/>
                  </a:lnTo>
                  <a:lnTo>
                    <a:pt x="840374" y="4089"/>
                  </a:lnTo>
                  <a:lnTo>
                    <a:pt x="779162" y="9104"/>
                  </a:lnTo>
                  <a:lnTo>
                    <a:pt x="719301" y="16015"/>
                  </a:lnTo>
                  <a:lnTo>
                    <a:pt x="660920" y="24757"/>
                  </a:lnTo>
                  <a:lnTo>
                    <a:pt x="604144" y="35267"/>
                  </a:lnTo>
                  <a:lnTo>
                    <a:pt x="549102" y="47480"/>
                  </a:lnTo>
                  <a:lnTo>
                    <a:pt x="495921" y="61332"/>
                  </a:lnTo>
                  <a:lnTo>
                    <a:pt x="444728" y="76760"/>
                  </a:lnTo>
                  <a:lnTo>
                    <a:pt x="395651" y="93699"/>
                  </a:lnTo>
                  <a:lnTo>
                    <a:pt x="348817" y="112086"/>
                  </a:lnTo>
                  <a:lnTo>
                    <a:pt x="304354" y="131856"/>
                  </a:lnTo>
                  <a:lnTo>
                    <a:pt x="262388" y="152945"/>
                  </a:lnTo>
                  <a:lnTo>
                    <a:pt x="223048" y="175290"/>
                  </a:lnTo>
                  <a:lnTo>
                    <a:pt x="186460" y="198827"/>
                  </a:lnTo>
                  <a:lnTo>
                    <a:pt x="152752" y="223491"/>
                  </a:lnTo>
                  <a:lnTo>
                    <a:pt x="122052" y="249218"/>
                  </a:lnTo>
                  <a:lnTo>
                    <a:pt x="94486" y="275945"/>
                  </a:lnTo>
                  <a:lnTo>
                    <a:pt x="49268" y="332142"/>
                  </a:lnTo>
                  <a:lnTo>
                    <a:pt x="18118" y="391569"/>
                  </a:lnTo>
                  <a:lnTo>
                    <a:pt x="2055" y="453715"/>
                  </a:lnTo>
                  <a:lnTo>
                    <a:pt x="0" y="485648"/>
                  </a:lnTo>
                  <a:lnTo>
                    <a:pt x="2055" y="517565"/>
                  </a:lnTo>
                  <a:lnTo>
                    <a:pt x="18118" y="579685"/>
                  </a:lnTo>
                  <a:lnTo>
                    <a:pt x="49268" y="639091"/>
                  </a:lnTo>
                  <a:lnTo>
                    <a:pt x="94486" y="695270"/>
                  </a:lnTo>
                  <a:lnTo>
                    <a:pt x="122052" y="721990"/>
                  </a:lnTo>
                  <a:lnTo>
                    <a:pt x="152752" y="747711"/>
                  </a:lnTo>
                  <a:lnTo>
                    <a:pt x="186460" y="772369"/>
                  </a:lnTo>
                  <a:lnTo>
                    <a:pt x="223048" y="795900"/>
                  </a:lnTo>
                  <a:lnTo>
                    <a:pt x="262388" y="818241"/>
                  </a:lnTo>
                  <a:lnTo>
                    <a:pt x="304354" y="839326"/>
                  </a:lnTo>
                  <a:lnTo>
                    <a:pt x="348817" y="859093"/>
                  </a:lnTo>
                  <a:lnTo>
                    <a:pt x="395651" y="877477"/>
                  </a:lnTo>
                  <a:lnTo>
                    <a:pt x="444728" y="894414"/>
                  </a:lnTo>
                  <a:lnTo>
                    <a:pt x="495921" y="909840"/>
                  </a:lnTo>
                  <a:lnTo>
                    <a:pt x="549102" y="923691"/>
                  </a:lnTo>
                  <a:lnTo>
                    <a:pt x="604144" y="935903"/>
                  </a:lnTo>
                  <a:lnTo>
                    <a:pt x="660920" y="946412"/>
                  </a:lnTo>
                  <a:lnTo>
                    <a:pt x="719301" y="955153"/>
                  </a:lnTo>
                  <a:lnTo>
                    <a:pt x="779162" y="962064"/>
                  </a:lnTo>
                  <a:lnTo>
                    <a:pt x="840374" y="967079"/>
                  </a:lnTo>
                  <a:lnTo>
                    <a:pt x="902810" y="970136"/>
                  </a:lnTo>
                  <a:lnTo>
                    <a:pt x="966342" y="971169"/>
                  </a:lnTo>
                  <a:lnTo>
                    <a:pt x="1029875" y="970136"/>
                  </a:lnTo>
                  <a:lnTo>
                    <a:pt x="1092311" y="967079"/>
                  </a:lnTo>
                  <a:lnTo>
                    <a:pt x="1153523" y="962064"/>
                  </a:lnTo>
                  <a:lnTo>
                    <a:pt x="1213384" y="955153"/>
                  </a:lnTo>
                  <a:lnTo>
                    <a:pt x="1271765" y="946412"/>
                  </a:lnTo>
                  <a:lnTo>
                    <a:pt x="1328541" y="935903"/>
                  </a:lnTo>
                  <a:lnTo>
                    <a:pt x="1383583" y="923691"/>
                  </a:lnTo>
                  <a:lnTo>
                    <a:pt x="1436764" y="909840"/>
                  </a:lnTo>
                  <a:lnTo>
                    <a:pt x="1487957" y="894414"/>
                  </a:lnTo>
                  <a:lnTo>
                    <a:pt x="1537034" y="877477"/>
                  </a:lnTo>
                  <a:lnTo>
                    <a:pt x="1583868" y="859093"/>
                  </a:lnTo>
                  <a:lnTo>
                    <a:pt x="1628331" y="839326"/>
                  </a:lnTo>
                  <a:lnTo>
                    <a:pt x="1670297" y="818241"/>
                  </a:lnTo>
                  <a:lnTo>
                    <a:pt x="1709637" y="795900"/>
                  </a:lnTo>
                  <a:lnTo>
                    <a:pt x="1746225" y="772369"/>
                  </a:lnTo>
                  <a:lnTo>
                    <a:pt x="1779933" y="747711"/>
                  </a:lnTo>
                  <a:lnTo>
                    <a:pt x="1810633" y="721990"/>
                  </a:lnTo>
                  <a:lnTo>
                    <a:pt x="1838199" y="695270"/>
                  </a:lnTo>
                  <a:lnTo>
                    <a:pt x="1883417" y="639091"/>
                  </a:lnTo>
                  <a:lnTo>
                    <a:pt x="1914567" y="579685"/>
                  </a:lnTo>
                  <a:lnTo>
                    <a:pt x="1930630" y="517565"/>
                  </a:lnTo>
                  <a:lnTo>
                    <a:pt x="1932686" y="485648"/>
                  </a:lnTo>
                  <a:lnTo>
                    <a:pt x="1930630" y="453715"/>
                  </a:lnTo>
                  <a:lnTo>
                    <a:pt x="1914567" y="391569"/>
                  </a:lnTo>
                  <a:lnTo>
                    <a:pt x="1883417" y="332142"/>
                  </a:lnTo>
                  <a:lnTo>
                    <a:pt x="1838199" y="275945"/>
                  </a:lnTo>
                  <a:lnTo>
                    <a:pt x="1810633" y="249218"/>
                  </a:lnTo>
                  <a:lnTo>
                    <a:pt x="1779933" y="223491"/>
                  </a:lnTo>
                  <a:lnTo>
                    <a:pt x="1746225" y="198827"/>
                  </a:lnTo>
                  <a:lnTo>
                    <a:pt x="1709637" y="175290"/>
                  </a:lnTo>
                  <a:lnTo>
                    <a:pt x="1670297" y="152945"/>
                  </a:lnTo>
                  <a:lnTo>
                    <a:pt x="1628331" y="131856"/>
                  </a:lnTo>
                  <a:lnTo>
                    <a:pt x="1583868" y="112086"/>
                  </a:lnTo>
                  <a:lnTo>
                    <a:pt x="1537034" y="93699"/>
                  </a:lnTo>
                  <a:lnTo>
                    <a:pt x="1487957" y="76760"/>
                  </a:lnTo>
                  <a:lnTo>
                    <a:pt x="1436764" y="61332"/>
                  </a:lnTo>
                  <a:lnTo>
                    <a:pt x="1383583" y="47480"/>
                  </a:lnTo>
                  <a:lnTo>
                    <a:pt x="1328541" y="35267"/>
                  </a:lnTo>
                  <a:lnTo>
                    <a:pt x="1271765" y="24757"/>
                  </a:lnTo>
                  <a:lnTo>
                    <a:pt x="1213384" y="16015"/>
                  </a:lnTo>
                  <a:lnTo>
                    <a:pt x="1153523" y="9104"/>
                  </a:lnTo>
                  <a:lnTo>
                    <a:pt x="1092311" y="4089"/>
                  </a:lnTo>
                  <a:lnTo>
                    <a:pt x="1029875" y="1032"/>
                  </a:lnTo>
                  <a:lnTo>
                    <a:pt x="966342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52596" y="3417189"/>
              <a:ext cx="1932939" cy="971550"/>
            </a:xfrm>
            <a:custGeom>
              <a:avLst/>
              <a:gdLst/>
              <a:ahLst/>
              <a:cxnLst/>
              <a:rect l="l" t="t" r="r" b="b"/>
              <a:pathLst>
                <a:path w="1932939" h="971550">
                  <a:moveTo>
                    <a:pt x="0" y="485648"/>
                  </a:moveTo>
                  <a:lnTo>
                    <a:pt x="8137" y="422334"/>
                  </a:lnTo>
                  <a:lnTo>
                    <a:pt x="31871" y="361484"/>
                  </a:lnTo>
                  <a:lnTo>
                    <a:pt x="70182" y="303608"/>
                  </a:lnTo>
                  <a:lnTo>
                    <a:pt x="122052" y="249218"/>
                  </a:lnTo>
                  <a:lnTo>
                    <a:pt x="152752" y="223491"/>
                  </a:lnTo>
                  <a:lnTo>
                    <a:pt x="186460" y="198827"/>
                  </a:lnTo>
                  <a:lnTo>
                    <a:pt x="223048" y="175290"/>
                  </a:lnTo>
                  <a:lnTo>
                    <a:pt x="262388" y="152945"/>
                  </a:lnTo>
                  <a:lnTo>
                    <a:pt x="304354" y="131856"/>
                  </a:lnTo>
                  <a:lnTo>
                    <a:pt x="348817" y="112086"/>
                  </a:lnTo>
                  <a:lnTo>
                    <a:pt x="395651" y="93699"/>
                  </a:lnTo>
                  <a:lnTo>
                    <a:pt x="444728" y="76760"/>
                  </a:lnTo>
                  <a:lnTo>
                    <a:pt x="495921" y="61332"/>
                  </a:lnTo>
                  <a:lnTo>
                    <a:pt x="549102" y="47480"/>
                  </a:lnTo>
                  <a:lnTo>
                    <a:pt x="604144" y="35267"/>
                  </a:lnTo>
                  <a:lnTo>
                    <a:pt x="660920" y="24757"/>
                  </a:lnTo>
                  <a:lnTo>
                    <a:pt x="719301" y="16015"/>
                  </a:lnTo>
                  <a:lnTo>
                    <a:pt x="779162" y="9104"/>
                  </a:lnTo>
                  <a:lnTo>
                    <a:pt x="840374" y="4089"/>
                  </a:lnTo>
                  <a:lnTo>
                    <a:pt x="902810" y="1032"/>
                  </a:lnTo>
                  <a:lnTo>
                    <a:pt x="966342" y="0"/>
                  </a:lnTo>
                  <a:lnTo>
                    <a:pt x="1029875" y="1032"/>
                  </a:lnTo>
                  <a:lnTo>
                    <a:pt x="1092311" y="4089"/>
                  </a:lnTo>
                  <a:lnTo>
                    <a:pt x="1153523" y="9104"/>
                  </a:lnTo>
                  <a:lnTo>
                    <a:pt x="1213384" y="16015"/>
                  </a:lnTo>
                  <a:lnTo>
                    <a:pt x="1271765" y="24757"/>
                  </a:lnTo>
                  <a:lnTo>
                    <a:pt x="1328541" y="35267"/>
                  </a:lnTo>
                  <a:lnTo>
                    <a:pt x="1383583" y="47480"/>
                  </a:lnTo>
                  <a:lnTo>
                    <a:pt x="1436764" y="61332"/>
                  </a:lnTo>
                  <a:lnTo>
                    <a:pt x="1487957" y="76760"/>
                  </a:lnTo>
                  <a:lnTo>
                    <a:pt x="1537034" y="93699"/>
                  </a:lnTo>
                  <a:lnTo>
                    <a:pt x="1583868" y="112086"/>
                  </a:lnTo>
                  <a:lnTo>
                    <a:pt x="1628331" y="131856"/>
                  </a:lnTo>
                  <a:lnTo>
                    <a:pt x="1670297" y="152945"/>
                  </a:lnTo>
                  <a:lnTo>
                    <a:pt x="1709637" y="175290"/>
                  </a:lnTo>
                  <a:lnTo>
                    <a:pt x="1746225" y="198827"/>
                  </a:lnTo>
                  <a:lnTo>
                    <a:pt x="1779933" y="223491"/>
                  </a:lnTo>
                  <a:lnTo>
                    <a:pt x="1810633" y="249218"/>
                  </a:lnTo>
                  <a:lnTo>
                    <a:pt x="1838199" y="275945"/>
                  </a:lnTo>
                  <a:lnTo>
                    <a:pt x="1883417" y="332142"/>
                  </a:lnTo>
                  <a:lnTo>
                    <a:pt x="1914567" y="391569"/>
                  </a:lnTo>
                  <a:lnTo>
                    <a:pt x="1930630" y="453715"/>
                  </a:lnTo>
                  <a:lnTo>
                    <a:pt x="1932686" y="485648"/>
                  </a:lnTo>
                  <a:lnTo>
                    <a:pt x="1930630" y="517565"/>
                  </a:lnTo>
                  <a:lnTo>
                    <a:pt x="1914567" y="579685"/>
                  </a:lnTo>
                  <a:lnTo>
                    <a:pt x="1883417" y="639091"/>
                  </a:lnTo>
                  <a:lnTo>
                    <a:pt x="1838199" y="695270"/>
                  </a:lnTo>
                  <a:lnTo>
                    <a:pt x="1810633" y="721990"/>
                  </a:lnTo>
                  <a:lnTo>
                    <a:pt x="1779933" y="747711"/>
                  </a:lnTo>
                  <a:lnTo>
                    <a:pt x="1746225" y="772369"/>
                  </a:lnTo>
                  <a:lnTo>
                    <a:pt x="1709637" y="795900"/>
                  </a:lnTo>
                  <a:lnTo>
                    <a:pt x="1670297" y="818241"/>
                  </a:lnTo>
                  <a:lnTo>
                    <a:pt x="1628331" y="839326"/>
                  </a:lnTo>
                  <a:lnTo>
                    <a:pt x="1583868" y="859093"/>
                  </a:lnTo>
                  <a:lnTo>
                    <a:pt x="1537034" y="877477"/>
                  </a:lnTo>
                  <a:lnTo>
                    <a:pt x="1487957" y="894414"/>
                  </a:lnTo>
                  <a:lnTo>
                    <a:pt x="1436764" y="909840"/>
                  </a:lnTo>
                  <a:lnTo>
                    <a:pt x="1383583" y="923691"/>
                  </a:lnTo>
                  <a:lnTo>
                    <a:pt x="1328541" y="935903"/>
                  </a:lnTo>
                  <a:lnTo>
                    <a:pt x="1271765" y="946412"/>
                  </a:lnTo>
                  <a:lnTo>
                    <a:pt x="1213384" y="955153"/>
                  </a:lnTo>
                  <a:lnTo>
                    <a:pt x="1153523" y="962064"/>
                  </a:lnTo>
                  <a:lnTo>
                    <a:pt x="1092311" y="967079"/>
                  </a:lnTo>
                  <a:lnTo>
                    <a:pt x="1029875" y="970136"/>
                  </a:lnTo>
                  <a:lnTo>
                    <a:pt x="966342" y="971169"/>
                  </a:lnTo>
                  <a:lnTo>
                    <a:pt x="902810" y="970136"/>
                  </a:lnTo>
                  <a:lnTo>
                    <a:pt x="840374" y="967079"/>
                  </a:lnTo>
                  <a:lnTo>
                    <a:pt x="779162" y="962064"/>
                  </a:lnTo>
                  <a:lnTo>
                    <a:pt x="719301" y="955153"/>
                  </a:lnTo>
                  <a:lnTo>
                    <a:pt x="660920" y="946412"/>
                  </a:lnTo>
                  <a:lnTo>
                    <a:pt x="604144" y="935903"/>
                  </a:lnTo>
                  <a:lnTo>
                    <a:pt x="549102" y="923691"/>
                  </a:lnTo>
                  <a:lnTo>
                    <a:pt x="495921" y="909840"/>
                  </a:lnTo>
                  <a:lnTo>
                    <a:pt x="444728" y="894414"/>
                  </a:lnTo>
                  <a:lnTo>
                    <a:pt x="395651" y="877477"/>
                  </a:lnTo>
                  <a:lnTo>
                    <a:pt x="348817" y="859093"/>
                  </a:lnTo>
                  <a:lnTo>
                    <a:pt x="304354" y="839326"/>
                  </a:lnTo>
                  <a:lnTo>
                    <a:pt x="262388" y="818241"/>
                  </a:lnTo>
                  <a:lnTo>
                    <a:pt x="223048" y="795900"/>
                  </a:lnTo>
                  <a:lnTo>
                    <a:pt x="186460" y="772369"/>
                  </a:lnTo>
                  <a:lnTo>
                    <a:pt x="152752" y="747711"/>
                  </a:lnTo>
                  <a:lnTo>
                    <a:pt x="122052" y="721990"/>
                  </a:lnTo>
                  <a:lnTo>
                    <a:pt x="94486" y="695270"/>
                  </a:lnTo>
                  <a:lnTo>
                    <a:pt x="49268" y="639091"/>
                  </a:lnTo>
                  <a:lnTo>
                    <a:pt x="18118" y="579685"/>
                  </a:lnTo>
                  <a:lnTo>
                    <a:pt x="2055" y="517565"/>
                  </a:lnTo>
                  <a:lnTo>
                    <a:pt x="0" y="4856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376165" y="3742435"/>
            <a:ext cx="68707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Gefahr</a:t>
            </a:r>
            <a:endParaRPr sz="1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89882" y="4517517"/>
            <a:ext cx="9061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indent="-57785">
              <a:lnSpc>
                <a:spcPct val="100000"/>
              </a:lnSpc>
              <a:spcBef>
                <a:spcPts val="100"/>
              </a:spcBef>
              <a:buChar char="•"/>
              <a:tabLst>
                <a:tab pos="70485" algn="l"/>
              </a:tabLst>
            </a:pPr>
            <a:r>
              <a:rPr sz="900" dirty="0">
                <a:latin typeface="Arial"/>
                <a:cs typeface="Arial"/>
              </a:rPr>
              <a:t>Leib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und</a:t>
            </a:r>
            <a:r>
              <a:rPr sz="900" spc="-10" dirty="0">
                <a:latin typeface="Arial"/>
                <a:cs typeface="Arial"/>
              </a:rPr>
              <a:t> Leben</a:t>
            </a:r>
            <a:endParaRPr sz="900">
              <a:latin typeface="Arial"/>
              <a:cs typeface="Arial"/>
            </a:endParaRPr>
          </a:p>
          <a:p>
            <a:pPr marL="70485" marR="5080" indent="-58419">
              <a:lnSpc>
                <a:spcPts val="969"/>
              </a:lnSpc>
              <a:spcBef>
                <a:spcPts val="170"/>
              </a:spcBef>
              <a:buChar char="•"/>
              <a:tabLst>
                <a:tab pos="70485" algn="l"/>
              </a:tabLst>
            </a:pPr>
            <a:r>
              <a:rPr sz="900" spc="-10" dirty="0">
                <a:latin typeface="Arial"/>
                <a:cs typeface="Arial"/>
              </a:rPr>
              <a:t>Gesundheitliche Risiken</a:t>
            </a:r>
            <a:endParaRPr sz="900">
              <a:latin typeface="Arial"/>
              <a:cs typeface="Arial"/>
            </a:endParaRPr>
          </a:p>
          <a:p>
            <a:pPr marL="70485" indent="-57785">
              <a:lnSpc>
                <a:spcPct val="100000"/>
              </a:lnSpc>
              <a:spcBef>
                <a:spcPts val="50"/>
              </a:spcBef>
              <a:buChar char="•"/>
              <a:tabLst>
                <a:tab pos="70485" algn="l"/>
              </a:tabLst>
            </a:pPr>
            <a:r>
              <a:rPr sz="900" spc="-10" dirty="0">
                <a:latin typeface="Arial"/>
                <a:cs typeface="Arial"/>
              </a:rPr>
              <a:t>Sachschäden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205607" y="3763009"/>
            <a:ext cx="461009" cy="308610"/>
            <a:chOff x="3205607" y="3763009"/>
            <a:chExt cx="461009" cy="308610"/>
          </a:xfrm>
        </p:grpSpPr>
        <p:sp>
          <p:nvSpPr>
            <p:cNvPr id="26" name="object 26"/>
            <p:cNvSpPr/>
            <p:nvPr/>
          </p:nvSpPr>
          <p:spPr>
            <a:xfrm>
              <a:off x="3211957" y="3769359"/>
              <a:ext cx="448309" cy="295910"/>
            </a:xfrm>
            <a:custGeom>
              <a:avLst/>
              <a:gdLst/>
              <a:ahLst/>
              <a:cxnLst/>
              <a:rect l="l" t="t" r="r" b="b"/>
              <a:pathLst>
                <a:path w="448310" h="295910">
                  <a:moveTo>
                    <a:pt x="300228" y="0"/>
                  </a:moveTo>
                  <a:lnTo>
                    <a:pt x="300228" y="73913"/>
                  </a:lnTo>
                  <a:lnTo>
                    <a:pt x="0" y="73913"/>
                  </a:lnTo>
                  <a:lnTo>
                    <a:pt x="0" y="221614"/>
                  </a:lnTo>
                  <a:lnTo>
                    <a:pt x="300228" y="221614"/>
                  </a:lnTo>
                  <a:lnTo>
                    <a:pt x="300228" y="295528"/>
                  </a:lnTo>
                  <a:lnTo>
                    <a:pt x="447929" y="147700"/>
                  </a:lnTo>
                  <a:lnTo>
                    <a:pt x="300228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11957" y="3769359"/>
              <a:ext cx="448309" cy="295910"/>
            </a:xfrm>
            <a:custGeom>
              <a:avLst/>
              <a:gdLst/>
              <a:ahLst/>
              <a:cxnLst/>
              <a:rect l="l" t="t" r="r" b="b"/>
              <a:pathLst>
                <a:path w="448310" h="295910">
                  <a:moveTo>
                    <a:pt x="0" y="73913"/>
                  </a:moveTo>
                  <a:lnTo>
                    <a:pt x="300228" y="73913"/>
                  </a:lnTo>
                  <a:lnTo>
                    <a:pt x="300228" y="0"/>
                  </a:lnTo>
                  <a:lnTo>
                    <a:pt x="447929" y="147700"/>
                  </a:lnTo>
                  <a:lnTo>
                    <a:pt x="300228" y="295528"/>
                  </a:lnTo>
                  <a:lnTo>
                    <a:pt x="300228" y="221614"/>
                  </a:lnTo>
                  <a:lnTo>
                    <a:pt x="0" y="221614"/>
                  </a:lnTo>
                  <a:lnTo>
                    <a:pt x="0" y="73913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119111" y="3453510"/>
            <a:ext cx="1965325" cy="927100"/>
            <a:chOff x="1119111" y="3453510"/>
            <a:chExt cx="1965325" cy="927100"/>
          </a:xfrm>
        </p:grpSpPr>
        <p:sp>
          <p:nvSpPr>
            <p:cNvPr id="29" name="object 29"/>
            <p:cNvSpPr/>
            <p:nvPr/>
          </p:nvSpPr>
          <p:spPr>
            <a:xfrm>
              <a:off x="1125461" y="3459860"/>
              <a:ext cx="1952625" cy="914400"/>
            </a:xfrm>
            <a:custGeom>
              <a:avLst/>
              <a:gdLst/>
              <a:ahLst/>
              <a:cxnLst/>
              <a:rect l="l" t="t" r="r" b="b"/>
              <a:pathLst>
                <a:path w="1952625" h="914400">
                  <a:moveTo>
                    <a:pt x="976134" y="0"/>
                  </a:moveTo>
                  <a:lnTo>
                    <a:pt x="911952" y="972"/>
                  </a:lnTo>
                  <a:lnTo>
                    <a:pt x="848878" y="3850"/>
                  </a:lnTo>
                  <a:lnTo>
                    <a:pt x="787042" y="8572"/>
                  </a:lnTo>
                  <a:lnTo>
                    <a:pt x="726572" y="15079"/>
                  </a:lnTo>
                  <a:lnTo>
                    <a:pt x="667596" y="23311"/>
                  </a:lnTo>
                  <a:lnTo>
                    <a:pt x="610243" y="33206"/>
                  </a:lnTo>
                  <a:lnTo>
                    <a:pt x="554643" y="44705"/>
                  </a:lnTo>
                  <a:lnTo>
                    <a:pt x="500922" y="57747"/>
                  </a:lnTo>
                  <a:lnTo>
                    <a:pt x="449211" y="72273"/>
                  </a:lnTo>
                  <a:lnTo>
                    <a:pt x="399637" y="88221"/>
                  </a:lnTo>
                  <a:lnTo>
                    <a:pt x="352330" y="105532"/>
                  </a:lnTo>
                  <a:lnTo>
                    <a:pt x="307417" y="124145"/>
                  </a:lnTo>
                  <a:lnTo>
                    <a:pt x="265028" y="144000"/>
                  </a:lnTo>
                  <a:lnTo>
                    <a:pt x="225290" y="165037"/>
                  </a:lnTo>
                  <a:lnTo>
                    <a:pt x="188334" y="187195"/>
                  </a:lnTo>
                  <a:lnTo>
                    <a:pt x="154287" y="210415"/>
                  </a:lnTo>
                  <a:lnTo>
                    <a:pt x="123277" y="234636"/>
                  </a:lnTo>
                  <a:lnTo>
                    <a:pt x="70887" y="285838"/>
                  </a:lnTo>
                  <a:lnTo>
                    <a:pt x="32191" y="340321"/>
                  </a:lnTo>
                  <a:lnTo>
                    <a:pt x="8219" y="397602"/>
                  </a:lnTo>
                  <a:lnTo>
                    <a:pt x="0" y="457200"/>
                  </a:lnTo>
                  <a:lnTo>
                    <a:pt x="2076" y="487271"/>
                  </a:lnTo>
                  <a:lnTo>
                    <a:pt x="18300" y="545792"/>
                  </a:lnTo>
                  <a:lnTo>
                    <a:pt x="49762" y="601748"/>
                  </a:lnTo>
                  <a:lnTo>
                    <a:pt x="95434" y="654658"/>
                  </a:lnTo>
                  <a:lnTo>
                    <a:pt x="154287" y="704040"/>
                  </a:lnTo>
                  <a:lnTo>
                    <a:pt x="188334" y="727258"/>
                  </a:lnTo>
                  <a:lnTo>
                    <a:pt x="225290" y="749415"/>
                  </a:lnTo>
                  <a:lnTo>
                    <a:pt x="265028" y="770448"/>
                  </a:lnTo>
                  <a:lnTo>
                    <a:pt x="307417" y="790300"/>
                  </a:lnTo>
                  <a:lnTo>
                    <a:pt x="352330" y="808909"/>
                  </a:lnTo>
                  <a:lnTo>
                    <a:pt x="399637" y="826215"/>
                  </a:lnTo>
                  <a:lnTo>
                    <a:pt x="449211" y="842158"/>
                  </a:lnTo>
                  <a:lnTo>
                    <a:pt x="500922" y="856678"/>
                  </a:lnTo>
                  <a:lnTo>
                    <a:pt x="554643" y="869716"/>
                  </a:lnTo>
                  <a:lnTo>
                    <a:pt x="610243" y="881210"/>
                  </a:lnTo>
                  <a:lnTo>
                    <a:pt x="667596" y="891101"/>
                  </a:lnTo>
                  <a:lnTo>
                    <a:pt x="726572" y="899328"/>
                  </a:lnTo>
                  <a:lnTo>
                    <a:pt x="787042" y="905831"/>
                  </a:lnTo>
                  <a:lnTo>
                    <a:pt x="848878" y="910551"/>
                  </a:lnTo>
                  <a:lnTo>
                    <a:pt x="911952" y="913427"/>
                  </a:lnTo>
                  <a:lnTo>
                    <a:pt x="976134" y="914400"/>
                  </a:lnTo>
                  <a:lnTo>
                    <a:pt x="1040331" y="913427"/>
                  </a:lnTo>
                  <a:lnTo>
                    <a:pt x="1103418" y="910551"/>
                  </a:lnTo>
                  <a:lnTo>
                    <a:pt x="1165266" y="905831"/>
                  </a:lnTo>
                  <a:lnTo>
                    <a:pt x="1225747" y="899328"/>
                  </a:lnTo>
                  <a:lnTo>
                    <a:pt x="1284733" y="891101"/>
                  </a:lnTo>
                  <a:lnTo>
                    <a:pt x="1342094" y="881210"/>
                  </a:lnTo>
                  <a:lnTo>
                    <a:pt x="1397703" y="869716"/>
                  </a:lnTo>
                  <a:lnTo>
                    <a:pt x="1451430" y="856678"/>
                  </a:lnTo>
                  <a:lnTo>
                    <a:pt x="1503147" y="842158"/>
                  </a:lnTo>
                  <a:lnTo>
                    <a:pt x="1552726" y="826215"/>
                  </a:lnTo>
                  <a:lnTo>
                    <a:pt x="1600038" y="808909"/>
                  </a:lnTo>
                  <a:lnTo>
                    <a:pt x="1644955" y="790300"/>
                  </a:lnTo>
                  <a:lnTo>
                    <a:pt x="1687347" y="770448"/>
                  </a:lnTo>
                  <a:lnTo>
                    <a:pt x="1727087" y="749415"/>
                  </a:lnTo>
                  <a:lnTo>
                    <a:pt x="1764045" y="727258"/>
                  </a:lnTo>
                  <a:lnTo>
                    <a:pt x="1798094" y="704040"/>
                  </a:lnTo>
                  <a:lnTo>
                    <a:pt x="1829104" y="679820"/>
                  </a:lnTo>
                  <a:lnTo>
                    <a:pt x="1881496" y="628614"/>
                  </a:lnTo>
                  <a:lnTo>
                    <a:pt x="1920192" y="574121"/>
                  </a:lnTo>
                  <a:lnTo>
                    <a:pt x="1944164" y="516822"/>
                  </a:lnTo>
                  <a:lnTo>
                    <a:pt x="1952383" y="457200"/>
                  </a:lnTo>
                  <a:lnTo>
                    <a:pt x="1950307" y="427142"/>
                  </a:lnTo>
                  <a:lnTo>
                    <a:pt x="1934083" y="368642"/>
                  </a:lnTo>
                  <a:lnTo>
                    <a:pt x="1902621" y="312700"/>
                  </a:lnTo>
                  <a:lnTo>
                    <a:pt x="1856948" y="259797"/>
                  </a:lnTo>
                  <a:lnTo>
                    <a:pt x="1798094" y="210415"/>
                  </a:lnTo>
                  <a:lnTo>
                    <a:pt x="1764045" y="187195"/>
                  </a:lnTo>
                  <a:lnTo>
                    <a:pt x="1727087" y="165037"/>
                  </a:lnTo>
                  <a:lnTo>
                    <a:pt x="1687347" y="144000"/>
                  </a:lnTo>
                  <a:lnTo>
                    <a:pt x="1644955" y="124145"/>
                  </a:lnTo>
                  <a:lnTo>
                    <a:pt x="1600038" y="105532"/>
                  </a:lnTo>
                  <a:lnTo>
                    <a:pt x="1552726" y="88221"/>
                  </a:lnTo>
                  <a:lnTo>
                    <a:pt x="1503147" y="72273"/>
                  </a:lnTo>
                  <a:lnTo>
                    <a:pt x="1451430" y="57747"/>
                  </a:lnTo>
                  <a:lnTo>
                    <a:pt x="1397703" y="44705"/>
                  </a:lnTo>
                  <a:lnTo>
                    <a:pt x="1342094" y="33206"/>
                  </a:lnTo>
                  <a:lnTo>
                    <a:pt x="1284733" y="23311"/>
                  </a:lnTo>
                  <a:lnTo>
                    <a:pt x="1225747" y="15079"/>
                  </a:lnTo>
                  <a:lnTo>
                    <a:pt x="1165266" y="8572"/>
                  </a:lnTo>
                  <a:lnTo>
                    <a:pt x="1103418" y="3850"/>
                  </a:lnTo>
                  <a:lnTo>
                    <a:pt x="1040331" y="972"/>
                  </a:lnTo>
                  <a:lnTo>
                    <a:pt x="976134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25461" y="3459860"/>
              <a:ext cx="1952625" cy="914400"/>
            </a:xfrm>
            <a:custGeom>
              <a:avLst/>
              <a:gdLst/>
              <a:ahLst/>
              <a:cxnLst/>
              <a:rect l="l" t="t" r="r" b="b"/>
              <a:pathLst>
                <a:path w="1952625" h="914400">
                  <a:moveTo>
                    <a:pt x="0" y="457200"/>
                  </a:moveTo>
                  <a:lnTo>
                    <a:pt x="8219" y="397602"/>
                  </a:lnTo>
                  <a:lnTo>
                    <a:pt x="32191" y="340321"/>
                  </a:lnTo>
                  <a:lnTo>
                    <a:pt x="70887" y="285838"/>
                  </a:lnTo>
                  <a:lnTo>
                    <a:pt x="123277" y="234636"/>
                  </a:lnTo>
                  <a:lnTo>
                    <a:pt x="154287" y="210415"/>
                  </a:lnTo>
                  <a:lnTo>
                    <a:pt x="188334" y="187195"/>
                  </a:lnTo>
                  <a:lnTo>
                    <a:pt x="225290" y="165037"/>
                  </a:lnTo>
                  <a:lnTo>
                    <a:pt x="265028" y="144000"/>
                  </a:lnTo>
                  <a:lnTo>
                    <a:pt x="307417" y="124145"/>
                  </a:lnTo>
                  <a:lnTo>
                    <a:pt x="352330" y="105532"/>
                  </a:lnTo>
                  <a:lnTo>
                    <a:pt x="399637" y="88221"/>
                  </a:lnTo>
                  <a:lnTo>
                    <a:pt x="449211" y="72273"/>
                  </a:lnTo>
                  <a:lnTo>
                    <a:pt x="500922" y="57747"/>
                  </a:lnTo>
                  <a:lnTo>
                    <a:pt x="554643" y="44705"/>
                  </a:lnTo>
                  <a:lnTo>
                    <a:pt x="610243" y="33206"/>
                  </a:lnTo>
                  <a:lnTo>
                    <a:pt x="667596" y="23311"/>
                  </a:lnTo>
                  <a:lnTo>
                    <a:pt x="726572" y="15079"/>
                  </a:lnTo>
                  <a:lnTo>
                    <a:pt x="787042" y="8572"/>
                  </a:lnTo>
                  <a:lnTo>
                    <a:pt x="848878" y="3850"/>
                  </a:lnTo>
                  <a:lnTo>
                    <a:pt x="911952" y="972"/>
                  </a:lnTo>
                  <a:lnTo>
                    <a:pt x="976134" y="0"/>
                  </a:lnTo>
                  <a:lnTo>
                    <a:pt x="1040331" y="972"/>
                  </a:lnTo>
                  <a:lnTo>
                    <a:pt x="1103418" y="3850"/>
                  </a:lnTo>
                  <a:lnTo>
                    <a:pt x="1165266" y="8572"/>
                  </a:lnTo>
                  <a:lnTo>
                    <a:pt x="1225747" y="15079"/>
                  </a:lnTo>
                  <a:lnTo>
                    <a:pt x="1284733" y="23311"/>
                  </a:lnTo>
                  <a:lnTo>
                    <a:pt x="1342094" y="33206"/>
                  </a:lnTo>
                  <a:lnTo>
                    <a:pt x="1397703" y="44705"/>
                  </a:lnTo>
                  <a:lnTo>
                    <a:pt x="1451430" y="57747"/>
                  </a:lnTo>
                  <a:lnTo>
                    <a:pt x="1503147" y="72273"/>
                  </a:lnTo>
                  <a:lnTo>
                    <a:pt x="1552726" y="88221"/>
                  </a:lnTo>
                  <a:lnTo>
                    <a:pt x="1600038" y="105532"/>
                  </a:lnTo>
                  <a:lnTo>
                    <a:pt x="1644955" y="124145"/>
                  </a:lnTo>
                  <a:lnTo>
                    <a:pt x="1687347" y="144000"/>
                  </a:lnTo>
                  <a:lnTo>
                    <a:pt x="1727087" y="165037"/>
                  </a:lnTo>
                  <a:lnTo>
                    <a:pt x="1764045" y="187195"/>
                  </a:lnTo>
                  <a:lnTo>
                    <a:pt x="1798094" y="210415"/>
                  </a:lnTo>
                  <a:lnTo>
                    <a:pt x="1829104" y="234636"/>
                  </a:lnTo>
                  <a:lnTo>
                    <a:pt x="1881496" y="285838"/>
                  </a:lnTo>
                  <a:lnTo>
                    <a:pt x="1920192" y="340321"/>
                  </a:lnTo>
                  <a:lnTo>
                    <a:pt x="1944164" y="397602"/>
                  </a:lnTo>
                  <a:lnTo>
                    <a:pt x="1952383" y="457200"/>
                  </a:lnTo>
                  <a:lnTo>
                    <a:pt x="1950307" y="487271"/>
                  </a:lnTo>
                  <a:lnTo>
                    <a:pt x="1934083" y="545792"/>
                  </a:lnTo>
                  <a:lnTo>
                    <a:pt x="1902621" y="601748"/>
                  </a:lnTo>
                  <a:lnTo>
                    <a:pt x="1856948" y="654658"/>
                  </a:lnTo>
                  <a:lnTo>
                    <a:pt x="1798094" y="704040"/>
                  </a:lnTo>
                  <a:lnTo>
                    <a:pt x="1764045" y="727258"/>
                  </a:lnTo>
                  <a:lnTo>
                    <a:pt x="1727087" y="749415"/>
                  </a:lnTo>
                  <a:lnTo>
                    <a:pt x="1687347" y="770448"/>
                  </a:lnTo>
                  <a:lnTo>
                    <a:pt x="1644955" y="790300"/>
                  </a:lnTo>
                  <a:lnTo>
                    <a:pt x="1600038" y="808909"/>
                  </a:lnTo>
                  <a:lnTo>
                    <a:pt x="1552726" y="826215"/>
                  </a:lnTo>
                  <a:lnTo>
                    <a:pt x="1503147" y="842158"/>
                  </a:lnTo>
                  <a:lnTo>
                    <a:pt x="1451430" y="856678"/>
                  </a:lnTo>
                  <a:lnTo>
                    <a:pt x="1397703" y="869716"/>
                  </a:lnTo>
                  <a:lnTo>
                    <a:pt x="1342094" y="881210"/>
                  </a:lnTo>
                  <a:lnTo>
                    <a:pt x="1284733" y="891101"/>
                  </a:lnTo>
                  <a:lnTo>
                    <a:pt x="1225747" y="899328"/>
                  </a:lnTo>
                  <a:lnTo>
                    <a:pt x="1165266" y="905831"/>
                  </a:lnTo>
                  <a:lnTo>
                    <a:pt x="1103418" y="910551"/>
                  </a:lnTo>
                  <a:lnTo>
                    <a:pt x="1040331" y="913427"/>
                  </a:lnTo>
                  <a:lnTo>
                    <a:pt x="976134" y="914400"/>
                  </a:lnTo>
                  <a:lnTo>
                    <a:pt x="911952" y="913427"/>
                  </a:lnTo>
                  <a:lnTo>
                    <a:pt x="848878" y="910551"/>
                  </a:lnTo>
                  <a:lnTo>
                    <a:pt x="787042" y="905831"/>
                  </a:lnTo>
                  <a:lnTo>
                    <a:pt x="726572" y="899328"/>
                  </a:lnTo>
                  <a:lnTo>
                    <a:pt x="667596" y="891101"/>
                  </a:lnTo>
                  <a:lnTo>
                    <a:pt x="610243" y="881210"/>
                  </a:lnTo>
                  <a:lnTo>
                    <a:pt x="554643" y="869716"/>
                  </a:lnTo>
                  <a:lnTo>
                    <a:pt x="500922" y="856678"/>
                  </a:lnTo>
                  <a:lnTo>
                    <a:pt x="449211" y="842158"/>
                  </a:lnTo>
                  <a:lnTo>
                    <a:pt x="399637" y="826215"/>
                  </a:lnTo>
                  <a:lnTo>
                    <a:pt x="352330" y="808909"/>
                  </a:lnTo>
                  <a:lnTo>
                    <a:pt x="307417" y="790300"/>
                  </a:lnTo>
                  <a:lnTo>
                    <a:pt x="265028" y="770448"/>
                  </a:lnTo>
                  <a:lnTo>
                    <a:pt x="225290" y="749415"/>
                  </a:lnTo>
                  <a:lnTo>
                    <a:pt x="188334" y="727258"/>
                  </a:lnTo>
                  <a:lnTo>
                    <a:pt x="154287" y="704040"/>
                  </a:lnTo>
                  <a:lnTo>
                    <a:pt x="123277" y="679820"/>
                  </a:lnTo>
                  <a:lnTo>
                    <a:pt x="70887" y="628614"/>
                  </a:lnTo>
                  <a:lnTo>
                    <a:pt x="32191" y="574121"/>
                  </a:lnTo>
                  <a:lnTo>
                    <a:pt x="8219" y="516822"/>
                  </a:lnTo>
                  <a:lnTo>
                    <a:pt x="0" y="457200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493647" y="3761689"/>
            <a:ext cx="12166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Klimafolgen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38020" y="4588509"/>
            <a:ext cx="676910" cy="594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indent="-57785">
              <a:lnSpc>
                <a:spcPct val="100000"/>
              </a:lnSpc>
              <a:spcBef>
                <a:spcPts val="100"/>
              </a:spcBef>
              <a:buChar char="•"/>
              <a:tabLst>
                <a:tab pos="70485" algn="l"/>
              </a:tabLst>
            </a:pPr>
            <a:r>
              <a:rPr sz="900" spc="-10" dirty="0">
                <a:latin typeface="Arial"/>
                <a:cs typeface="Arial"/>
              </a:rPr>
              <a:t>Hitze</a:t>
            </a:r>
            <a:endParaRPr sz="900">
              <a:latin typeface="Arial"/>
              <a:cs typeface="Arial"/>
            </a:endParaRPr>
          </a:p>
          <a:p>
            <a:pPr marL="70485" indent="-57785">
              <a:lnSpc>
                <a:spcPct val="100000"/>
              </a:lnSpc>
              <a:spcBef>
                <a:spcPts val="45"/>
              </a:spcBef>
              <a:buChar char="•"/>
              <a:tabLst>
                <a:tab pos="70485" algn="l"/>
              </a:tabLst>
            </a:pPr>
            <a:r>
              <a:rPr sz="900" spc="-10" dirty="0">
                <a:latin typeface="Arial"/>
                <a:cs typeface="Arial"/>
              </a:rPr>
              <a:t>Dürre</a:t>
            </a:r>
            <a:endParaRPr sz="900">
              <a:latin typeface="Arial"/>
              <a:cs typeface="Arial"/>
            </a:endParaRPr>
          </a:p>
          <a:p>
            <a:pPr marL="70485" indent="-57785">
              <a:lnSpc>
                <a:spcPct val="100000"/>
              </a:lnSpc>
              <a:spcBef>
                <a:spcPts val="60"/>
              </a:spcBef>
              <a:buChar char="•"/>
              <a:tabLst>
                <a:tab pos="70485" algn="l"/>
              </a:tabLst>
            </a:pPr>
            <a:r>
              <a:rPr sz="900" spc="-10" dirty="0">
                <a:latin typeface="Arial"/>
                <a:cs typeface="Arial"/>
              </a:rPr>
              <a:t>Überflutung</a:t>
            </a:r>
            <a:endParaRPr sz="900">
              <a:latin typeface="Arial"/>
              <a:cs typeface="Arial"/>
            </a:endParaRPr>
          </a:p>
          <a:p>
            <a:pPr marL="70485" indent="-57785">
              <a:lnSpc>
                <a:spcPct val="100000"/>
              </a:lnSpc>
              <a:spcBef>
                <a:spcPts val="50"/>
              </a:spcBef>
              <a:buChar char="•"/>
              <a:tabLst>
                <a:tab pos="70485" algn="l"/>
              </a:tabLst>
            </a:pPr>
            <a:r>
              <a:rPr sz="900" spc="-10" dirty="0">
                <a:latin typeface="Arial"/>
                <a:cs typeface="Arial"/>
              </a:rPr>
              <a:t>Starkregen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7800" y="906271"/>
            <a:ext cx="468619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latin typeface="+mj-lt"/>
                <a:cs typeface="Arial"/>
              </a:rPr>
              <a:t>Planungserfordernis</a:t>
            </a:r>
            <a:endParaRPr sz="3600" dirty="0">
              <a:latin typeface="+mj-lt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48308" y="1682242"/>
            <a:ext cx="3961129" cy="4676140"/>
            <a:chOff x="1148308" y="1682242"/>
            <a:chExt cx="3961129" cy="4676140"/>
          </a:xfrm>
        </p:grpSpPr>
        <p:sp>
          <p:nvSpPr>
            <p:cNvPr id="4" name="object 4"/>
            <p:cNvSpPr/>
            <p:nvPr/>
          </p:nvSpPr>
          <p:spPr>
            <a:xfrm>
              <a:off x="1154658" y="1688592"/>
              <a:ext cx="3948429" cy="4663440"/>
            </a:xfrm>
            <a:custGeom>
              <a:avLst/>
              <a:gdLst/>
              <a:ahLst/>
              <a:cxnLst/>
              <a:rect l="l" t="t" r="r" b="b"/>
              <a:pathLst>
                <a:path w="3948429" h="4663440">
                  <a:moveTo>
                    <a:pt x="3948049" y="0"/>
                  </a:moveTo>
                  <a:lnTo>
                    <a:pt x="0" y="0"/>
                  </a:lnTo>
                  <a:lnTo>
                    <a:pt x="0" y="4662932"/>
                  </a:lnTo>
                  <a:lnTo>
                    <a:pt x="3948049" y="4662932"/>
                  </a:lnTo>
                  <a:lnTo>
                    <a:pt x="3948049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54658" y="1688592"/>
              <a:ext cx="3948429" cy="4663440"/>
            </a:xfrm>
            <a:custGeom>
              <a:avLst/>
              <a:gdLst/>
              <a:ahLst/>
              <a:cxnLst/>
              <a:rect l="l" t="t" r="r" b="b"/>
              <a:pathLst>
                <a:path w="3948429" h="4663440">
                  <a:moveTo>
                    <a:pt x="0" y="4662932"/>
                  </a:moveTo>
                  <a:lnTo>
                    <a:pt x="3948049" y="4662932"/>
                  </a:lnTo>
                  <a:lnTo>
                    <a:pt x="3948049" y="0"/>
                  </a:lnTo>
                  <a:lnTo>
                    <a:pt x="0" y="0"/>
                  </a:lnTo>
                  <a:lnTo>
                    <a:pt x="0" y="4662932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18385" y="1940178"/>
            <a:ext cx="1734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Priorisierung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3742" y="4125848"/>
            <a:ext cx="514350" cy="308610"/>
            <a:chOff x="533742" y="4125848"/>
            <a:chExt cx="514350" cy="308610"/>
          </a:xfrm>
        </p:grpSpPr>
        <p:sp>
          <p:nvSpPr>
            <p:cNvPr id="8" name="object 8"/>
            <p:cNvSpPr/>
            <p:nvPr/>
          </p:nvSpPr>
          <p:spPr>
            <a:xfrm>
              <a:off x="540092" y="4132198"/>
              <a:ext cx="501650" cy="295910"/>
            </a:xfrm>
            <a:custGeom>
              <a:avLst/>
              <a:gdLst/>
              <a:ahLst/>
              <a:cxnLst/>
              <a:rect l="l" t="t" r="r" b="b"/>
              <a:pathLst>
                <a:path w="501650" h="295910">
                  <a:moveTo>
                    <a:pt x="353364" y="0"/>
                  </a:moveTo>
                  <a:lnTo>
                    <a:pt x="353364" y="73913"/>
                  </a:lnTo>
                  <a:lnTo>
                    <a:pt x="0" y="73913"/>
                  </a:lnTo>
                  <a:lnTo>
                    <a:pt x="0" y="221614"/>
                  </a:lnTo>
                  <a:lnTo>
                    <a:pt x="353364" y="221614"/>
                  </a:lnTo>
                  <a:lnTo>
                    <a:pt x="353364" y="295528"/>
                  </a:lnTo>
                  <a:lnTo>
                    <a:pt x="501141" y="147700"/>
                  </a:lnTo>
                  <a:lnTo>
                    <a:pt x="353364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0092" y="4132198"/>
              <a:ext cx="501650" cy="295910"/>
            </a:xfrm>
            <a:custGeom>
              <a:avLst/>
              <a:gdLst/>
              <a:ahLst/>
              <a:cxnLst/>
              <a:rect l="l" t="t" r="r" b="b"/>
              <a:pathLst>
                <a:path w="501650" h="295910">
                  <a:moveTo>
                    <a:pt x="0" y="73913"/>
                  </a:moveTo>
                  <a:lnTo>
                    <a:pt x="353364" y="73913"/>
                  </a:lnTo>
                  <a:lnTo>
                    <a:pt x="353364" y="0"/>
                  </a:lnTo>
                  <a:lnTo>
                    <a:pt x="501141" y="147700"/>
                  </a:lnTo>
                  <a:lnTo>
                    <a:pt x="353364" y="295528"/>
                  </a:lnTo>
                  <a:lnTo>
                    <a:pt x="353364" y="221614"/>
                  </a:lnTo>
                  <a:lnTo>
                    <a:pt x="0" y="221614"/>
                  </a:lnTo>
                  <a:lnTo>
                    <a:pt x="0" y="73913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745488" y="2518905"/>
          <a:ext cx="2896235" cy="3662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3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spc="-10" dirty="0">
                          <a:latin typeface="Arial"/>
                          <a:cs typeface="Arial"/>
                        </a:rPr>
                        <a:t>Starkregen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 marR="365125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Gefährdung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kritischer</a:t>
                      </a:r>
                      <a:r>
                        <a:rPr sz="9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Infrastruktur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gravierende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Umweltschäden,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Gefahr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für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Leib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und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Leben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Hitze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und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Trockenheit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nur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besonders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gelagerte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Ausnahmefälle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14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b="1" spc="-10" dirty="0">
                          <a:latin typeface="Arial"/>
                          <a:cs typeface="Arial"/>
                        </a:rPr>
                        <a:t>Starkregen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Sachgütergefährdung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Gebäude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Hitze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und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Trockenheit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 marR="465455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Gravierende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Beeinträchtigung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der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Gesundheit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besonders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sensibler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Personengruppen Maßnahmengebiete Klimafolgenanpassungskonzepte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71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b="1" spc="-10" dirty="0">
                          <a:latin typeface="Arial"/>
                          <a:cs typeface="Arial"/>
                        </a:rPr>
                        <a:t>Starkregen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Sachgütergefährdung</a:t>
                      </a:r>
                      <a:r>
                        <a:rPr sz="9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geringe</a:t>
                      </a:r>
                      <a:r>
                        <a:rPr sz="9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Auswirkungen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Hitze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und</a:t>
                      </a:r>
                      <a:r>
                        <a:rPr sz="9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Trockenheit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 marR="307340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kurzzeitige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Beeinträchtigung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besonders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sensibler Personengruppen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286002" y="2650363"/>
            <a:ext cx="410209" cy="320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4800">
              <a:latin typeface="Arial"/>
              <a:cs typeface="Arial"/>
            </a:endParaRPr>
          </a:p>
          <a:p>
            <a:pPr marL="49530">
              <a:lnSpc>
                <a:spcPct val="100000"/>
              </a:lnSpc>
              <a:spcBef>
                <a:spcPts val="3954"/>
              </a:spcBef>
            </a:pPr>
            <a:r>
              <a:rPr sz="48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  <a:p>
            <a:pPr marL="57785">
              <a:lnSpc>
                <a:spcPct val="100000"/>
              </a:lnSpc>
              <a:spcBef>
                <a:spcPts val="3820"/>
              </a:spcBef>
            </a:pPr>
            <a:r>
              <a:rPr sz="480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24346" y="1682242"/>
            <a:ext cx="3961129" cy="4676140"/>
            <a:chOff x="5824346" y="1682242"/>
            <a:chExt cx="3961129" cy="4676140"/>
          </a:xfrm>
        </p:grpSpPr>
        <p:sp>
          <p:nvSpPr>
            <p:cNvPr id="13" name="object 13"/>
            <p:cNvSpPr/>
            <p:nvPr/>
          </p:nvSpPr>
          <p:spPr>
            <a:xfrm>
              <a:off x="5830696" y="1688592"/>
              <a:ext cx="3948429" cy="4663440"/>
            </a:xfrm>
            <a:custGeom>
              <a:avLst/>
              <a:gdLst/>
              <a:ahLst/>
              <a:cxnLst/>
              <a:rect l="l" t="t" r="r" b="b"/>
              <a:pathLst>
                <a:path w="3948429" h="4663440">
                  <a:moveTo>
                    <a:pt x="3948049" y="0"/>
                  </a:moveTo>
                  <a:lnTo>
                    <a:pt x="0" y="0"/>
                  </a:lnTo>
                  <a:lnTo>
                    <a:pt x="0" y="4662932"/>
                  </a:lnTo>
                  <a:lnTo>
                    <a:pt x="3948049" y="4662932"/>
                  </a:lnTo>
                  <a:lnTo>
                    <a:pt x="3948049" y="0"/>
                  </a:lnTo>
                  <a:close/>
                </a:path>
              </a:pathLst>
            </a:custGeom>
            <a:solidFill>
              <a:srgbClr val="97BB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30696" y="1688592"/>
              <a:ext cx="3948429" cy="4663440"/>
            </a:xfrm>
            <a:custGeom>
              <a:avLst/>
              <a:gdLst/>
              <a:ahLst/>
              <a:cxnLst/>
              <a:rect l="l" t="t" r="r" b="b"/>
              <a:pathLst>
                <a:path w="3948429" h="4663440">
                  <a:moveTo>
                    <a:pt x="0" y="4662932"/>
                  </a:moveTo>
                  <a:lnTo>
                    <a:pt x="3948049" y="4662932"/>
                  </a:lnTo>
                  <a:lnTo>
                    <a:pt x="3948049" y="0"/>
                  </a:lnTo>
                  <a:lnTo>
                    <a:pt x="0" y="0"/>
                  </a:lnTo>
                  <a:lnTo>
                    <a:pt x="0" y="4662932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45173" y="2561463"/>
            <a:ext cx="2869565" cy="1760855"/>
          </a:xfrm>
          <a:prstGeom prst="rect">
            <a:avLst/>
          </a:prstGeom>
          <a:solidFill>
            <a:srgbClr val="F1F1F1"/>
          </a:solidFill>
          <a:ln w="12700">
            <a:solidFill>
              <a:srgbClr val="7E7E7E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2075" marR="725805">
              <a:lnSpc>
                <a:spcPct val="100000"/>
              </a:lnSpc>
              <a:spcBef>
                <a:spcPts val="330"/>
              </a:spcBef>
            </a:pPr>
            <a:r>
              <a:rPr sz="1100" b="1" spc="-10" dirty="0">
                <a:latin typeface="Arial"/>
                <a:cs typeface="Arial"/>
              </a:rPr>
              <a:t>Bauleitplanung</a:t>
            </a:r>
            <a:r>
              <a:rPr sz="1100" b="1" spc="50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Neuaufstellung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oder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Änderung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00">
              <a:latin typeface="Arial"/>
              <a:cs typeface="Arial"/>
            </a:endParaRPr>
          </a:p>
          <a:p>
            <a:pPr marL="264160" marR="571500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Steuernde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Festsetzungen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für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zukünftige Bebauung</a:t>
            </a:r>
            <a:endParaRPr sz="900">
              <a:latin typeface="Arial"/>
              <a:cs typeface="Arial"/>
            </a:endParaRPr>
          </a:p>
          <a:p>
            <a:pPr marL="264160" indent="-17208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Zulässigkeit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im </a:t>
            </a:r>
            <a:r>
              <a:rPr sz="900" spc="-10" dirty="0">
                <a:latin typeface="Arial"/>
                <a:cs typeface="Arial"/>
              </a:rPr>
              <a:t>Planverfahren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nach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§§ 14 und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15</a:t>
            </a:r>
            <a:endParaRPr sz="900">
              <a:latin typeface="Arial"/>
              <a:cs typeface="Arial"/>
            </a:endParaRPr>
          </a:p>
          <a:p>
            <a:pPr marL="264160">
              <a:lnSpc>
                <a:spcPct val="100000"/>
              </a:lnSpc>
              <a:spcBef>
                <a:spcPts val="5"/>
              </a:spcBef>
            </a:pPr>
            <a:r>
              <a:rPr sz="900" spc="-10" dirty="0">
                <a:latin typeface="Arial"/>
                <a:cs typeface="Arial"/>
              </a:rPr>
              <a:t>BauGB</a:t>
            </a:r>
            <a:endParaRPr sz="900">
              <a:latin typeface="Arial"/>
              <a:cs typeface="Arial"/>
            </a:endParaRPr>
          </a:p>
          <a:p>
            <a:pPr marL="264160" indent="-17208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Hinweise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für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Umgang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mit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Bestand</a:t>
            </a:r>
            <a:endParaRPr sz="900">
              <a:latin typeface="Arial"/>
              <a:cs typeface="Arial"/>
            </a:endParaRPr>
          </a:p>
          <a:p>
            <a:pPr marL="264160" marR="192405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spc="-10" dirty="0">
                <a:latin typeface="Arial"/>
                <a:cs typeface="Arial"/>
              </a:rPr>
              <a:t>Ordnungsbehördliches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Vorgehen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bei</a:t>
            </a:r>
            <a:r>
              <a:rPr sz="900" spc="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Gefahr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für </a:t>
            </a:r>
            <a:r>
              <a:rPr sz="900" dirty="0">
                <a:latin typeface="Arial"/>
                <a:cs typeface="Arial"/>
              </a:rPr>
              <a:t>Leib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und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Leben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im</a:t>
            </a:r>
            <a:r>
              <a:rPr sz="900" spc="-10" dirty="0">
                <a:latin typeface="Arial"/>
                <a:cs typeface="Arial"/>
              </a:rPr>
              <a:t> Bestand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8155" y="4427715"/>
            <a:ext cx="2896235" cy="1697989"/>
          </a:xfrm>
          <a:prstGeom prst="rect">
            <a:avLst/>
          </a:prstGeom>
          <a:solidFill>
            <a:srgbClr val="F1F1F1"/>
          </a:solidFill>
          <a:ln w="12700">
            <a:solidFill>
              <a:srgbClr val="7E7E7E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35"/>
              </a:spcBef>
            </a:pPr>
            <a:r>
              <a:rPr sz="1100" b="1" dirty="0">
                <a:latin typeface="Arial"/>
                <a:cs typeface="Arial"/>
              </a:rPr>
              <a:t>Verzicht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auf </a:t>
            </a:r>
            <a:r>
              <a:rPr sz="1100" b="1" spc="-10" dirty="0">
                <a:latin typeface="Arial"/>
                <a:cs typeface="Arial"/>
              </a:rPr>
              <a:t>Bauleitplanung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264160" indent="-172085">
              <a:lnSpc>
                <a:spcPct val="100000"/>
              </a:lnSpc>
              <a:spcBef>
                <a:spcPts val="5"/>
              </a:spcBef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bisheriges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Planungsrecht</a:t>
            </a:r>
            <a:endParaRPr sz="900">
              <a:latin typeface="Arial"/>
              <a:cs typeface="Arial"/>
            </a:endParaRPr>
          </a:p>
          <a:p>
            <a:pPr marL="264160">
              <a:lnSpc>
                <a:spcPct val="100000"/>
              </a:lnSpc>
            </a:pPr>
            <a:r>
              <a:rPr sz="900" dirty="0">
                <a:latin typeface="Arial"/>
                <a:cs typeface="Arial"/>
              </a:rPr>
              <a:t>(§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34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oder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Bebauungsplan)</a:t>
            </a:r>
            <a:endParaRPr sz="900">
              <a:latin typeface="Arial"/>
              <a:cs typeface="Arial"/>
            </a:endParaRPr>
          </a:p>
          <a:p>
            <a:pPr marL="264160" indent="-17208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Eigen-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und</a:t>
            </a:r>
            <a:r>
              <a:rPr sz="900" spc="-10" dirty="0">
                <a:latin typeface="Arial"/>
                <a:cs typeface="Arial"/>
              </a:rPr>
              <a:t> Objektschutz</a:t>
            </a:r>
            <a:endParaRPr sz="900">
              <a:latin typeface="Arial"/>
              <a:cs typeface="Arial"/>
            </a:endParaRPr>
          </a:p>
          <a:p>
            <a:pPr marL="264160" marR="556260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Prüfung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gesicherten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Erschließung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im </a:t>
            </a:r>
            <a:r>
              <a:rPr sz="900" spc="-10" dirty="0">
                <a:latin typeface="Arial"/>
                <a:cs typeface="Arial"/>
              </a:rPr>
              <a:t>Baugenehmigungsverfahren</a:t>
            </a:r>
            <a:endParaRPr sz="900">
              <a:latin typeface="Arial"/>
              <a:cs typeface="Arial"/>
            </a:endParaRPr>
          </a:p>
          <a:p>
            <a:pPr marL="264160" marR="421005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900" dirty="0">
                <a:latin typeface="Arial"/>
                <a:cs typeface="Arial"/>
              </a:rPr>
              <a:t>ggfs. </a:t>
            </a:r>
            <a:r>
              <a:rPr sz="900" spc="-10" dirty="0">
                <a:latin typeface="Arial"/>
                <a:cs typeface="Arial"/>
              </a:rPr>
              <a:t>Nebenbestimmungen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und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Hinweise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in </a:t>
            </a:r>
            <a:r>
              <a:rPr sz="900" spc="-10" dirty="0">
                <a:latin typeface="Arial"/>
                <a:cs typeface="Arial"/>
              </a:rPr>
              <a:t>Baugenehmigungen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9228" y="1973071"/>
            <a:ext cx="293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Planungskonsequenz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39818" y="3101466"/>
            <a:ext cx="1705610" cy="2512695"/>
          </a:xfrm>
          <a:custGeom>
            <a:avLst/>
            <a:gdLst/>
            <a:ahLst/>
            <a:cxnLst/>
            <a:rect l="l" t="t" r="r" b="b"/>
            <a:pathLst>
              <a:path w="1705610" h="2512695">
                <a:moveTo>
                  <a:pt x="1682877" y="2184654"/>
                </a:moveTo>
                <a:lnTo>
                  <a:pt x="1678863" y="2183511"/>
                </a:lnTo>
                <a:lnTo>
                  <a:pt x="1560068" y="2149602"/>
                </a:lnTo>
                <a:lnTo>
                  <a:pt x="1567078" y="2187029"/>
                </a:lnTo>
                <a:lnTo>
                  <a:pt x="38608" y="2475103"/>
                </a:lnTo>
                <a:lnTo>
                  <a:pt x="45593" y="2512504"/>
                </a:lnTo>
                <a:lnTo>
                  <a:pt x="1574114" y="2224506"/>
                </a:lnTo>
                <a:lnTo>
                  <a:pt x="1581150" y="2261997"/>
                </a:lnTo>
                <a:lnTo>
                  <a:pt x="1682877" y="2184654"/>
                </a:lnTo>
                <a:close/>
              </a:path>
              <a:path w="1705610" h="2512695">
                <a:moveTo>
                  <a:pt x="1705356" y="446024"/>
                </a:moveTo>
                <a:lnTo>
                  <a:pt x="1577594" y="443877"/>
                </a:lnTo>
                <a:lnTo>
                  <a:pt x="1594065" y="478269"/>
                </a:lnTo>
                <a:lnTo>
                  <a:pt x="127" y="1242822"/>
                </a:lnTo>
                <a:lnTo>
                  <a:pt x="7353" y="1257896"/>
                </a:lnTo>
                <a:lnTo>
                  <a:pt x="0" y="1273048"/>
                </a:lnTo>
                <a:lnTo>
                  <a:pt x="1594243" y="2046185"/>
                </a:lnTo>
                <a:lnTo>
                  <a:pt x="1577594" y="2080514"/>
                </a:lnTo>
                <a:lnTo>
                  <a:pt x="1705356" y="2078990"/>
                </a:lnTo>
                <a:lnTo>
                  <a:pt x="1686521" y="2054479"/>
                </a:lnTo>
                <a:lnTo>
                  <a:pt x="1627505" y="1977644"/>
                </a:lnTo>
                <a:lnTo>
                  <a:pt x="1610880" y="2011895"/>
                </a:lnTo>
                <a:lnTo>
                  <a:pt x="56515" y="1258112"/>
                </a:lnTo>
                <a:lnTo>
                  <a:pt x="1610512" y="512597"/>
                </a:lnTo>
                <a:lnTo>
                  <a:pt x="1626997" y="546989"/>
                </a:lnTo>
                <a:lnTo>
                  <a:pt x="1686725" y="470039"/>
                </a:lnTo>
                <a:lnTo>
                  <a:pt x="1705356" y="446024"/>
                </a:lnTo>
                <a:close/>
              </a:path>
              <a:path w="1705610" h="2512695">
                <a:moveTo>
                  <a:pt x="1705356" y="340360"/>
                </a:moveTo>
                <a:lnTo>
                  <a:pt x="1603756" y="262890"/>
                </a:lnTo>
                <a:lnTo>
                  <a:pt x="1596644" y="300253"/>
                </a:lnTo>
                <a:lnTo>
                  <a:pt x="11938" y="0"/>
                </a:lnTo>
                <a:lnTo>
                  <a:pt x="4826" y="37465"/>
                </a:lnTo>
                <a:lnTo>
                  <a:pt x="1589532" y="337718"/>
                </a:lnTo>
                <a:lnTo>
                  <a:pt x="1582420" y="375158"/>
                </a:lnTo>
                <a:lnTo>
                  <a:pt x="1702206" y="341249"/>
                </a:lnTo>
                <a:lnTo>
                  <a:pt x="1705356" y="3403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9979532" y="4059554"/>
            <a:ext cx="514350" cy="308610"/>
            <a:chOff x="9979532" y="4059554"/>
            <a:chExt cx="514350" cy="308610"/>
          </a:xfrm>
        </p:grpSpPr>
        <p:sp>
          <p:nvSpPr>
            <p:cNvPr id="20" name="object 20"/>
            <p:cNvSpPr/>
            <p:nvPr/>
          </p:nvSpPr>
          <p:spPr>
            <a:xfrm>
              <a:off x="9985882" y="4065904"/>
              <a:ext cx="501650" cy="295910"/>
            </a:xfrm>
            <a:custGeom>
              <a:avLst/>
              <a:gdLst/>
              <a:ahLst/>
              <a:cxnLst/>
              <a:rect l="l" t="t" r="r" b="b"/>
              <a:pathLst>
                <a:path w="501650" h="295910">
                  <a:moveTo>
                    <a:pt x="353314" y="0"/>
                  </a:moveTo>
                  <a:lnTo>
                    <a:pt x="353314" y="73914"/>
                  </a:lnTo>
                  <a:lnTo>
                    <a:pt x="0" y="73914"/>
                  </a:lnTo>
                  <a:lnTo>
                    <a:pt x="0" y="221742"/>
                  </a:lnTo>
                  <a:lnTo>
                    <a:pt x="353314" y="221742"/>
                  </a:lnTo>
                  <a:lnTo>
                    <a:pt x="353314" y="295656"/>
                  </a:lnTo>
                  <a:lnTo>
                    <a:pt x="501142" y="147828"/>
                  </a:lnTo>
                  <a:lnTo>
                    <a:pt x="353314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85882" y="4065904"/>
              <a:ext cx="501650" cy="295910"/>
            </a:xfrm>
            <a:custGeom>
              <a:avLst/>
              <a:gdLst/>
              <a:ahLst/>
              <a:cxnLst/>
              <a:rect l="l" t="t" r="r" b="b"/>
              <a:pathLst>
                <a:path w="501650" h="295910">
                  <a:moveTo>
                    <a:pt x="0" y="73914"/>
                  </a:moveTo>
                  <a:lnTo>
                    <a:pt x="353314" y="73914"/>
                  </a:lnTo>
                  <a:lnTo>
                    <a:pt x="353314" y="0"/>
                  </a:lnTo>
                  <a:lnTo>
                    <a:pt x="501142" y="147828"/>
                  </a:lnTo>
                  <a:lnTo>
                    <a:pt x="353314" y="295656"/>
                  </a:lnTo>
                  <a:lnTo>
                    <a:pt x="353314" y="221742"/>
                  </a:lnTo>
                  <a:lnTo>
                    <a:pt x="0" y="221742"/>
                  </a:lnTo>
                  <a:lnTo>
                    <a:pt x="0" y="73914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2853" y="999135"/>
            <a:ext cx="70642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Umgang</a:t>
            </a:r>
            <a:r>
              <a:rPr sz="3600" spc="-60" dirty="0"/>
              <a:t> </a:t>
            </a:r>
            <a:r>
              <a:rPr sz="3600" dirty="0"/>
              <a:t>mit</a:t>
            </a:r>
            <a:r>
              <a:rPr sz="3600" spc="-30" dirty="0"/>
              <a:t> </a:t>
            </a:r>
            <a:r>
              <a:rPr sz="3600" dirty="0"/>
              <a:t>den</a:t>
            </a:r>
            <a:r>
              <a:rPr sz="3600" spc="-35" dirty="0"/>
              <a:t> </a:t>
            </a:r>
            <a:r>
              <a:rPr sz="3600" spc="-10" dirty="0"/>
              <a:t>Gefahren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75052" y="1773529"/>
            <a:ext cx="4005579" cy="4431665"/>
            <a:chOff x="2075052" y="1773529"/>
            <a:chExt cx="4005579" cy="4431665"/>
          </a:xfrm>
        </p:grpSpPr>
        <p:sp>
          <p:nvSpPr>
            <p:cNvPr id="4" name="object 4"/>
            <p:cNvSpPr/>
            <p:nvPr/>
          </p:nvSpPr>
          <p:spPr>
            <a:xfrm>
              <a:off x="2075052" y="1773529"/>
              <a:ext cx="4005579" cy="4431665"/>
            </a:xfrm>
            <a:custGeom>
              <a:avLst/>
              <a:gdLst/>
              <a:ahLst/>
              <a:cxnLst/>
              <a:rect l="l" t="t" r="r" b="b"/>
              <a:pathLst>
                <a:path w="4005579" h="4431665">
                  <a:moveTo>
                    <a:pt x="4005326" y="0"/>
                  </a:moveTo>
                  <a:lnTo>
                    <a:pt x="0" y="0"/>
                  </a:lnTo>
                  <a:lnTo>
                    <a:pt x="0" y="4431157"/>
                  </a:lnTo>
                  <a:lnTo>
                    <a:pt x="4005326" y="4431157"/>
                  </a:lnTo>
                  <a:lnTo>
                    <a:pt x="4005326" y="0"/>
                  </a:lnTo>
                  <a:close/>
                </a:path>
              </a:pathLst>
            </a:custGeom>
            <a:solidFill>
              <a:srgbClr val="97BB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05252" y="2498597"/>
              <a:ext cx="1007110" cy="1047115"/>
            </a:xfrm>
            <a:custGeom>
              <a:avLst/>
              <a:gdLst/>
              <a:ahLst/>
              <a:cxnLst/>
              <a:rect l="l" t="t" r="r" b="b"/>
              <a:pathLst>
                <a:path w="1007110" h="1047114">
                  <a:moveTo>
                    <a:pt x="1006538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1006538" y="1047114"/>
                  </a:lnTo>
                  <a:lnTo>
                    <a:pt x="10065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05252" y="2498598"/>
            <a:ext cx="100711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62560" marR="154305" indent="34925">
              <a:lnSpc>
                <a:spcPct val="100000"/>
              </a:lnSpc>
              <a:spcBef>
                <a:spcPts val="340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Begrünung Dachflächen</a:t>
            </a:r>
            <a:endParaRPr sz="900">
              <a:latin typeface="Arial"/>
              <a:cs typeface="Arial"/>
            </a:endParaRPr>
          </a:p>
          <a:p>
            <a:pPr marL="221615">
              <a:lnSpc>
                <a:spcPct val="100000"/>
              </a:lnSpc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/Fassaden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59304" y="2498598"/>
            <a:ext cx="2028189" cy="1047115"/>
            <a:chOff x="2559304" y="2498598"/>
            <a:chExt cx="2028189" cy="1047115"/>
          </a:xfrm>
        </p:grpSpPr>
        <p:pic>
          <p:nvPicPr>
            <p:cNvPr id="8" name="object 8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9304" y="2998343"/>
              <a:ext cx="802640" cy="4718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8291" y="2498598"/>
              <a:ext cx="989330" cy="1047115"/>
            </a:xfrm>
            <a:custGeom>
              <a:avLst/>
              <a:gdLst/>
              <a:ahLst/>
              <a:cxnLst/>
              <a:rect l="l" t="t" r="r" b="b"/>
              <a:pathLst>
                <a:path w="989329" h="1047114">
                  <a:moveTo>
                    <a:pt x="988707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988707" y="1047114"/>
                  </a:lnTo>
                  <a:lnTo>
                    <a:pt x="9887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98290" y="2498598"/>
            <a:ext cx="98933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88595" marR="179070" indent="-3175">
              <a:lnSpc>
                <a:spcPct val="101099"/>
              </a:lnSpc>
              <a:spcBef>
                <a:spcPts val="295"/>
              </a:spcBef>
            </a:pP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Versickerung</a:t>
            </a:r>
            <a:r>
              <a:rPr sz="9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Verdunstung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98290" y="2999613"/>
            <a:ext cx="989330" cy="1711960"/>
            <a:chOff x="3598290" y="2999613"/>
            <a:chExt cx="989330" cy="1711960"/>
          </a:xfrm>
        </p:grpSpPr>
        <p:pic>
          <p:nvPicPr>
            <p:cNvPr id="12" name="object 12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6052" y="2999613"/>
              <a:ext cx="758926" cy="4826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98290" y="3664204"/>
              <a:ext cx="989330" cy="1047115"/>
            </a:xfrm>
            <a:custGeom>
              <a:avLst/>
              <a:gdLst/>
              <a:ahLst/>
              <a:cxnLst/>
              <a:rect l="l" t="t" r="r" b="b"/>
              <a:pathLst>
                <a:path w="989329" h="1047114">
                  <a:moveTo>
                    <a:pt x="988707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988707" y="1047115"/>
                  </a:lnTo>
                  <a:lnTo>
                    <a:pt x="9887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98290" y="3664203"/>
            <a:ext cx="98933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25"/>
              </a:spcBef>
            </a:pP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Multifunktionale</a:t>
            </a:r>
            <a:endParaRPr sz="7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Fl</a:t>
            </a:r>
            <a:r>
              <a:rPr sz="700" b="1" spc="-10" dirty="0">
                <a:solidFill>
                  <a:srgbClr val="7E7E7E"/>
                </a:solidFill>
                <a:latin typeface="Arial"/>
                <a:cs typeface="Arial"/>
              </a:rPr>
              <a:t>ä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chennutzung</a:t>
            </a:r>
            <a:endParaRPr sz="700">
              <a:latin typeface="Calibri"/>
              <a:cs typeface="Calibri"/>
            </a:endParaRPr>
          </a:p>
          <a:p>
            <a:pPr marL="211454" marR="202565" algn="ctr">
              <a:lnSpc>
                <a:spcPct val="100000"/>
              </a:lnSpc>
            </a:pPr>
            <a:r>
              <a:rPr sz="700" b="1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700" b="1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7E7E7E"/>
                </a:solidFill>
                <a:latin typeface="Calibri"/>
                <a:cs typeface="Calibri"/>
              </a:rPr>
              <a:t>Verkehrs-</a:t>
            </a:r>
            <a:r>
              <a:rPr sz="700" b="1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spc="-25" dirty="0">
                <a:solidFill>
                  <a:srgbClr val="7E7E7E"/>
                </a:solidFill>
                <a:latin typeface="Calibri"/>
                <a:cs typeface="Calibri"/>
              </a:rPr>
              <a:t>und</a:t>
            </a:r>
            <a:r>
              <a:rPr sz="7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Freifl</a:t>
            </a:r>
            <a:r>
              <a:rPr sz="700" b="1" spc="-10" dirty="0">
                <a:solidFill>
                  <a:srgbClr val="7E7E7E"/>
                </a:solidFill>
                <a:latin typeface="Arial"/>
                <a:cs typeface="Arial"/>
              </a:rPr>
              <a:t>ä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chen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16197" y="4135754"/>
            <a:ext cx="986155" cy="1755139"/>
            <a:chOff x="3616197" y="4135754"/>
            <a:chExt cx="986155" cy="1755139"/>
          </a:xfrm>
        </p:grpSpPr>
        <p:pic>
          <p:nvPicPr>
            <p:cNvPr id="16" name="object 1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6052" y="4135754"/>
              <a:ext cx="803275" cy="47561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16197" y="4843411"/>
              <a:ext cx="986155" cy="1047115"/>
            </a:xfrm>
            <a:custGeom>
              <a:avLst/>
              <a:gdLst/>
              <a:ahLst/>
              <a:cxnLst/>
              <a:rect l="l" t="t" r="r" b="b"/>
              <a:pathLst>
                <a:path w="986154" h="1047114">
                  <a:moveTo>
                    <a:pt x="985621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985621" y="1047115"/>
                  </a:lnTo>
                  <a:lnTo>
                    <a:pt x="9856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616197" y="4843411"/>
            <a:ext cx="986155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92100" marR="168910" indent="-114300">
              <a:lnSpc>
                <a:spcPct val="100000"/>
              </a:lnSpc>
              <a:spcBef>
                <a:spcPts val="345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Retentions- flächen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705859" y="3664203"/>
            <a:ext cx="2064385" cy="2082800"/>
            <a:chOff x="3705859" y="3664203"/>
            <a:chExt cx="2064385" cy="2082800"/>
          </a:xfrm>
        </p:grpSpPr>
        <p:pic>
          <p:nvPicPr>
            <p:cNvPr id="20" name="object 20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5859" y="5266956"/>
              <a:ext cx="803275" cy="4794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773421" y="3664203"/>
              <a:ext cx="996950" cy="1047115"/>
            </a:xfrm>
            <a:custGeom>
              <a:avLst/>
              <a:gdLst/>
              <a:ahLst/>
              <a:cxnLst/>
              <a:rect l="l" t="t" r="r" b="b"/>
              <a:pathLst>
                <a:path w="996950" h="1047114">
                  <a:moveTo>
                    <a:pt x="996607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996607" y="1047115"/>
                  </a:lnTo>
                  <a:lnTo>
                    <a:pt x="996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773421" y="3664203"/>
            <a:ext cx="99695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8755" marR="193040" indent="1270" algn="ctr">
              <a:lnSpc>
                <a:spcPct val="100600"/>
              </a:lnSpc>
              <a:spcBef>
                <a:spcPts val="300"/>
              </a:spcBef>
            </a:pP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Offene</a:t>
            </a:r>
            <a:r>
              <a:rPr sz="9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kontrollierte</a:t>
            </a:r>
            <a:r>
              <a:rPr sz="9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Ableitung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773421" y="2493010"/>
            <a:ext cx="996950" cy="2118360"/>
            <a:chOff x="4773421" y="2493010"/>
            <a:chExt cx="996950" cy="2118360"/>
          </a:xfrm>
        </p:grpSpPr>
        <p:pic>
          <p:nvPicPr>
            <p:cNvPr id="24" name="object 24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5087" y="4123410"/>
              <a:ext cx="803275" cy="4878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773421" y="2493010"/>
              <a:ext cx="996950" cy="1047115"/>
            </a:xfrm>
            <a:custGeom>
              <a:avLst/>
              <a:gdLst/>
              <a:ahLst/>
              <a:cxnLst/>
              <a:rect l="l" t="t" r="r" b="b"/>
              <a:pathLst>
                <a:path w="996950" h="1047114">
                  <a:moveTo>
                    <a:pt x="996607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996607" y="1047114"/>
                  </a:lnTo>
                  <a:lnTo>
                    <a:pt x="996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773421" y="2493010"/>
            <a:ext cx="99695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91135" marR="167005" indent="-17145">
              <a:lnSpc>
                <a:spcPct val="100000"/>
              </a:lnSpc>
              <a:spcBef>
                <a:spcPts val="340"/>
              </a:spcBef>
            </a:pPr>
            <a:r>
              <a:rPr sz="900" b="1" dirty="0">
                <a:solidFill>
                  <a:srgbClr val="7E7E7E"/>
                </a:solidFill>
                <a:latin typeface="Arial"/>
                <a:cs typeface="Arial"/>
              </a:rPr>
              <a:t>Rückhalt</a:t>
            </a:r>
            <a:r>
              <a:rPr sz="900" b="1" spc="-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7E7E7E"/>
                </a:solidFill>
                <a:latin typeface="Arial"/>
                <a:cs typeface="Arial"/>
              </a:rPr>
              <a:t>an </a:t>
            </a: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Bauwerken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405252" y="2915983"/>
            <a:ext cx="3239770" cy="1795780"/>
            <a:chOff x="2405252" y="2915983"/>
            <a:chExt cx="3239770" cy="1795780"/>
          </a:xfrm>
        </p:grpSpPr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8633" y="2915983"/>
              <a:ext cx="826338" cy="4891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405252" y="3664203"/>
              <a:ext cx="1007110" cy="1047115"/>
            </a:xfrm>
            <a:custGeom>
              <a:avLst/>
              <a:gdLst/>
              <a:ahLst/>
              <a:cxnLst/>
              <a:rect l="l" t="t" r="r" b="b"/>
              <a:pathLst>
                <a:path w="1007110" h="1047114">
                  <a:moveTo>
                    <a:pt x="1006538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1006538" y="1047115"/>
                  </a:lnTo>
                  <a:lnTo>
                    <a:pt x="10065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405252" y="3664203"/>
            <a:ext cx="100711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340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Entsiegelung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405252" y="4094098"/>
            <a:ext cx="1007110" cy="1805305"/>
            <a:chOff x="2405252" y="4094098"/>
            <a:chExt cx="1007110" cy="1805305"/>
          </a:xfrm>
        </p:grpSpPr>
        <p:pic>
          <p:nvPicPr>
            <p:cNvPr id="32" name="object 32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2346" y="4094098"/>
              <a:ext cx="772477" cy="47751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405252" y="4851666"/>
              <a:ext cx="1007110" cy="1047115"/>
            </a:xfrm>
            <a:custGeom>
              <a:avLst/>
              <a:gdLst/>
              <a:ahLst/>
              <a:cxnLst/>
              <a:rect l="l" t="t" r="r" b="b"/>
              <a:pathLst>
                <a:path w="1007110" h="1047114">
                  <a:moveTo>
                    <a:pt x="1006538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1006538" y="1047114"/>
                  </a:lnTo>
                  <a:lnTo>
                    <a:pt x="10065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405252" y="4851666"/>
            <a:ext cx="100711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91135" marR="184150" indent="99060">
              <a:lnSpc>
                <a:spcPct val="100000"/>
              </a:lnSpc>
              <a:spcBef>
                <a:spcPts val="340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Albedo- Anpassung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667000" y="4851666"/>
            <a:ext cx="3103245" cy="1047115"/>
            <a:chOff x="2667000" y="4851666"/>
            <a:chExt cx="3103245" cy="1047115"/>
          </a:xfrm>
        </p:grpSpPr>
        <p:pic>
          <p:nvPicPr>
            <p:cNvPr id="36" name="object 36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7000" y="5276291"/>
              <a:ext cx="504050" cy="50405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773422" y="4851666"/>
              <a:ext cx="996950" cy="1047115"/>
            </a:xfrm>
            <a:custGeom>
              <a:avLst/>
              <a:gdLst/>
              <a:ahLst/>
              <a:cxnLst/>
              <a:rect l="l" t="t" r="r" b="b"/>
              <a:pathLst>
                <a:path w="996950" h="1047114">
                  <a:moveTo>
                    <a:pt x="996607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996607" y="1047114"/>
                  </a:lnTo>
                  <a:lnTo>
                    <a:pt x="996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773421" y="4851666"/>
            <a:ext cx="99695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272415" marR="147320" indent="-119380">
              <a:lnSpc>
                <a:spcPct val="100000"/>
              </a:lnSpc>
              <a:spcBef>
                <a:spcPts val="340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Strategische Planung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6161" y="5266372"/>
            <a:ext cx="437565" cy="544309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2075052" y="1773529"/>
            <a:ext cx="4005579" cy="4431665"/>
          </a:xfrm>
          <a:prstGeom prst="rect">
            <a:avLst/>
          </a:prstGeom>
          <a:ln w="12700">
            <a:solidFill>
              <a:srgbClr val="003158"/>
            </a:solidFill>
          </a:ln>
        </p:spPr>
        <p:txBody>
          <a:bodyPr vert="horz" wrap="square" lIns="0" tIns="163195" rIns="0" bIns="0" rtlCol="0">
            <a:spAutoFit/>
          </a:bodyPr>
          <a:lstStyle/>
          <a:p>
            <a:pPr marL="179705" algn="ctr">
              <a:lnSpc>
                <a:spcPct val="100000"/>
              </a:lnSpc>
              <a:spcBef>
                <a:spcPts val="128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31811" y="3586899"/>
            <a:ext cx="2284095" cy="1165860"/>
          </a:xfrm>
          <a:prstGeom prst="rect">
            <a:avLst/>
          </a:prstGeom>
          <a:solidFill>
            <a:srgbClr val="00477B"/>
          </a:solidFill>
          <a:ln w="12700">
            <a:solidFill>
              <a:srgbClr val="003158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184150" marR="160655" indent="386715">
              <a:lnSpc>
                <a:spcPts val="2940"/>
              </a:lnSpc>
              <a:spcBef>
                <a:spcPts val="13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§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9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BauGB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Festsetzungen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im</a:t>
            </a:r>
            <a:endParaRPr sz="1800">
              <a:latin typeface="Arial"/>
              <a:cs typeface="Arial"/>
            </a:endParaRPr>
          </a:p>
          <a:p>
            <a:pPr marL="290830">
              <a:lnSpc>
                <a:spcPts val="1714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Bebauungsplan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484239" y="4030979"/>
            <a:ext cx="514350" cy="308610"/>
            <a:chOff x="6484239" y="4030979"/>
            <a:chExt cx="514350" cy="308610"/>
          </a:xfrm>
        </p:grpSpPr>
        <p:sp>
          <p:nvSpPr>
            <p:cNvPr id="43" name="object 43"/>
            <p:cNvSpPr/>
            <p:nvPr/>
          </p:nvSpPr>
          <p:spPr>
            <a:xfrm>
              <a:off x="6490589" y="4037329"/>
              <a:ext cx="501650" cy="295910"/>
            </a:xfrm>
            <a:custGeom>
              <a:avLst/>
              <a:gdLst/>
              <a:ahLst/>
              <a:cxnLst/>
              <a:rect l="l" t="t" r="r" b="b"/>
              <a:pathLst>
                <a:path w="501650" h="295910">
                  <a:moveTo>
                    <a:pt x="353313" y="0"/>
                  </a:moveTo>
                  <a:lnTo>
                    <a:pt x="353313" y="73914"/>
                  </a:lnTo>
                  <a:lnTo>
                    <a:pt x="0" y="73914"/>
                  </a:lnTo>
                  <a:lnTo>
                    <a:pt x="0" y="221742"/>
                  </a:lnTo>
                  <a:lnTo>
                    <a:pt x="353313" y="221742"/>
                  </a:lnTo>
                  <a:lnTo>
                    <a:pt x="353313" y="295529"/>
                  </a:lnTo>
                  <a:lnTo>
                    <a:pt x="501141" y="147828"/>
                  </a:lnTo>
                  <a:lnTo>
                    <a:pt x="353313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490589" y="4037329"/>
              <a:ext cx="501650" cy="295910"/>
            </a:xfrm>
            <a:custGeom>
              <a:avLst/>
              <a:gdLst/>
              <a:ahLst/>
              <a:cxnLst/>
              <a:rect l="l" t="t" r="r" b="b"/>
              <a:pathLst>
                <a:path w="501650" h="295910">
                  <a:moveTo>
                    <a:pt x="0" y="73914"/>
                  </a:moveTo>
                  <a:lnTo>
                    <a:pt x="353313" y="73914"/>
                  </a:lnTo>
                  <a:lnTo>
                    <a:pt x="353313" y="0"/>
                  </a:lnTo>
                  <a:lnTo>
                    <a:pt x="501141" y="147828"/>
                  </a:lnTo>
                  <a:lnTo>
                    <a:pt x="353313" y="295529"/>
                  </a:lnTo>
                  <a:lnTo>
                    <a:pt x="353313" y="221742"/>
                  </a:lnTo>
                  <a:lnTo>
                    <a:pt x="0" y="221742"/>
                  </a:lnTo>
                  <a:lnTo>
                    <a:pt x="0" y="73914"/>
                  </a:lnTo>
                  <a:close/>
                </a:path>
              </a:pathLst>
            </a:custGeom>
            <a:ln w="12700">
              <a:solidFill>
                <a:srgbClr val="003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894" y="729233"/>
            <a:ext cx="11647805" cy="5744845"/>
            <a:chOff x="-894" y="729233"/>
            <a:chExt cx="11647805" cy="5744845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94" y="729233"/>
              <a:ext cx="11647810" cy="5744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71571" y="1334261"/>
              <a:ext cx="7823200" cy="681355"/>
            </a:xfrm>
            <a:custGeom>
              <a:avLst/>
              <a:gdLst/>
              <a:ahLst/>
              <a:cxnLst/>
              <a:rect l="l" t="t" r="r" b="b"/>
              <a:pathLst>
                <a:path w="7823200" h="681355">
                  <a:moveTo>
                    <a:pt x="7361428" y="0"/>
                  </a:moveTo>
                  <a:lnTo>
                    <a:pt x="9143" y="2539"/>
                  </a:lnTo>
                  <a:lnTo>
                    <a:pt x="0" y="657478"/>
                  </a:lnTo>
                  <a:lnTo>
                    <a:pt x="7822819" y="681227"/>
                  </a:lnTo>
                  <a:lnTo>
                    <a:pt x="7361428" y="0"/>
                  </a:lnTo>
                  <a:close/>
                </a:path>
              </a:pathLst>
            </a:custGeom>
            <a:solidFill>
              <a:srgbClr val="CC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15998" y="1324800"/>
            <a:ext cx="659130" cy="659130"/>
          </a:xfrm>
          <a:prstGeom prst="rect">
            <a:avLst/>
          </a:prstGeom>
          <a:solidFill>
            <a:srgbClr val="00477B"/>
          </a:solidFill>
        </p:spPr>
        <p:txBody>
          <a:bodyPr vert="horz" wrap="square" lIns="0" tIns="762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900" b="1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74747" y="1334325"/>
            <a:ext cx="7006590" cy="659130"/>
          </a:xfrm>
          <a:custGeom>
            <a:avLst/>
            <a:gdLst/>
            <a:ahLst/>
            <a:cxnLst/>
            <a:rect l="l" t="t" r="r" b="b"/>
            <a:pathLst>
              <a:path w="7006590" h="659130">
                <a:moveTo>
                  <a:pt x="7006590" y="0"/>
                </a:moveTo>
                <a:lnTo>
                  <a:pt x="0" y="0"/>
                </a:lnTo>
                <a:lnTo>
                  <a:pt x="0" y="658812"/>
                </a:lnTo>
                <a:lnTo>
                  <a:pt x="7006590" y="658812"/>
                </a:lnTo>
                <a:lnTo>
                  <a:pt x="7006590" y="0"/>
                </a:lnTo>
                <a:close/>
              </a:path>
            </a:pathLst>
          </a:custGeom>
          <a:solidFill>
            <a:srgbClr val="CCD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42386" y="1424432"/>
            <a:ext cx="592899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Objektschutz</a:t>
            </a:r>
            <a:r>
              <a:rPr sz="2600" spc="-55" dirty="0"/>
              <a:t> </a:t>
            </a:r>
            <a:r>
              <a:rPr sz="2600" dirty="0"/>
              <a:t>–</a:t>
            </a:r>
            <a:r>
              <a:rPr sz="2600" spc="-180" dirty="0"/>
              <a:t> </a:t>
            </a:r>
            <a:r>
              <a:rPr sz="2600" dirty="0"/>
              <a:t>Ansätze</a:t>
            </a:r>
            <a:r>
              <a:rPr sz="2600" spc="-50" dirty="0"/>
              <a:t> </a:t>
            </a:r>
            <a:r>
              <a:rPr sz="2600" dirty="0"/>
              <a:t>und</a:t>
            </a:r>
            <a:r>
              <a:rPr sz="2600" spc="-45" dirty="0"/>
              <a:t> </a:t>
            </a:r>
            <a:r>
              <a:rPr sz="2600" spc="-10" dirty="0"/>
              <a:t>Checklisten</a:t>
            </a:r>
            <a:endParaRPr sz="26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931956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Öffentliche</a:t>
            </a:r>
            <a:r>
              <a:rPr sz="3600" spc="-100" dirty="0"/>
              <a:t> </a:t>
            </a:r>
            <a:r>
              <a:rPr sz="3600" dirty="0"/>
              <a:t>und</a:t>
            </a:r>
            <a:r>
              <a:rPr sz="3600" spc="-60" dirty="0"/>
              <a:t> </a:t>
            </a:r>
            <a:r>
              <a:rPr sz="3600" dirty="0"/>
              <a:t>private</a:t>
            </a:r>
            <a:r>
              <a:rPr sz="3600" spc="-70" dirty="0"/>
              <a:t> </a:t>
            </a:r>
            <a:r>
              <a:rPr sz="3600" spc="-10" dirty="0"/>
              <a:t>Schutzmaßnahmen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284" y="2286000"/>
            <a:ext cx="5805170" cy="4204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5"/>
              </a:lnSpc>
              <a:spcBef>
                <a:spcPts val="9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Stadt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plant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vor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allem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technische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Maßnahmen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dirty="0">
                <a:latin typeface="Arial"/>
                <a:cs typeface="Arial"/>
              </a:rPr>
              <a:t>wie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Becken,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Deiche,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Schutzwände,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…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Diese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Maßnahmen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sollen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Gefahr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reduzieren</a:t>
            </a:r>
            <a:endParaRPr sz="1900" dirty="0">
              <a:latin typeface="Arial"/>
              <a:cs typeface="Arial"/>
            </a:endParaRPr>
          </a:p>
          <a:p>
            <a:pPr marL="325120" marR="470534" indent="-312420">
              <a:lnSpc>
                <a:spcPts val="2050"/>
              </a:lnSpc>
              <a:spcBef>
                <a:spcPts val="104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Maßnahmen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unterliegen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langen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intensiven </a:t>
            </a:r>
            <a:r>
              <a:rPr sz="1900" dirty="0">
                <a:latin typeface="Arial"/>
                <a:cs typeface="Arial"/>
              </a:rPr>
              <a:t>Planungs-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Umsetzungszeiträumen,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dem </a:t>
            </a:r>
            <a:r>
              <a:rPr sz="1900" spc="-10" dirty="0">
                <a:latin typeface="Arial"/>
                <a:cs typeface="Arial"/>
              </a:rPr>
              <a:t>Vergaberecht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kosten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viel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Geld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64"/>
              </a:spcBef>
            </a:pP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ts val="2050"/>
              </a:lnSpc>
              <a:spcBef>
                <a:spcPts val="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Private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Objektschutzmaßnahmen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sollen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Gefahr abwehren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ts val="2170"/>
              </a:lnSpc>
              <a:spcBef>
                <a:spcPts val="75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Diese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Maßnahmen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können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meistens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schnell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und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70"/>
              </a:lnSpc>
            </a:pPr>
            <a:r>
              <a:rPr sz="1900" dirty="0">
                <a:latin typeface="Arial"/>
                <a:cs typeface="Arial"/>
              </a:rPr>
              <a:t>kostengünstig</a:t>
            </a:r>
            <a:r>
              <a:rPr sz="1900" spc="-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umgesetzt</a:t>
            </a:r>
            <a:r>
              <a:rPr sz="1900" spc="-9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werden</a:t>
            </a:r>
            <a:endParaRPr sz="1900" dirty="0">
              <a:latin typeface="Arial"/>
              <a:cs typeface="Arial"/>
            </a:endParaRPr>
          </a:p>
          <a:p>
            <a:pPr marL="325120" marR="1335405" indent="-312420">
              <a:lnSpc>
                <a:spcPts val="2050"/>
              </a:lnSpc>
              <a:spcBef>
                <a:spcPts val="103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gibt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Hilfestellungen für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den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privaten Objektschutz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320" y="1524000"/>
            <a:ext cx="44246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3142" y="1065452"/>
            <a:ext cx="101884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Gefahren</a:t>
            </a:r>
            <a:r>
              <a:rPr sz="3600" spc="-85" dirty="0"/>
              <a:t> </a:t>
            </a:r>
            <a:r>
              <a:rPr sz="3600" dirty="0"/>
              <a:t>durch</a:t>
            </a:r>
            <a:r>
              <a:rPr sz="3600" spc="-65" dirty="0"/>
              <a:t> </a:t>
            </a:r>
            <a:r>
              <a:rPr sz="3600" dirty="0"/>
              <a:t>Starkregen</a:t>
            </a:r>
            <a:r>
              <a:rPr sz="3600" spc="-70" dirty="0"/>
              <a:t> </a:t>
            </a:r>
            <a:r>
              <a:rPr sz="3600" dirty="0"/>
              <a:t>und</a:t>
            </a:r>
            <a:r>
              <a:rPr sz="3600" spc="-50" dirty="0"/>
              <a:t> </a:t>
            </a:r>
            <a:r>
              <a:rPr sz="3600" spc="-10" dirty="0"/>
              <a:t>Hochwasser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9400" y="3042919"/>
            <a:ext cx="10160000" cy="30194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48957" y="2786125"/>
            <a:ext cx="3194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Überflutung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durch</a:t>
            </a:r>
            <a:r>
              <a:rPr sz="1900" spc="-7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Starkregen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70000" y="3076575"/>
            <a:ext cx="9017000" cy="3019425"/>
            <a:chOff x="1270000" y="2130679"/>
            <a:chExt cx="9017000" cy="3019425"/>
          </a:xfrm>
        </p:grpSpPr>
        <p:sp>
          <p:nvSpPr>
            <p:cNvPr id="6" name="object 6"/>
            <p:cNvSpPr/>
            <p:nvPr/>
          </p:nvSpPr>
          <p:spPr>
            <a:xfrm>
              <a:off x="6426200" y="2324099"/>
              <a:ext cx="3810000" cy="699770"/>
            </a:xfrm>
            <a:custGeom>
              <a:avLst/>
              <a:gdLst/>
              <a:ahLst/>
              <a:cxnLst/>
              <a:rect l="l" t="t" r="r" b="b"/>
              <a:pathLst>
                <a:path w="3810000" h="699769">
                  <a:moveTo>
                    <a:pt x="203200" y="0"/>
                  </a:moveTo>
                  <a:lnTo>
                    <a:pt x="0" y="0"/>
                  </a:lnTo>
                  <a:lnTo>
                    <a:pt x="0" y="584200"/>
                  </a:lnTo>
                  <a:lnTo>
                    <a:pt x="203200" y="584200"/>
                  </a:lnTo>
                  <a:lnTo>
                    <a:pt x="203200" y="0"/>
                  </a:lnTo>
                  <a:close/>
                </a:path>
                <a:path w="3810000" h="699769">
                  <a:moveTo>
                    <a:pt x="3810000" y="60744"/>
                  </a:moveTo>
                  <a:lnTo>
                    <a:pt x="1981200" y="60744"/>
                  </a:lnTo>
                  <a:lnTo>
                    <a:pt x="1981200" y="584200"/>
                  </a:lnTo>
                  <a:lnTo>
                    <a:pt x="2235200" y="584200"/>
                  </a:lnTo>
                  <a:lnTo>
                    <a:pt x="2235200" y="699516"/>
                  </a:lnTo>
                  <a:lnTo>
                    <a:pt x="3581273" y="699516"/>
                  </a:lnTo>
                  <a:lnTo>
                    <a:pt x="3581273" y="584200"/>
                  </a:lnTo>
                  <a:lnTo>
                    <a:pt x="3810000" y="584200"/>
                  </a:lnTo>
                  <a:lnTo>
                    <a:pt x="3810000" y="607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72472" y="2342388"/>
              <a:ext cx="914400" cy="762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11920" y="2261616"/>
              <a:ext cx="914400" cy="762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26200" y="4582579"/>
              <a:ext cx="3235960" cy="523875"/>
            </a:xfrm>
            <a:custGeom>
              <a:avLst/>
              <a:gdLst/>
              <a:ahLst/>
              <a:cxnLst/>
              <a:rect l="l" t="t" r="r" b="b"/>
              <a:pathLst>
                <a:path w="3235959" h="523875">
                  <a:moveTo>
                    <a:pt x="0" y="523455"/>
                  </a:moveTo>
                  <a:lnTo>
                    <a:pt x="3235959" y="523455"/>
                  </a:lnTo>
                  <a:lnTo>
                    <a:pt x="3235959" y="0"/>
                  </a:lnTo>
                  <a:lnTo>
                    <a:pt x="0" y="0"/>
                  </a:lnTo>
                  <a:lnTo>
                    <a:pt x="0" y="523455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70000" y="2130679"/>
              <a:ext cx="5156200" cy="3019425"/>
            </a:xfrm>
            <a:custGeom>
              <a:avLst/>
              <a:gdLst/>
              <a:ahLst/>
              <a:cxnLst/>
              <a:rect l="l" t="t" r="r" b="b"/>
              <a:pathLst>
                <a:path w="5156200" h="3019425">
                  <a:moveTo>
                    <a:pt x="5156200" y="0"/>
                  </a:moveTo>
                  <a:lnTo>
                    <a:pt x="0" y="0"/>
                  </a:lnTo>
                  <a:lnTo>
                    <a:pt x="0" y="3019425"/>
                  </a:lnTo>
                  <a:lnTo>
                    <a:pt x="5156200" y="3019425"/>
                  </a:lnTo>
                  <a:lnTo>
                    <a:pt x="5156200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06907" y="3627323"/>
            <a:ext cx="4950460" cy="894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95"/>
              </a:spcBef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Schutz</a:t>
            </a:r>
            <a:r>
              <a:rPr sz="1900" spc="-4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vor</a:t>
            </a:r>
            <a:r>
              <a:rPr sz="1900" spc="-3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Oberflächenwasser</a:t>
            </a:r>
            <a:endParaRPr sz="19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Schutz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vor</a:t>
            </a:r>
            <a:r>
              <a:rPr sz="1900" spc="-4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Rückstau</a:t>
            </a:r>
            <a:r>
              <a:rPr sz="1900" spc="-2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aus</a:t>
            </a:r>
            <a:r>
              <a:rPr sz="1900" spc="-4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der</a:t>
            </a:r>
            <a:r>
              <a:rPr sz="1900" spc="-3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Kanalisation</a:t>
            </a:r>
            <a:endParaRPr sz="19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Schutz</a:t>
            </a:r>
            <a:r>
              <a:rPr sz="1900" spc="-3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vor</a:t>
            </a:r>
            <a:r>
              <a:rPr sz="1900" spc="-3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Grundwasser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194545" y="4207510"/>
            <a:ext cx="480695" cy="481330"/>
            <a:chOff x="9194545" y="3261614"/>
            <a:chExt cx="480695" cy="481330"/>
          </a:xfrm>
        </p:grpSpPr>
        <p:sp>
          <p:nvSpPr>
            <p:cNvPr id="13" name="object 13"/>
            <p:cNvSpPr/>
            <p:nvPr/>
          </p:nvSpPr>
          <p:spPr>
            <a:xfrm>
              <a:off x="9200895" y="3267964"/>
              <a:ext cx="467995" cy="468630"/>
            </a:xfrm>
            <a:custGeom>
              <a:avLst/>
              <a:gdLst/>
              <a:ahLst/>
              <a:cxnLst/>
              <a:rect l="l" t="t" r="r" b="b"/>
              <a:pathLst>
                <a:path w="467995" h="468629">
                  <a:moveTo>
                    <a:pt x="234060" y="0"/>
                  </a:moveTo>
                  <a:lnTo>
                    <a:pt x="186884" y="4754"/>
                  </a:lnTo>
                  <a:lnTo>
                    <a:pt x="142946" y="18391"/>
                  </a:lnTo>
                  <a:lnTo>
                    <a:pt x="103187" y="39969"/>
                  </a:lnTo>
                  <a:lnTo>
                    <a:pt x="68548" y="68548"/>
                  </a:lnTo>
                  <a:lnTo>
                    <a:pt x="39969" y="103187"/>
                  </a:lnTo>
                  <a:lnTo>
                    <a:pt x="18391" y="142946"/>
                  </a:lnTo>
                  <a:lnTo>
                    <a:pt x="4754" y="186884"/>
                  </a:lnTo>
                  <a:lnTo>
                    <a:pt x="0" y="234061"/>
                  </a:lnTo>
                  <a:lnTo>
                    <a:pt x="4754" y="281237"/>
                  </a:lnTo>
                  <a:lnTo>
                    <a:pt x="18391" y="325175"/>
                  </a:lnTo>
                  <a:lnTo>
                    <a:pt x="39969" y="364934"/>
                  </a:lnTo>
                  <a:lnTo>
                    <a:pt x="68548" y="399573"/>
                  </a:lnTo>
                  <a:lnTo>
                    <a:pt x="103187" y="428152"/>
                  </a:lnTo>
                  <a:lnTo>
                    <a:pt x="142946" y="449730"/>
                  </a:lnTo>
                  <a:lnTo>
                    <a:pt x="186884" y="463367"/>
                  </a:lnTo>
                  <a:lnTo>
                    <a:pt x="234060" y="468122"/>
                  </a:lnTo>
                  <a:lnTo>
                    <a:pt x="281195" y="463367"/>
                  </a:lnTo>
                  <a:lnTo>
                    <a:pt x="325102" y="449730"/>
                  </a:lnTo>
                  <a:lnTo>
                    <a:pt x="364838" y="428152"/>
                  </a:lnTo>
                  <a:lnTo>
                    <a:pt x="399462" y="399573"/>
                  </a:lnTo>
                  <a:lnTo>
                    <a:pt x="428032" y="364934"/>
                  </a:lnTo>
                  <a:lnTo>
                    <a:pt x="449605" y="325175"/>
                  </a:lnTo>
                  <a:lnTo>
                    <a:pt x="463240" y="281237"/>
                  </a:lnTo>
                  <a:lnTo>
                    <a:pt x="467995" y="234061"/>
                  </a:lnTo>
                  <a:lnTo>
                    <a:pt x="463240" y="186884"/>
                  </a:lnTo>
                  <a:lnTo>
                    <a:pt x="449605" y="142946"/>
                  </a:lnTo>
                  <a:lnTo>
                    <a:pt x="428032" y="103187"/>
                  </a:lnTo>
                  <a:lnTo>
                    <a:pt x="399462" y="68548"/>
                  </a:lnTo>
                  <a:lnTo>
                    <a:pt x="364838" y="39969"/>
                  </a:lnTo>
                  <a:lnTo>
                    <a:pt x="325102" y="18391"/>
                  </a:lnTo>
                  <a:lnTo>
                    <a:pt x="281195" y="4754"/>
                  </a:lnTo>
                  <a:lnTo>
                    <a:pt x="234060" y="0"/>
                  </a:lnTo>
                  <a:close/>
                </a:path>
              </a:pathLst>
            </a:custGeom>
            <a:solidFill>
              <a:srgbClr val="97BB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200895" y="3267964"/>
              <a:ext cx="467995" cy="468630"/>
            </a:xfrm>
            <a:custGeom>
              <a:avLst/>
              <a:gdLst/>
              <a:ahLst/>
              <a:cxnLst/>
              <a:rect l="l" t="t" r="r" b="b"/>
              <a:pathLst>
                <a:path w="467995" h="468629">
                  <a:moveTo>
                    <a:pt x="0" y="234061"/>
                  </a:moveTo>
                  <a:lnTo>
                    <a:pt x="4754" y="186884"/>
                  </a:lnTo>
                  <a:lnTo>
                    <a:pt x="18391" y="142946"/>
                  </a:lnTo>
                  <a:lnTo>
                    <a:pt x="39969" y="103187"/>
                  </a:lnTo>
                  <a:lnTo>
                    <a:pt x="68548" y="68548"/>
                  </a:lnTo>
                  <a:lnTo>
                    <a:pt x="103187" y="39969"/>
                  </a:lnTo>
                  <a:lnTo>
                    <a:pt x="142946" y="18391"/>
                  </a:lnTo>
                  <a:lnTo>
                    <a:pt x="186884" y="4754"/>
                  </a:lnTo>
                  <a:lnTo>
                    <a:pt x="234060" y="0"/>
                  </a:lnTo>
                  <a:lnTo>
                    <a:pt x="281195" y="4754"/>
                  </a:lnTo>
                  <a:lnTo>
                    <a:pt x="325102" y="18391"/>
                  </a:lnTo>
                  <a:lnTo>
                    <a:pt x="364838" y="39969"/>
                  </a:lnTo>
                  <a:lnTo>
                    <a:pt x="399462" y="68548"/>
                  </a:lnTo>
                  <a:lnTo>
                    <a:pt x="428032" y="103187"/>
                  </a:lnTo>
                  <a:lnTo>
                    <a:pt x="449605" y="142946"/>
                  </a:lnTo>
                  <a:lnTo>
                    <a:pt x="463240" y="186884"/>
                  </a:lnTo>
                  <a:lnTo>
                    <a:pt x="467995" y="234061"/>
                  </a:lnTo>
                  <a:lnTo>
                    <a:pt x="463240" y="281237"/>
                  </a:lnTo>
                  <a:lnTo>
                    <a:pt x="449605" y="325175"/>
                  </a:lnTo>
                  <a:lnTo>
                    <a:pt x="428032" y="364934"/>
                  </a:lnTo>
                  <a:lnTo>
                    <a:pt x="399462" y="399573"/>
                  </a:lnTo>
                  <a:lnTo>
                    <a:pt x="364838" y="428152"/>
                  </a:lnTo>
                  <a:lnTo>
                    <a:pt x="325102" y="449730"/>
                  </a:lnTo>
                  <a:lnTo>
                    <a:pt x="281195" y="463367"/>
                  </a:lnTo>
                  <a:lnTo>
                    <a:pt x="234060" y="468122"/>
                  </a:lnTo>
                  <a:lnTo>
                    <a:pt x="186884" y="463367"/>
                  </a:lnTo>
                  <a:lnTo>
                    <a:pt x="142946" y="449730"/>
                  </a:lnTo>
                  <a:lnTo>
                    <a:pt x="103187" y="428152"/>
                  </a:lnTo>
                  <a:lnTo>
                    <a:pt x="68548" y="399573"/>
                  </a:lnTo>
                  <a:lnTo>
                    <a:pt x="39969" y="364934"/>
                  </a:lnTo>
                  <a:lnTo>
                    <a:pt x="18391" y="325175"/>
                  </a:lnTo>
                  <a:lnTo>
                    <a:pt x="4754" y="281237"/>
                  </a:lnTo>
                  <a:lnTo>
                    <a:pt x="0" y="234061"/>
                  </a:lnTo>
                  <a:close/>
                </a:path>
              </a:pathLst>
            </a:custGeom>
            <a:ln w="1270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38487" y="3334524"/>
              <a:ext cx="389394" cy="40156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349485" y="4323206"/>
            <a:ext cx="1739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477B"/>
                </a:solidFill>
                <a:latin typeface="Arial"/>
                <a:cs typeface="Arial"/>
              </a:rPr>
              <a:t>1.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479406" y="5054092"/>
            <a:ext cx="480695" cy="480695"/>
            <a:chOff x="9479406" y="4108196"/>
            <a:chExt cx="480695" cy="480695"/>
          </a:xfrm>
        </p:grpSpPr>
        <p:sp>
          <p:nvSpPr>
            <p:cNvPr id="18" name="object 18"/>
            <p:cNvSpPr/>
            <p:nvPr/>
          </p:nvSpPr>
          <p:spPr>
            <a:xfrm>
              <a:off x="9485756" y="4114546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34" y="0"/>
                  </a:moveTo>
                  <a:lnTo>
                    <a:pt x="186762" y="4754"/>
                  </a:lnTo>
                  <a:lnTo>
                    <a:pt x="142839" y="18391"/>
                  </a:lnTo>
                  <a:lnTo>
                    <a:pt x="103100" y="39969"/>
                  </a:lnTo>
                  <a:lnTo>
                    <a:pt x="68484" y="68548"/>
                  </a:lnTo>
                  <a:lnTo>
                    <a:pt x="39929" y="103187"/>
                  </a:lnTo>
                  <a:lnTo>
                    <a:pt x="18371" y="142946"/>
                  </a:lnTo>
                  <a:lnTo>
                    <a:pt x="4749" y="186884"/>
                  </a:lnTo>
                  <a:lnTo>
                    <a:pt x="0" y="234060"/>
                  </a:lnTo>
                  <a:lnTo>
                    <a:pt x="4749" y="281195"/>
                  </a:lnTo>
                  <a:lnTo>
                    <a:pt x="18371" y="325102"/>
                  </a:lnTo>
                  <a:lnTo>
                    <a:pt x="39929" y="364838"/>
                  </a:lnTo>
                  <a:lnTo>
                    <a:pt x="68484" y="399462"/>
                  </a:lnTo>
                  <a:lnTo>
                    <a:pt x="103100" y="428032"/>
                  </a:lnTo>
                  <a:lnTo>
                    <a:pt x="142839" y="449605"/>
                  </a:lnTo>
                  <a:lnTo>
                    <a:pt x="186762" y="463240"/>
                  </a:lnTo>
                  <a:lnTo>
                    <a:pt x="233934" y="467994"/>
                  </a:lnTo>
                  <a:lnTo>
                    <a:pt x="281110" y="463240"/>
                  </a:lnTo>
                  <a:lnTo>
                    <a:pt x="325048" y="449605"/>
                  </a:lnTo>
                  <a:lnTo>
                    <a:pt x="364807" y="428032"/>
                  </a:lnTo>
                  <a:lnTo>
                    <a:pt x="399446" y="399462"/>
                  </a:lnTo>
                  <a:lnTo>
                    <a:pt x="428025" y="364838"/>
                  </a:lnTo>
                  <a:lnTo>
                    <a:pt x="449603" y="325102"/>
                  </a:lnTo>
                  <a:lnTo>
                    <a:pt x="463240" y="281195"/>
                  </a:lnTo>
                  <a:lnTo>
                    <a:pt x="467995" y="234060"/>
                  </a:lnTo>
                  <a:lnTo>
                    <a:pt x="463240" y="186884"/>
                  </a:lnTo>
                  <a:lnTo>
                    <a:pt x="449603" y="142946"/>
                  </a:lnTo>
                  <a:lnTo>
                    <a:pt x="428025" y="103187"/>
                  </a:lnTo>
                  <a:lnTo>
                    <a:pt x="399446" y="68548"/>
                  </a:lnTo>
                  <a:lnTo>
                    <a:pt x="364807" y="39969"/>
                  </a:lnTo>
                  <a:lnTo>
                    <a:pt x="325048" y="18391"/>
                  </a:lnTo>
                  <a:lnTo>
                    <a:pt x="281110" y="4754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97BB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485756" y="4114546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0" y="234060"/>
                  </a:moveTo>
                  <a:lnTo>
                    <a:pt x="4749" y="186884"/>
                  </a:lnTo>
                  <a:lnTo>
                    <a:pt x="18371" y="142946"/>
                  </a:lnTo>
                  <a:lnTo>
                    <a:pt x="39929" y="103187"/>
                  </a:lnTo>
                  <a:lnTo>
                    <a:pt x="68484" y="68548"/>
                  </a:lnTo>
                  <a:lnTo>
                    <a:pt x="103100" y="39969"/>
                  </a:lnTo>
                  <a:lnTo>
                    <a:pt x="142839" y="18391"/>
                  </a:lnTo>
                  <a:lnTo>
                    <a:pt x="186762" y="4754"/>
                  </a:lnTo>
                  <a:lnTo>
                    <a:pt x="233934" y="0"/>
                  </a:lnTo>
                  <a:lnTo>
                    <a:pt x="281110" y="4754"/>
                  </a:lnTo>
                  <a:lnTo>
                    <a:pt x="325048" y="18391"/>
                  </a:lnTo>
                  <a:lnTo>
                    <a:pt x="364807" y="39969"/>
                  </a:lnTo>
                  <a:lnTo>
                    <a:pt x="399446" y="68548"/>
                  </a:lnTo>
                  <a:lnTo>
                    <a:pt x="428025" y="103187"/>
                  </a:lnTo>
                  <a:lnTo>
                    <a:pt x="449603" y="142946"/>
                  </a:lnTo>
                  <a:lnTo>
                    <a:pt x="463240" y="186884"/>
                  </a:lnTo>
                  <a:lnTo>
                    <a:pt x="467995" y="234060"/>
                  </a:lnTo>
                  <a:lnTo>
                    <a:pt x="463240" y="281195"/>
                  </a:lnTo>
                  <a:lnTo>
                    <a:pt x="449603" y="325102"/>
                  </a:lnTo>
                  <a:lnTo>
                    <a:pt x="428025" y="364838"/>
                  </a:lnTo>
                  <a:lnTo>
                    <a:pt x="399446" y="399462"/>
                  </a:lnTo>
                  <a:lnTo>
                    <a:pt x="364807" y="428032"/>
                  </a:lnTo>
                  <a:lnTo>
                    <a:pt x="325048" y="449605"/>
                  </a:lnTo>
                  <a:lnTo>
                    <a:pt x="281110" y="463240"/>
                  </a:lnTo>
                  <a:lnTo>
                    <a:pt x="233934" y="467994"/>
                  </a:lnTo>
                  <a:lnTo>
                    <a:pt x="186762" y="463240"/>
                  </a:lnTo>
                  <a:lnTo>
                    <a:pt x="142839" y="449605"/>
                  </a:lnTo>
                  <a:lnTo>
                    <a:pt x="103100" y="428032"/>
                  </a:lnTo>
                  <a:lnTo>
                    <a:pt x="68484" y="399462"/>
                  </a:lnTo>
                  <a:lnTo>
                    <a:pt x="39929" y="364838"/>
                  </a:lnTo>
                  <a:lnTo>
                    <a:pt x="18371" y="325102"/>
                  </a:lnTo>
                  <a:lnTo>
                    <a:pt x="4749" y="281195"/>
                  </a:lnTo>
                  <a:lnTo>
                    <a:pt x="0" y="234060"/>
                  </a:lnTo>
                  <a:close/>
                </a:path>
              </a:pathLst>
            </a:custGeom>
            <a:ln w="1270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3475" y="4181868"/>
              <a:ext cx="389394" cy="401561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9634219" y="5169916"/>
            <a:ext cx="1746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0477B"/>
                </a:solidFill>
                <a:latin typeface="Arial"/>
                <a:cs typeface="Arial"/>
              </a:rPr>
              <a:t>2.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69834" y="5161787"/>
            <a:ext cx="480695" cy="480695"/>
            <a:chOff x="7569834" y="4215891"/>
            <a:chExt cx="480695" cy="480695"/>
          </a:xfrm>
        </p:grpSpPr>
        <p:sp>
          <p:nvSpPr>
            <p:cNvPr id="23" name="object 23"/>
            <p:cNvSpPr/>
            <p:nvPr/>
          </p:nvSpPr>
          <p:spPr>
            <a:xfrm>
              <a:off x="7576184" y="4222241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34" y="0"/>
                  </a:moveTo>
                  <a:lnTo>
                    <a:pt x="186799" y="4754"/>
                  </a:lnTo>
                  <a:lnTo>
                    <a:pt x="142892" y="18389"/>
                  </a:lnTo>
                  <a:lnTo>
                    <a:pt x="103156" y="39962"/>
                  </a:lnTo>
                  <a:lnTo>
                    <a:pt x="68532" y="68532"/>
                  </a:lnTo>
                  <a:lnTo>
                    <a:pt x="39962" y="103156"/>
                  </a:lnTo>
                  <a:lnTo>
                    <a:pt x="18389" y="142892"/>
                  </a:lnTo>
                  <a:lnTo>
                    <a:pt x="4754" y="186799"/>
                  </a:lnTo>
                  <a:lnTo>
                    <a:pt x="0" y="233933"/>
                  </a:lnTo>
                  <a:lnTo>
                    <a:pt x="4754" y="281110"/>
                  </a:lnTo>
                  <a:lnTo>
                    <a:pt x="18389" y="325048"/>
                  </a:lnTo>
                  <a:lnTo>
                    <a:pt x="39962" y="364807"/>
                  </a:lnTo>
                  <a:lnTo>
                    <a:pt x="68532" y="399446"/>
                  </a:lnTo>
                  <a:lnTo>
                    <a:pt x="103156" y="428025"/>
                  </a:lnTo>
                  <a:lnTo>
                    <a:pt x="142892" y="449603"/>
                  </a:lnTo>
                  <a:lnTo>
                    <a:pt x="186799" y="463240"/>
                  </a:lnTo>
                  <a:lnTo>
                    <a:pt x="233934" y="467994"/>
                  </a:lnTo>
                  <a:lnTo>
                    <a:pt x="281110" y="463240"/>
                  </a:lnTo>
                  <a:lnTo>
                    <a:pt x="325048" y="449603"/>
                  </a:lnTo>
                  <a:lnTo>
                    <a:pt x="364807" y="428025"/>
                  </a:lnTo>
                  <a:lnTo>
                    <a:pt x="399446" y="399446"/>
                  </a:lnTo>
                  <a:lnTo>
                    <a:pt x="428025" y="364807"/>
                  </a:lnTo>
                  <a:lnTo>
                    <a:pt x="449603" y="325048"/>
                  </a:lnTo>
                  <a:lnTo>
                    <a:pt x="463240" y="281110"/>
                  </a:lnTo>
                  <a:lnTo>
                    <a:pt x="467995" y="233933"/>
                  </a:lnTo>
                  <a:lnTo>
                    <a:pt x="463240" y="186799"/>
                  </a:lnTo>
                  <a:lnTo>
                    <a:pt x="449603" y="142892"/>
                  </a:lnTo>
                  <a:lnTo>
                    <a:pt x="428025" y="103156"/>
                  </a:lnTo>
                  <a:lnTo>
                    <a:pt x="399446" y="68532"/>
                  </a:lnTo>
                  <a:lnTo>
                    <a:pt x="364807" y="39962"/>
                  </a:lnTo>
                  <a:lnTo>
                    <a:pt x="325048" y="18389"/>
                  </a:lnTo>
                  <a:lnTo>
                    <a:pt x="281110" y="4754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97BB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76184" y="4222241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0" y="233933"/>
                  </a:moveTo>
                  <a:lnTo>
                    <a:pt x="4754" y="186799"/>
                  </a:lnTo>
                  <a:lnTo>
                    <a:pt x="18389" y="142892"/>
                  </a:lnTo>
                  <a:lnTo>
                    <a:pt x="39962" y="103156"/>
                  </a:lnTo>
                  <a:lnTo>
                    <a:pt x="68532" y="68532"/>
                  </a:lnTo>
                  <a:lnTo>
                    <a:pt x="103156" y="39962"/>
                  </a:lnTo>
                  <a:lnTo>
                    <a:pt x="142892" y="18389"/>
                  </a:lnTo>
                  <a:lnTo>
                    <a:pt x="186799" y="4754"/>
                  </a:lnTo>
                  <a:lnTo>
                    <a:pt x="233934" y="0"/>
                  </a:lnTo>
                  <a:lnTo>
                    <a:pt x="281110" y="4754"/>
                  </a:lnTo>
                  <a:lnTo>
                    <a:pt x="325048" y="18389"/>
                  </a:lnTo>
                  <a:lnTo>
                    <a:pt x="364807" y="39962"/>
                  </a:lnTo>
                  <a:lnTo>
                    <a:pt x="399446" y="68532"/>
                  </a:lnTo>
                  <a:lnTo>
                    <a:pt x="428025" y="103156"/>
                  </a:lnTo>
                  <a:lnTo>
                    <a:pt x="449603" y="142892"/>
                  </a:lnTo>
                  <a:lnTo>
                    <a:pt x="463240" y="186799"/>
                  </a:lnTo>
                  <a:lnTo>
                    <a:pt x="467995" y="233933"/>
                  </a:lnTo>
                  <a:lnTo>
                    <a:pt x="463240" y="281110"/>
                  </a:lnTo>
                  <a:lnTo>
                    <a:pt x="449603" y="325048"/>
                  </a:lnTo>
                  <a:lnTo>
                    <a:pt x="428025" y="364807"/>
                  </a:lnTo>
                  <a:lnTo>
                    <a:pt x="399446" y="399446"/>
                  </a:lnTo>
                  <a:lnTo>
                    <a:pt x="364807" y="428025"/>
                  </a:lnTo>
                  <a:lnTo>
                    <a:pt x="325048" y="449603"/>
                  </a:lnTo>
                  <a:lnTo>
                    <a:pt x="281110" y="463240"/>
                  </a:lnTo>
                  <a:lnTo>
                    <a:pt x="233934" y="467994"/>
                  </a:lnTo>
                  <a:lnTo>
                    <a:pt x="186799" y="463240"/>
                  </a:lnTo>
                  <a:lnTo>
                    <a:pt x="142892" y="449603"/>
                  </a:lnTo>
                  <a:lnTo>
                    <a:pt x="103156" y="428025"/>
                  </a:lnTo>
                  <a:lnTo>
                    <a:pt x="68532" y="399446"/>
                  </a:lnTo>
                  <a:lnTo>
                    <a:pt x="39962" y="364807"/>
                  </a:lnTo>
                  <a:lnTo>
                    <a:pt x="18389" y="325048"/>
                  </a:lnTo>
                  <a:lnTo>
                    <a:pt x="4754" y="281110"/>
                  </a:lnTo>
                  <a:lnTo>
                    <a:pt x="0" y="233933"/>
                  </a:lnTo>
                  <a:close/>
                </a:path>
              </a:pathLst>
            </a:custGeom>
            <a:ln w="12700">
              <a:solidFill>
                <a:srgbClr val="00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13903" y="4288548"/>
              <a:ext cx="389394" cy="401561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724647" y="5277866"/>
            <a:ext cx="173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0477B"/>
                </a:solidFill>
                <a:latin typeface="Arial"/>
                <a:cs typeface="Arial"/>
              </a:rPr>
              <a:t>3.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52925"/>
            <a:chOff x="1242923" y="2276982"/>
            <a:chExt cx="9905365" cy="435292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8748" y="5223446"/>
              <a:ext cx="205104" cy="302260"/>
            </a:xfrm>
            <a:custGeom>
              <a:avLst/>
              <a:gdLst/>
              <a:ahLst/>
              <a:cxnLst/>
              <a:rect l="l" t="t" r="r" b="b"/>
              <a:pathLst>
                <a:path w="205104" h="302260">
                  <a:moveTo>
                    <a:pt x="204787" y="0"/>
                  </a:moveTo>
                  <a:lnTo>
                    <a:pt x="0" y="0"/>
                  </a:lnTo>
                  <a:lnTo>
                    <a:pt x="0" y="302069"/>
                  </a:lnTo>
                  <a:lnTo>
                    <a:pt x="204787" y="302069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748" y="5222239"/>
              <a:ext cx="205104" cy="302895"/>
            </a:xfrm>
            <a:custGeom>
              <a:avLst/>
              <a:gdLst/>
              <a:ahLst/>
              <a:cxnLst/>
              <a:rect l="l" t="t" r="r" b="b"/>
              <a:pathLst>
                <a:path w="205104" h="302895">
                  <a:moveTo>
                    <a:pt x="204850" y="635"/>
                  </a:moveTo>
                  <a:lnTo>
                    <a:pt x="204850" y="302641"/>
                  </a:lnTo>
                </a:path>
                <a:path w="205104" h="302895">
                  <a:moveTo>
                    <a:pt x="634" y="0"/>
                  </a:moveTo>
                  <a:lnTo>
                    <a:pt x="634" y="302006"/>
                  </a:lnTo>
                </a:path>
                <a:path w="205104" h="302895">
                  <a:moveTo>
                    <a:pt x="204850" y="302641"/>
                  </a:moveTo>
                  <a:lnTo>
                    <a:pt x="0" y="3020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9911" y="2523743"/>
              <a:ext cx="5064589" cy="297065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76319" y="3720337"/>
              <a:ext cx="0" cy="2900045"/>
            </a:xfrm>
            <a:custGeom>
              <a:avLst/>
              <a:gdLst/>
              <a:ahLst/>
              <a:cxnLst/>
              <a:rect l="l" t="t" r="r" b="b"/>
              <a:pathLst>
                <a:path h="2900045">
                  <a:moveTo>
                    <a:pt x="0" y="0"/>
                  </a:moveTo>
                  <a:lnTo>
                    <a:pt x="0" y="2899600"/>
                  </a:lnTo>
                </a:path>
              </a:pathLst>
            </a:custGeom>
            <a:ln w="19050">
              <a:solidFill>
                <a:srgbClr val="00477B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890015" y="1073333"/>
            <a:ext cx="9426449" cy="151836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800" dirty="0">
                <a:solidFill>
                  <a:srgbClr val="4B7DA2"/>
                </a:solidFill>
              </a:rPr>
            </a:br>
            <a:br>
              <a:rPr lang="de-DE" sz="1800" dirty="0">
                <a:solidFill>
                  <a:srgbClr val="4B7DA2"/>
                </a:solidFill>
              </a:rPr>
            </a:br>
            <a:r>
              <a:rPr sz="1800" dirty="0">
                <a:solidFill>
                  <a:srgbClr val="4B7DA2"/>
                </a:solidFill>
              </a:rPr>
              <a:t>Schutz</a:t>
            </a:r>
            <a:r>
              <a:rPr sz="1800" spc="-35" dirty="0">
                <a:solidFill>
                  <a:srgbClr val="4B7DA2"/>
                </a:solidFill>
              </a:rPr>
              <a:t> </a:t>
            </a:r>
            <a:r>
              <a:rPr sz="1800" dirty="0">
                <a:solidFill>
                  <a:srgbClr val="4B7DA2"/>
                </a:solidFill>
              </a:rPr>
              <a:t>vor</a:t>
            </a:r>
            <a:r>
              <a:rPr sz="1800" spc="-30" dirty="0">
                <a:solidFill>
                  <a:srgbClr val="4B7DA2"/>
                </a:solidFill>
              </a:rPr>
              <a:t> </a:t>
            </a:r>
            <a:r>
              <a:rPr sz="1800" spc="-10" dirty="0">
                <a:solidFill>
                  <a:srgbClr val="4B7DA2"/>
                </a:solidFill>
              </a:rPr>
              <a:t>Oberflächenwasser</a:t>
            </a:r>
            <a:endParaRPr sz="1800" dirty="0"/>
          </a:p>
        </p:txBody>
      </p:sp>
      <p:sp>
        <p:nvSpPr>
          <p:cNvPr id="24" name="object 24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138426" y="2865882"/>
            <a:ext cx="4959350" cy="2460625"/>
            <a:chOff x="2138426" y="2865882"/>
            <a:chExt cx="4959350" cy="2460625"/>
          </a:xfrm>
        </p:grpSpPr>
        <p:pic>
          <p:nvPicPr>
            <p:cNvPr id="28" name="object 2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889" y="5060188"/>
              <a:ext cx="1889640" cy="26606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9390" y="4611242"/>
              <a:ext cx="1745368" cy="26415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576955" y="2865882"/>
              <a:ext cx="1440180" cy="575945"/>
            </a:xfrm>
            <a:custGeom>
              <a:avLst/>
              <a:gdLst/>
              <a:ahLst/>
              <a:cxnLst/>
              <a:rect l="l" t="t" r="r" b="b"/>
              <a:pathLst>
                <a:path w="1440179" h="575945">
                  <a:moveTo>
                    <a:pt x="1152017" y="0"/>
                  </a:moveTo>
                  <a:lnTo>
                    <a:pt x="1152017" y="143890"/>
                  </a:lnTo>
                  <a:lnTo>
                    <a:pt x="0" y="143890"/>
                  </a:lnTo>
                  <a:lnTo>
                    <a:pt x="0" y="431926"/>
                  </a:lnTo>
                  <a:lnTo>
                    <a:pt x="1152017" y="431926"/>
                  </a:lnTo>
                  <a:lnTo>
                    <a:pt x="1152017" y="575944"/>
                  </a:lnTo>
                  <a:lnTo>
                    <a:pt x="1440053" y="287908"/>
                  </a:lnTo>
                  <a:lnTo>
                    <a:pt x="1152017" y="0"/>
                  </a:lnTo>
                  <a:close/>
                </a:path>
              </a:pathLst>
            </a:custGeom>
            <a:solidFill>
              <a:srgbClr val="DAE4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38426" y="2865882"/>
              <a:ext cx="1440180" cy="575945"/>
            </a:xfrm>
            <a:custGeom>
              <a:avLst/>
              <a:gdLst/>
              <a:ahLst/>
              <a:cxnLst/>
              <a:rect l="l" t="t" r="r" b="b"/>
              <a:pathLst>
                <a:path w="1440179" h="575945">
                  <a:moveTo>
                    <a:pt x="288036" y="0"/>
                  </a:moveTo>
                  <a:lnTo>
                    <a:pt x="0" y="287908"/>
                  </a:lnTo>
                  <a:lnTo>
                    <a:pt x="288036" y="575944"/>
                  </a:lnTo>
                  <a:lnTo>
                    <a:pt x="288036" y="431926"/>
                  </a:lnTo>
                  <a:lnTo>
                    <a:pt x="1440052" y="431926"/>
                  </a:lnTo>
                  <a:lnTo>
                    <a:pt x="1440052" y="143890"/>
                  </a:lnTo>
                  <a:lnTo>
                    <a:pt x="288036" y="143890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13151" y="3045967"/>
            <a:ext cx="1810385" cy="621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6210" algn="l"/>
              </a:tabLst>
            </a:pPr>
            <a:r>
              <a:rPr sz="1200" spc="-10" dirty="0">
                <a:latin typeface="Arial"/>
                <a:cs typeface="Arial"/>
              </a:rPr>
              <a:t>öffentlich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-10" dirty="0">
                <a:solidFill>
                  <a:srgbClr val="00477B"/>
                </a:solidFill>
                <a:latin typeface="Arial"/>
                <a:cs typeface="Arial"/>
              </a:rPr>
              <a:t>privat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Arial"/>
              <a:cs typeface="Arial"/>
            </a:endParaRPr>
          </a:p>
          <a:p>
            <a:pPr marL="311150">
              <a:lnSpc>
                <a:spcPct val="100000"/>
              </a:lnSpc>
            </a:pPr>
            <a:r>
              <a:rPr sz="1200" spc="-10" dirty="0">
                <a:solidFill>
                  <a:srgbClr val="00477B"/>
                </a:solidFill>
                <a:latin typeface="Arial"/>
                <a:cs typeface="Arial"/>
              </a:rPr>
              <a:t>Grundstücksgrenze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938020" y="4378452"/>
            <a:ext cx="5403850" cy="1624965"/>
            <a:chOff x="1938020" y="4378452"/>
            <a:chExt cx="5403850" cy="1624965"/>
          </a:xfrm>
        </p:grpSpPr>
        <p:pic>
          <p:nvPicPr>
            <p:cNvPr id="35" name="object 35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7471" y="4378452"/>
              <a:ext cx="144018" cy="21170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054606" y="4385945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54606" y="5396484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8748" y="5223446"/>
              <a:ext cx="205104" cy="302260"/>
            </a:xfrm>
            <a:custGeom>
              <a:avLst/>
              <a:gdLst/>
              <a:ahLst/>
              <a:cxnLst/>
              <a:rect l="l" t="t" r="r" b="b"/>
              <a:pathLst>
                <a:path w="205104" h="302260">
                  <a:moveTo>
                    <a:pt x="204787" y="0"/>
                  </a:moveTo>
                  <a:lnTo>
                    <a:pt x="0" y="0"/>
                  </a:lnTo>
                  <a:lnTo>
                    <a:pt x="0" y="302069"/>
                  </a:lnTo>
                  <a:lnTo>
                    <a:pt x="204787" y="302069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748" y="5222239"/>
              <a:ext cx="205104" cy="302895"/>
            </a:xfrm>
            <a:custGeom>
              <a:avLst/>
              <a:gdLst/>
              <a:ahLst/>
              <a:cxnLst/>
              <a:rect l="l" t="t" r="r" b="b"/>
              <a:pathLst>
                <a:path w="205104" h="302895">
                  <a:moveTo>
                    <a:pt x="204850" y="635"/>
                  </a:moveTo>
                  <a:lnTo>
                    <a:pt x="204850" y="302641"/>
                  </a:lnTo>
                </a:path>
                <a:path w="205104" h="302895">
                  <a:moveTo>
                    <a:pt x="634" y="0"/>
                  </a:moveTo>
                  <a:lnTo>
                    <a:pt x="634" y="302006"/>
                  </a:lnTo>
                </a:path>
                <a:path w="205104" h="302895">
                  <a:moveTo>
                    <a:pt x="204850" y="302641"/>
                  </a:moveTo>
                  <a:lnTo>
                    <a:pt x="0" y="3020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9911" y="2523743"/>
              <a:ext cx="5064589" cy="297065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01532" y="995144"/>
            <a:ext cx="9138387" cy="156453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30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Oberflächenwasser</a:t>
            </a:r>
            <a:endParaRPr sz="1900" dirty="0"/>
          </a:p>
        </p:txBody>
      </p:sp>
      <p:sp>
        <p:nvSpPr>
          <p:cNvPr id="23" name="object 23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54977" y="4103878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855581" y="4771516"/>
            <a:ext cx="300990" cy="300990"/>
            <a:chOff x="9855581" y="4771516"/>
            <a:chExt cx="300990" cy="300990"/>
          </a:xfrm>
        </p:grpSpPr>
        <p:sp>
          <p:nvSpPr>
            <p:cNvPr id="29" name="object 29"/>
            <p:cNvSpPr/>
            <p:nvPr/>
          </p:nvSpPr>
          <p:spPr>
            <a:xfrm>
              <a:off x="9861931" y="477786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5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861931" y="477786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5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952481" y="4814442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1968" y="2747010"/>
            <a:ext cx="300990" cy="300990"/>
            <a:chOff x="251968" y="2330069"/>
            <a:chExt cx="300990" cy="300990"/>
          </a:xfrm>
        </p:grpSpPr>
        <p:sp>
          <p:nvSpPr>
            <p:cNvPr id="33" name="object 33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47573" y="278930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3669" y="2758347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38020" y="4381500"/>
            <a:ext cx="588645" cy="1621790"/>
            <a:chOff x="1938020" y="4381500"/>
            <a:chExt cx="588645" cy="1621790"/>
          </a:xfrm>
        </p:grpSpPr>
        <p:sp>
          <p:nvSpPr>
            <p:cNvPr id="38" name="object 38"/>
            <p:cNvSpPr/>
            <p:nvPr/>
          </p:nvSpPr>
          <p:spPr>
            <a:xfrm>
              <a:off x="2054606" y="4385944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54606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8748" y="5223446"/>
              <a:ext cx="205104" cy="302260"/>
            </a:xfrm>
            <a:custGeom>
              <a:avLst/>
              <a:gdLst/>
              <a:ahLst/>
              <a:cxnLst/>
              <a:rect l="l" t="t" r="r" b="b"/>
              <a:pathLst>
                <a:path w="205104" h="302260">
                  <a:moveTo>
                    <a:pt x="204787" y="0"/>
                  </a:moveTo>
                  <a:lnTo>
                    <a:pt x="0" y="0"/>
                  </a:lnTo>
                  <a:lnTo>
                    <a:pt x="0" y="302069"/>
                  </a:lnTo>
                  <a:lnTo>
                    <a:pt x="204787" y="302069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748" y="5222239"/>
              <a:ext cx="205104" cy="302895"/>
            </a:xfrm>
            <a:custGeom>
              <a:avLst/>
              <a:gdLst/>
              <a:ahLst/>
              <a:cxnLst/>
              <a:rect l="l" t="t" r="r" b="b"/>
              <a:pathLst>
                <a:path w="205104" h="302895">
                  <a:moveTo>
                    <a:pt x="204850" y="635"/>
                  </a:moveTo>
                  <a:lnTo>
                    <a:pt x="204850" y="302641"/>
                  </a:lnTo>
                </a:path>
                <a:path w="205104" h="302895">
                  <a:moveTo>
                    <a:pt x="634" y="0"/>
                  </a:moveTo>
                  <a:lnTo>
                    <a:pt x="634" y="302006"/>
                  </a:lnTo>
                </a:path>
                <a:path w="205104" h="302895">
                  <a:moveTo>
                    <a:pt x="204850" y="302641"/>
                  </a:moveTo>
                  <a:lnTo>
                    <a:pt x="0" y="3020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9911" y="2523743"/>
              <a:ext cx="5064589" cy="297065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80160" y="1114613"/>
            <a:ext cx="8969249" cy="97975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30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Oberflächenwasser</a:t>
            </a:r>
            <a:endParaRPr sz="1900" dirty="0"/>
          </a:p>
        </p:txBody>
      </p:sp>
      <p:sp>
        <p:nvSpPr>
          <p:cNvPr id="23" name="object 23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54977" y="4103878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855581" y="4771516"/>
            <a:ext cx="300990" cy="300990"/>
            <a:chOff x="9855581" y="4771516"/>
            <a:chExt cx="300990" cy="300990"/>
          </a:xfrm>
        </p:grpSpPr>
        <p:sp>
          <p:nvSpPr>
            <p:cNvPr id="30" name="object 30"/>
            <p:cNvSpPr/>
            <p:nvPr/>
          </p:nvSpPr>
          <p:spPr>
            <a:xfrm>
              <a:off x="9861931" y="477786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5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61931" y="477786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5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9952481" y="4814442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1968" y="2330069"/>
            <a:ext cx="300990" cy="300990"/>
            <a:chOff x="251968" y="2330069"/>
            <a:chExt cx="300990" cy="300990"/>
          </a:xfrm>
        </p:grpSpPr>
        <p:sp>
          <p:nvSpPr>
            <p:cNvPr id="34" name="object 34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47573" y="2372359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3592" y="2376296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651380" y="2675127"/>
            <a:ext cx="4393565" cy="3328035"/>
            <a:chOff x="1651380" y="2675127"/>
            <a:chExt cx="4393565" cy="3328035"/>
          </a:xfrm>
        </p:grpSpPr>
        <p:sp>
          <p:nvSpPr>
            <p:cNvPr id="39" name="object 39"/>
            <p:cNvSpPr/>
            <p:nvPr/>
          </p:nvSpPr>
          <p:spPr>
            <a:xfrm>
              <a:off x="2054605" y="4385945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55748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54605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44369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44369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66848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66848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1380" y="2675127"/>
              <a:ext cx="1870329" cy="138226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8507" y="2694812"/>
              <a:ext cx="1225867" cy="15892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8748" y="5223446"/>
              <a:ext cx="205104" cy="302260"/>
            </a:xfrm>
            <a:custGeom>
              <a:avLst/>
              <a:gdLst/>
              <a:ahLst/>
              <a:cxnLst/>
              <a:rect l="l" t="t" r="r" b="b"/>
              <a:pathLst>
                <a:path w="205104" h="302260">
                  <a:moveTo>
                    <a:pt x="204787" y="0"/>
                  </a:moveTo>
                  <a:lnTo>
                    <a:pt x="0" y="0"/>
                  </a:lnTo>
                  <a:lnTo>
                    <a:pt x="0" y="302069"/>
                  </a:lnTo>
                  <a:lnTo>
                    <a:pt x="204787" y="302069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748" y="5222239"/>
              <a:ext cx="205104" cy="302895"/>
            </a:xfrm>
            <a:custGeom>
              <a:avLst/>
              <a:gdLst/>
              <a:ahLst/>
              <a:cxnLst/>
              <a:rect l="l" t="t" r="r" b="b"/>
              <a:pathLst>
                <a:path w="205104" h="302895">
                  <a:moveTo>
                    <a:pt x="204850" y="635"/>
                  </a:moveTo>
                  <a:lnTo>
                    <a:pt x="204850" y="302641"/>
                  </a:lnTo>
                </a:path>
                <a:path w="205104" h="302895">
                  <a:moveTo>
                    <a:pt x="634" y="0"/>
                  </a:moveTo>
                  <a:lnTo>
                    <a:pt x="634" y="302006"/>
                  </a:lnTo>
                </a:path>
                <a:path w="205104" h="302895">
                  <a:moveTo>
                    <a:pt x="204850" y="302641"/>
                  </a:moveTo>
                  <a:lnTo>
                    <a:pt x="0" y="3020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9911" y="2523743"/>
              <a:ext cx="5064589" cy="297065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46915" y="1143319"/>
            <a:ext cx="9892665" cy="127214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40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Rückstau</a:t>
            </a:r>
            <a:r>
              <a:rPr sz="1900" spc="-2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aus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der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Kanalisation</a:t>
            </a:r>
            <a:endParaRPr sz="1900" dirty="0"/>
          </a:p>
        </p:txBody>
      </p:sp>
      <p:sp>
        <p:nvSpPr>
          <p:cNvPr id="23" name="object 23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1968" y="2823591"/>
            <a:ext cx="300990" cy="300990"/>
            <a:chOff x="251968" y="2330069"/>
            <a:chExt cx="300990" cy="300990"/>
          </a:xfrm>
        </p:grpSpPr>
        <p:sp>
          <p:nvSpPr>
            <p:cNvPr id="28" name="object 28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47573" y="286588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3592" y="2869818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1968" y="3204210"/>
            <a:ext cx="300990" cy="300990"/>
            <a:chOff x="251968" y="2710688"/>
            <a:chExt cx="300990" cy="300990"/>
          </a:xfrm>
        </p:grpSpPr>
        <p:sp>
          <p:nvSpPr>
            <p:cNvPr id="33" name="object 33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6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6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47573" y="324662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3592" y="3250260"/>
            <a:ext cx="4066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Eindringendes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Wasser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Rückstau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Kanalisation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38020" y="4381500"/>
            <a:ext cx="588645" cy="1621790"/>
            <a:chOff x="1938020" y="4381500"/>
            <a:chExt cx="588645" cy="1621790"/>
          </a:xfrm>
        </p:grpSpPr>
        <p:sp>
          <p:nvSpPr>
            <p:cNvPr id="38" name="object 38"/>
            <p:cNvSpPr/>
            <p:nvPr/>
          </p:nvSpPr>
          <p:spPr>
            <a:xfrm>
              <a:off x="2054606" y="4385944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54606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9431" y="3255263"/>
              <a:ext cx="147849" cy="1080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7644" y="4676101"/>
              <a:ext cx="582278" cy="51229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9923" y="3617048"/>
              <a:ext cx="1674578" cy="578014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53592" y="1027894"/>
            <a:ext cx="10188449" cy="127214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40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Rückstau</a:t>
            </a:r>
            <a:r>
              <a:rPr sz="1900" spc="-2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aus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der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Kanalisation</a:t>
            </a:r>
            <a:endParaRPr sz="1900" dirty="0"/>
          </a:p>
        </p:txBody>
      </p:sp>
      <p:sp>
        <p:nvSpPr>
          <p:cNvPr id="23" name="object 23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207889" y="4378452"/>
            <a:ext cx="2133600" cy="948055"/>
            <a:chOff x="5207889" y="4378452"/>
            <a:chExt cx="2133600" cy="948055"/>
          </a:xfrm>
        </p:grpSpPr>
        <p:pic>
          <p:nvPicPr>
            <p:cNvPr id="27" name="object 2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889" y="5060188"/>
              <a:ext cx="1889640" cy="26606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9390" y="4611243"/>
              <a:ext cx="1745368" cy="26415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7471" y="4378452"/>
              <a:ext cx="144018" cy="211709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251968" y="2671191"/>
            <a:ext cx="300990" cy="300990"/>
            <a:chOff x="251968" y="2330069"/>
            <a:chExt cx="300990" cy="300990"/>
          </a:xfrm>
        </p:grpSpPr>
        <p:sp>
          <p:nvSpPr>
            <p:cNvPr id="31" name="object 31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47573" y="271348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3592" y="2717418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51968" y="3051810"/>
            <a:ext cx="300990" cy="300990"/>
            <a:chOff x="251968" y="2710688"/>
            <a:chExt cx="300990" cy="300990"/>
          </a:xfrm>
        </p:grpSpPr>
        <p:sp>
          <p:nvSpPr>
            <p:cNvPr id="36" name="object 36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6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6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47573" y="309422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3592" y="3097860"/>
            <a:ext cx="4066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Eindringendes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Wasser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Rückstau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Kanalisation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938020" y="2525522"/>
            <a:ext cx="7371715" cy="3477895"/>
            <a:chOff x="1938020" y="2525522"/>
            <a:chExt cx="7371715" cy="3477895"/>
          </a:xfrm>
        </p:grpSpPr>
        <p:sp>
          <p:nvSpPr>
            <p:cNvPr id="41" name="object 41"/>
            <p:cNvSpPr/>
            <p:nvPr/>
          </p:nvSpPr>
          <p:spPr>
            <a:xfrm>
              <a:off x="2054606" y="4385945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54606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41189" y="2531872"/>
              <a:ext cx="3109595" cy="2958465"/>
            </a:xfrm>
            <a:custGeom>
              <a:avLst/>
              <a:gdLst/>
              <a:ahLst/>
              <a:cxnLst/>
              <a:rect l="l" t="t" r="r" b="b"/>
              <a:pathLst>
                <a:path w="3109595" h="2958465">
                  <a:moveTo>
                    <a:pt x="3109594" y="0"/>
                  </a:moveTo>
                  <a:lnTo>
                    <a:pt x="3055619" y="0"/>
                  </a:lnTo>
                  <a:lnTo>
                    <a:pt x="3055619" y="2604516"/>
                  </a:lnTo>
                  <a:lnTo>
                    <a:pt x="0" y="2904616"/>
                  </a:lnTo>
                  <a:lnTo>
                    <a:pt x="5207" y="2958465"/>
                  </a:lnTo>
                  <a:lnTo>
                    <a:pt x="3055619" y="2663952"/>
                  </a:lnTo>
                  <a:lnTo>
                    <a:pt x="3109594" y="2663952"/>
                  </a:lnTo>
                  <a:lnTo>
                    <a:pt x="31095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41189" y="2531872"/>
              <a:ext cx="3109595" cy="2958465"/>
            </a:xfrm>
            <a:custGeom>
              <a:avLst/>
              <a:gdLst/>
              <a:ahLst/>
              <a:cxnLst/>
              <a:rect l="l" t="t" r="r" b="b"/>
              <a:pathLst>
                <a:path w="3109595" h="2958465">
                  <a:moveTo>
                    <a:pt x="3055619" y="0"/>
                  </a:moveTo>
                  <a:lnTo>
                    <a:pt x="3109594" y="0"/>
                  </a:lnTo>
                  <a:lnTo>
                    <a:pt x="3109594" y="2663952"/>
                  </a:lnTo>
                  <a:lnTo>
                    <a:pt x="3055619" y="2663952"/>
                  </a:lnTo>
                  <a:lnTo>
                    <a:pt x="3004781" y="2668860"/>
                  </a:lnTo>
                  <a:lnTo>
                    <a:pt x="2953943" y="2673769"/>
                  </a:lnTo>
                  <a:lnTo>
                    <a:pt x="2903105" y="2678677"/>
                  </a:lnTo>
                  <a:lnTo>
                    <a:pt x="2852267" y="2683586"/>
                  </a:lnTo>
                  <a:lnTo>
                    <a:pt x="2801429" y="2688494"/>
                  </a:lnTo>
                  <a:lnTo>
                    <a:pt x="2750591" y="2693403"/>
                  </a:lnTo>
                  <a:lnTo>
                    <a:pt x="2699753" y="2698311"/>
                  </a:lnTo>
                  <a:lnTo>
                    <a:pt x="2648914" y="2703220"/>
                  </a:lnTo>
                  <a:lnTo>
                    <a:pt x="2598076" y="2708128"/>
                  </a:lnTo>
                  <a:lnTo>
                    <a:pt x="2547238" y="2713037"/>
                  </a:lnTo>
                  <a:lnTo>
                    <a:pt x="2496400" y="2717946"/>
                  </a:lnTo>
                  <a:lnTo>
                    <a:pt x="2445561" y="2722854"/>
                  </a:lnTo>
                  <a:lnTo>
                    <a:pt x="2394723" y="2727763"/>
                  </a:lnTo>
                  <a:lnTo>
                    <a:pt x="2343884" y="2732671"/>
                  </a:lnTo>
                  <a:lnTo>
                    <a:pt x="2293046" y="2737580"/>
                  </a:lnTo>
                  <a:lnTo>
                    <a:pt x="2242207" y="2742488"/>
                  </a:lnTo>
                  <a:lnTo>
                    <a:pt x="2191369" y="2747397"/>
                  </a:lnTo>
                  <a:lnTo>
                    <a:pt x="2140530" y="2752305"/>
                  </a:lnTo>
                  <a:lnTo>
                    <a:pt x="2089692" y="2757214"/>
                  </a:lnTo>
                  <a:lnTo>
                    <a:pt x="2038853" y="2762123"/>
                  </a:lnTo>
                  <a:lnTo>
                    <a:pt x="1988014" y="2767031"/>
                  </a:lnTo>
                  <a:lnTo>
                    <a:pt x="1937175" y="2771940"/>
                  </a:lnTo>
                  <a:lnTo>
                    <a:pt x="1886336" y="2776848"/>
                  </a:lnTo>
                  <a:lnTo>
                    <a:pt x="1835497" y="2781757"/>
                  </a:lnTo>
                  <a:lnTo>
                    <a:pt x="1784658" y="2786665"/>
                  </a:lnTo>
                  <a:lnTo>
                    <a:pt x="1733819" y="2791574"/>
                  </a:lnTo>
                  <a:lnTo>
                    <a:pt x="1682979" y="2796482"/>
                  </a:lnTo>
                  <a:lnTo>
                    <a:pt x="1632140" y="2801391"/>
                  </a:lnTo>
                  <a:lnTo>
                    <a:pt x="1581300" y="2806299"/>
                  </a:lnTo>
                  <a:lnTo>
                    <a:pt x="1530461" y="2811208"/>
                  </a:lnTo>
                  <a:lnTo>
                    <a:pt x="1479621" y="2816117"/>
                  </a:lnTo>
                  <a:lnTo>
                    <a:pt x="1428781" y="2821025"/>
                  </a:lnTo>
                  <a:lnTo>
                    <a:pt x="1377941" y="2825934"/>
                  </a:lnTo>
                  <a:lnTo>
                    <a:pt x="1327101" y="2830842"/>
                  </a:lnTo>
                  <a:lnTo>
                    <a:pt x="1276261" y="2835751"/>
                  </a:lnTo>
                  <a:lnTo>
                    <a:pt x="1225420" y="2840659"/>
                  </a:lnTo>
                  <a:lnTo>
                    <a:pt x="1174580" y="2845568"/>
                  </a:lnTo>
                  <a:lnTo>
                    <a:pt x="1123739" y="2850476"/>
                  </a:lnTo>
                  <a:lnTo>
                    <a:pt x="1072899" y="2855385"/>
                  </a:lnTo>
                  <a:lnTo>
                    <a:pt x="1022058" y="2860294"/>
                  </a:lnTo>
                  <a:lnTo>
                    <a:pt x="971217" y="2865202"/>
                  </a:lnTo>
                  <a:lnTo>
                    <a:pt x="920376" y="2870111"/>
                  </a:lnTo>
                  <a:lnTo>
                    <a:pt x="869534" y="2875019"/>
                  </a:lnTo>
                  <a:lnTo>
                    <a:pt x="818693" y="2879928"/>
                  </a:lnTo>
                  <a:lnTo>
                    <a:pt x="767851" y="2884836"/>
                  </a:lnTo>
                  <a:lnTo>
                    <a:pt x="717010" y="2889745"/>
                  </a:lnTo>
                  <a:lnTo>
                    <a:pt x="666168" y="2894653"/>
                  </a:lnTo>
                  <a:lnTo>
                    <a:pt x="615326" y="2899562"/>
                  </a:lnTo>
                  <a:lnTo>
                    <a:pt x="564483" y="2904470"/>
                  </a:lnTo>
                  <a:lnTo>
                    <a:pt x="513641" y="2909379"/>
                  </a:lnTo>
                  <a:lnTo>
                    <a:pt x="462798" y="2914288"/>
                  </a:lnTo>
                  <a:lnTo>
                    <a:pt x="411956" y="2919196"/>
                  </a:lnTo>
                  <a:lnTo>
                    <a:pt x="361113" y="2924105"/>
                  </a:lnTo>
                  <a:lnTo>
                    <a:pt x="310270" y="2929013"/>
                  </a:lnTo>
                  <a:lnTo>
                    <a:pt x="259426" y="2933922"/>
                  </a:lnTo>
                  <a:lnTo>
                    <a:pt x="208583" y="2938830"/>
                  </a:lnTo>
                  <a:lnTo>
                    <a:pt x="157739" y="2943739"/>
                  </a:lnTo>
                  <a:lnTo>
                    <a:pt x="106895" y="2948647"/>
                  </a:lnTo>
                  <a:lnTo>
                    <a:pt x="56051" y="2953556"/>
                  </a:lnTo>
                  <a:lnTo>
                    <a:pt x="5207" y="2958465"/>
                  </a:lnTo>
                  <a:lnTo>
                    <a:pt x="0" y="2904616"/>
                  </a:lnTo>
                  <a:lnTo>
                    <a:pt x="3055619" y="2604516"/>
                  </a:lnTo>
                  <a:lnTo>
                    <a:pt x="3055619" y="0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048625" y="4891404"/>
              <a:ext cx="1257935" cy="290830"/>
            </a:xfrm>
            <a:custGeom>
              <a:avLst/>
              <a:gdLst/>
              <a:ahLst/>
              <a:cxnLst/>
              <a:rect l="l" t="t" r="r" b="b"/>
              <a:pathLst>
                <a:path w="1257934" h="290829">
                  <a:moveTo>
                    <a:pt x="1098803" y="0"/>
                  </a:moveTo>
                  <a:lnTo>
                    <a:pt x="1069975" y="0"/>
                  </a:lnTo>
                  <a:lnTo>
                    <a:pt x="1069975" y="261112"/>
                  </a:lnTo>
                  <a:lnTo>
                    <a:pt x="908176" y="260096"/>
                  </a:lnTo>
                  <a:lnTo>
                    <a:pt x="879348" y="261620"/>
                  </a:lnTo>
                  <a:lnTo>
                    <a:pt x="0" y="261620"/>
                  </a:lnTo>
                  <a:lnTo>
                    <a:pt x="0" y="290449"/>
                  </a:lnTo>
                  <a:lnTo>
                    <a:pt x="934974" y="290449"/>
                  </a:lnTo>
                  <a:lnTo>
                    <a:pt x="934974" y="289814"/>
                  </a:lnTo>
                  <a:lnTo>
                    <a:pt x="1257934" y="289814"/>
                  </a:lnTo>
                  <a:lnTo>
                    <a:pt x="1257934" y="261112"/>
                  </a:lnTo>
                  <a:lnTo>
                    <a:pt x="1098803" y="261112"/>
                  </a:lnTo>
                  <a:lnTo>
                    <a:pt x="109880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48625" y="4891404"/>
              <a:ext cx="1257935" cy="290830"/>
            </a:xfrm>
            <a:custGeom>
              <a:avLst/>
              <a:gdLst/>
              <a:ahLst/>
              <a:cxnLst/>
              <a:rect l="l" t="t" r="r" b="b"/>
              <a:pathLst>
                <a:path w="1257934" h="290829">
                  <a:moveTo>
                    <a:pt x="1069975" y="0"/>
                  </a:moveTo>
                  <a:lnTo>
                    <a:pt x="1098803" y="0"/>
                  </a:lnTo>
                  <a:lnTo>
                    <a:pt x="1098803" y="261112"/>
                  </a:lnTo>
                  <a:lnTo>
                    <a:pt x="1257934" y="261112"/>
                  </a:lnTo>
                  <a:lnTo>
                    <a:pt x="1257934" y="289814"/>
                  </a:lnTo>
                  <a:lnTo>
                    <a:pt x="934974" y="289814"/>
                  </a:lnTo>
                  <a:lnTo>
                    <a:pt x="934974" y="290449"/>
                  </a:lnTo>
                  <a:lnTo>
                    <a:pt x="908176" y="290449"/>
                  </a:lnTo>
                  <a:lnTo>
                    <a:pt x="879348" y="290449"/>
                  </a:lnTo>
                  <a:lnTo>
                    <a:pt x="0" y="290449"/>
                  </a:lnTo>
                  <a:lnTo>
                    <a:pt x="0" y="261620"/>
                  </a:lnTo>
                  <a:lnTo>
                    <a:pt x="879348" y="261620"/>
                  </a:lnTo>
                  <a:lnTo>
                    <a:pt x="908176" y="260096"/>
                  </a:lnTo>
                  <a:lnTo>
                    <a:pt x="1069975" y="261112"/>
                  </a:lnTo>
                  <a:lnTo>
                    <a:pt x="1069975" y="0"/>
                  </a:lnTo>
                  <a:close/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33087" y="4395851"/>
              <a:ext cx="325120" cy="1097280"/>
            </a:xfrm>
            <a:custGeom>
              <a:avLst/>
              <a:gdLst/>
              <a:ahLst/>
              <a:cxnLst/>
              <a:rect l="l" t="t" r="r" b="b"/>
              <a:pathLst>
                <a:path w="325120" h="1097279">
                  <a:moveTo>
                    <a:pt x="324802" y="0"/>
                  </a:moveTo>
                  <a:lnTo>
                    <a:pt x="0" y="0"/>
                  </a:lnTo>
                  <a:lnTo>
                    <a:pt x="0" y="1097280"/>
                  </a:lnTo>
                  <a:lnTo>
                    <a:pt x="324802" y="1097280"/>
                  </a:lnTo>
                  <a:lnTo>
                    <a:pt x="324802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33087" y="4391025"/>
              <a:ext cx="325120" cy="1099820"/>
            </a:xfrm>
            <a:custGeom>
              <a:avLst/>
              <a:gdLst/>
              <a:ahLst/>
              <a:cxnLst/>
              <a:rect l="l" t="t" r="r" b="b"/>
              <a:pathLst>
                <a:path w="325120" h="1099820">
                  <a:moveTo>
                    <a:pt x="324738" y="2412"/>
                  </a:moveTo>
                  <a:lnTo>
                    <a:pt x="324738" y="1099693"/>
                  </a:lnTo>
                </a:path>
                <a:path w="325120" h="1099820">
                  <a:moveTo>
                    <a:pt x="888" y="0"/>
                  </a:moveTo>
                  <a:lnTo>
                    <a:pt x="888" y="1097280"/>
                  </a:lnTo>
                </a:path>
                <a:path w="325120" h="1099820">
                  <a:moveTo>
                    <a:pt x="324738" y="1099693"/>
                  </a:moveTo>
                  <a:lnTo>
                    <a:pt x="0" y="109728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66849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66849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35246" y="4395851"/>
              <a:ext cx="323850" cy="1099820"/>
            </a:xfrm>
            <a:custGeom>
              <a:avLst/>
              <a:gdLst/>
              <a:ahLst/>
              <a:cxnLst/>
              <a:rect l="l" t="t" r="r" b="b"/>
              <a:pathLst>
                <a:path w="323850" h="1099820">
                  <a:moveTo>
                    <a:pt x="323850" y="2412"/>
                  </a:moveTo>
                  <a:lnTo>
                    <a:pt x="323850" y="1099693"/>
                  </a:lnTo>
                </a:path>
                <a:path w="323850" h="1099820">
                  <a:moveTo>
                    <a:pt x="0" y="0"/>
                  </a:moveTo>
                  <a:lnTo>
                    <a:pt x="0" y="109728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76261" y="513727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462" y="7333"/>
                  </a:lnTo>
                  <a:lnTo>
                    <a:pt x="58923" y="27761"/>
                  </a:lnTo>
                  <a:lnTo>
                    <a:pt x="27761" y="58923"/>
                  </a:lnTo>
                  <a:lnTo>
                    <a:pt x="7333" y="98462"/>
                  </a:lnTo>
                  <a:lnTo>
                    <a:pt x="0" y="144018"/>
                  </a:lnTo>
                  <a:lnTo>
                    <a:pt x="7333" y="189524"/>
                  </a:lnTo>
                  <a:lnTo>
                    <a:pt x="27761" y="229057"/>
                  </a:lnTo>
                  <a:lnTo>
                    <a:pt x="58923" y="260238"/>
                  </a:lnTo>
                  <a:lnTo>
                    <a:pt x="98462" y="280690"/>
                  </a:lnTo>
                  <a:lnTo>
                    <a:pt x="144018" y="288036"/>
                  </a:lnTo>
                  <a:lnTo>
                    <a:pt x="189511" y="280690"/>
                  </a:lnTo>
                  <a:lnTo>
                    <a:pt x="229012" y="260238"/>
                  </a:lnTo>
                  <a:lnTo>
                    <a:pt x="260155" y="229057"/>
                  </a:lnTo>
                  <a:lnTo>
                    <a:pt x="280576" y="189524"/>
                  </a:lnTo>
                  <a:lnTo>
                    <a:pt x="287909" y="144018"/>
                  </a:lnTo>
                  <a:lnTo>
                    <a:pt x="280576" y="98462"/>
                  </a:lnTo>
                  <a:lnTo>
                    <a:pt x="260155" y="58923"/>
                  </a:lnTo>
                  <a:lnTo>
                    <a:pt x="229012" y="27761"/>
                  </a:lnTo>
                  <a:lnTo>
                    <a:pt x="189511" y="7333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176261" y="513727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8"/>
                  </a:moveTo>
                  <a:lnTo>
                    <a:pt x="7333" y="98462"/>
                  </a:lnTo>
                  <a:lnTo>
                    <a:pt x="27761" y="58923"/>
                  </a:lnTo>
                  <a:lnTo>
                    <a:pt x="58923" y="27761"/>
                  </a:lnTo>
                  <a:lnTo>
                    <a:pt x="98462" y="7333"/>
                  </a:lnTo>
                  <a:lnTo>
                    <a:pt x="144018" y="0"/>
                  </a:lnTo>
                  <a:lnTo>
                    <a:pt x="189511" y="7333"/>
                  </a:lnTo>
                  <a:lnTo>
                    <a:pt x="229012" y="27761"/>
                  </a:lnTo>
                  <a:lnTo>
                    <a:pt x="260155" y="58923"/>
                  </a:lnTo>
                  <a:lnTo>
                    <a:pt x="280576" y="98462"/>
                  </a:lnTo>
                  <a:lnTo>
                    <a:pt x="287909" y="144018"/>
                  </a:lnTo>
                  <a:lnTo>
                    <a:pt x="280576" y="189524"/>
                  </a:lnTo>
                  <a:lnTo>
                    <a:pt x="260155" y="229057"/>
                  </a:lnTo>
                  <a:lnTo>
                    <a:pt x="229012" y="260238"/>
                  </a:lnTo>
                  <a:lnTo>
                    <a:pt x="189511" y="280690"/>
                  </a:lnTo>
                  <a:lnTo>
                    <a:pt x="144018" y="288036"/>
                  </a:lnTo>
                  <a:lnTo>
                    <a:pt x="98462" y="280690"/>
                  </a:lnTo>
                  <a:lnTo>
                    <a:pt x="58923" y="260238"/>
                  </a:lnTo>
                  <a:lnTo>
                    <a:pt x="27761" y="229057"/>
                  </a:lnTo>
                  <a:lnTo>
                    <a:pt x="7333" y="189524"/>
                  </a:lnTo>
                  <a:lnTo>
                    <a:pt x="0" y="144018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7266178" y="517372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7337043" y="4543196"/>
              <a:ext cx="2492375" cy="663575"/>
            </a:xfrm>
            <a:custGeom>
              <a:avLst/>
              <a:gdLst/>
              <a:ahLst/>
              <a:cxnLst/>
              <a:rect l="l" t="t" r="r" b="b"/>
              <a:pathLst>
                <a:path w="2492375" h="663575">
                  <a:moveTo>
                    <a:pt x="2492375" y="0"/>
                  </a:moveTo>
                  <a:lnTo>
                    <a:pt x="0" y="0"/>
                  </a:lnTo>
                  <a:lnTo>
                    <a:pt x="0" y="663168"/>
                  </a:lnTo>
                  <a:lnTo>
                    <a:pt x="2492375" y="663168"/>
                  </a:lnTo>
                  <a:lnTo>
                    <a:pt x="2492375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21930" y="41681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1930" y="41681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9431" y="3255263"/>
              <a:ext cx="147849" cy="1080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7644" y="4676101"/>
              <a:ext cx="582278" cy="5122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9923" y="3617048"/>
              <a:ext cx="1674578" cy="578014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760984" y="1033531"/>
            <a:ext cx="9304528" cy="127214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40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Rückstau</a:t>
            </a:r>
            <a:r>
              <a:rPr sz="1900" spc="-2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aus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der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Kanalisation</a:t>
            </a:r>
            <a:endParaRPr sz="1900" dirty="0"/>
          </a:p>
        </p:txBody>
      </p:sp>
      <p:sp>
        <p:nvSpPr>
          <p:cNvPr id="24" name="object 24"/>
          <p:cNvSpPr txBox="1"/>
          <p:nvPr/>
        </p:nvSpPr>
        <p:spPr>
          <a:xfrm>
            <a:off x="1409881" y="4166489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07889" y="4378452"/>
            <a:ext cx="2133600" cy="948055"/>
            <a:chOff x="5207889" y="4378452"/>
            <a:chExt cx="2133600" cy="948055"/>
          </a:xfrm>
        </p:grpSpPr>
        <p:pic>
          <p:nvPicPr>
            <p:cNvPr id="28" name="object 28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889" y="5060188"/>
              <a:ext cx="1889640" cy="26606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9390" y="4611243"/>
              <a:ext cx="1745368" cy="26415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7471" y="4378452"/>
              <a:ext cx="144018" cy="21170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93475" y="2823591"/>
            <a:ext cx="300990" cy="300990"/>
            <a:chOff x="251968" y="2330069"/>
            <a:chExt cx="300990" cy="300990"/>
          </a:xfrm>
        </p:grpSpPr>
        <p:sp>
          <p:nvSpPr>
            <p:cNvPr id="33" name="object 33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89080" y="286588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32983" y="2843987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3475" y="3204210"/>
            <a:ext cx="300990" cy="300990"/>
            <a:chOff x="251968" y="2710688"/>
            <a:chExt cx="300990" cy="300990"/>
          </a:xfrm>
        </p:grpSpPr>
        <p:sp>
          <p:nvSpPr>
            <p:cNvPr id="38" name="object 38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6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6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89080" y="324662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5099" y="3250260"/>
            <a:ext cx="4066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Eindringendes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Wasser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Rückstau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Kanalisation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938020" y="2525522"/>
            <a:ext cx="7371715" cy="3477895"/>
            <a:chOff x="1938020" y="2525522"/>
            <a:chExt cx="7371715" cy="3477895"/>
          </a:xfrm>
        </p:grpSpPr>
        <p:sp>
          <p:nvSpPr>
            <p:cNvPr id="43" name="object 43"/>
            <p:cNvSpPr/>
            <p:nvPr/>
          </p:nvSpPr>
          <p:spPr>
            <a:xfrm>
              <a:off x="2054606" y="4385945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54288" y="539330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35"/>
                  </a:lnTo>
                </a:path>
              </a:pathLst>
            </a:custGeom>
            <a:ln w="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413863" y="539330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35"/>
                  </a:lnTo>
                </a:path>
              </a:pathLst>
            </a:custGeom>
            <a:ln w="7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41189" y="2531872"/>
              <a:ext cx="3109595" cy="2958465"/>
            </a:xfrm>
            <a:custGeom>
              <a:avLst/>
              <a:gdLst/>
              <a:ahLst/>
              <a:cxnLst/>
              <a:rect l="l" t="t" r="r" b="b"/>
              <a:pathLst>
                <a:path w="3109595" h="2958465">
                  <a:moveTo>
                    <a:pt x="3109594" y="0"/>
                  </a:moveTo>
                  <a:lnTo>
                    <a:pt x="3055619" y="0"/>
                  </a:lnTo>
                  <a:lnTo>
                    <a:pt x="3055619" y="2604516"/>
                  </a:lnTo>
                  <a:lnTo>
                    <a:pt x="0" y="2904616"/>
                  </a:lnTo>
                  <a:lnTo>
                    <a:pt x="5207" y="2958465"/>
                  </a:lnTo>
                  <a:lnTo>
                    <a:pt x="3055619" y="2663952"/>
                  </a:lnTo>
                  <a:lnTo>
                    <a:pt x="3109594" y="2663952"/>
                  </a:lnTo>
                  <a:lnTo>
                    <a:pt x="3109594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41189" y="2531872"/>
              <a:ext cx="3109595" cy="2958465"/>
            </a:xfrm>
            <a:custGeom>
              <a:avLst/>
              <a:gdLst/>
              <a:ahLst/>
              <a:cxnLst/>
              <a:rect l="l" t="t" r="r" b="b"/>
              <a:pathLst>
                <a:path w="3109595" h="2958465">
                  <a:moveTo>
                    <a:pt x="3055619" y="0"/>
                  </a:moveTo>
                  <a:lnTo>
                    <a:pt x="3109594" y="0"/>
                  </a:lnTo>
                  <a:lnTo>
                    <a:pt x="3109594" y="2663952"/>
                  </a:lnTo>
                  <a:lnTo>
                    <a:pt x="3055619" y="2663952"/>
                  </a:lnTo>
                  <a:lnTo>
                    <a:pt x="3004781" y="2668860"/>
                  </a:lnTo>
                  <a:lnTo>
                    <a:pt x="2953943" y="2673769"/>
                  </a:lnTo>
                  <a:lnTo>
                    <a:pt x="2903105" y="2678677"/>
                  </a:lnTo>
                  <a:lnTo>
                    <a:pt x="2852267" y="2683586"/>
                  </a:lnTo>
                  <a:lnTo>
                    <a:pt x="2801429" y="2688494"/>
                  </a:lnTo>
                  <a:lnTo>
                    <a:pt x="2750591" y="2693403"/>
                  </a:lnTo>
                  <a:lnTo>
                    <a:pt x="2699753" y="2698311"/>
                  </a:lnTo>
                  <a:lnTo>
                    <a:pt x="2648914" y="2703220"/>
                  </a:lnTo>
                  <a:lnTo>
                    <a:pt x="2598076" y="2708128"/>
                  </a:lnTo>
                  <a:lnTo>
                    <a:pt x="2547238" y="2713037"/>
                  </a:lnTo>
                  <a:lnTo>
                    <a:pt x="2496400" y="2717946"/>
                  </a:lnTo>
                  <a:lnTo>
                    <a:pt x="2445561" y="2722854"/>
                  </a:lnTo>
                  <a:lnTo>
                    <a:pt x="2394723" y="2727763"/>
                  </a:lnTo>
                  <a:lnTo>
                    <a:pt x="2343884" y="2732671"/>
                  </a:lnTo>
                  <a:lnTo>
                    <a:pt x="2293046" y="2737580"/>
                  </a:lnTo>
                  <a:lnTo>
                    <a:pt x="2242207" y="2742488"/>
                  </a:lnTo>
                  <a:lnTo>
                    <a:pt x="2191369" y="2747397"/>
                  </a:lnTo>
                  <a:lnTo>
                    <a:pt x="2140530" y="2752305"/>
                  </a:lnTo>
                  <a:lnTo>
                    <a:pt x="2089692" y="2757214"/>
                  </a:lnTo>
                  <a:lnTo>
                    <a:pt x="2038853" y="2762123"/>
                  </a:lnTo>
                  <a:lnTo>
                    <a:pt x="1988014" y="2767031"/>
                  </a:lnTo>
                  <a:lnTo>
                    <a:pt x="1937175" y="2771940"/>
                  </a:lnTo>
                  <a:lnTo>
                    <a:pt x="1886336" y="2776848"/>
                  </a:lnTo>
                  <a:lnTo>
                    <a:pt x="1835497" y="2781757"/>
                  </a:lnTo>
                  <a:lnTo>
                    <a:pt x="1784658" y="2786665"/>
                  </a:lnTo>
                  <a:lnTo>
                    <a:pt x="1733819" y="2791574"/>
                  </a:lnTo>
                  <a:lnTo>
                    <a:pt x="1682979" y="2796482"/>
                  </a:lnTo>
                  <a:lnTo>
                    <a:pt x="1632140" y="2801391"/>
                  </a:lnTo>
                  <a:lnTo>
                    <a:pt x="1581300" y="2806299"/>
                  </a:lnTo>
                  <a:lnTo>
                    <a:pt x="1530461" y="2811208"/>
                  </a:lnTo>
                  <a:lnTo>
                    <a:pt x="1479621" y="2816117"/>
                  </a:lnTo>
                  <a:lnTo>
                    <a:pt x="1428781" y="2821025"/>
                  </a:lnTo>
                  <a:lnTo>
                    <a:pt x="1377941" y="2825934"/>
                  </a:lnTo>
                  <a:lnTo>
                    <a:pt x="1327101" y="2830842"/>
                  </a:lnTo>
                  <a:lnTo>
                    <a:pt x="1276261" y="2835751"/>
                  </a:lnTo>
                  <a:lnTo>
                    <a:pt x="1225420" y="2840659"/>
                  </a:lnTo>
                  <a:lnTo>
                    <a:pt x="1174580" y="2845568"/>
                  </a:lnTo>
                  <a:lnTo>
                    <a:pt x="1123739" y="2850476"/>
                  </a:lnTo>
                  <a:lnTo>
                    <a:pt x="1072899" y="2855385"/>
                  </a:lnTo>
                  <a:lnTo>
                    <a:pt x="1022058" y="2860294"/>
                  </a:lnTo>
                  <a:lnTo>
                    <a:pt x="971217" y="2865202"/>
                  </a:lnTo>
                  <a:lnTo>
                    <a:pt x="920376" y="2870111"/>
                  </a:lnTo>
                  <a:lnTo>
                    <a:pt x="869534" y="2875019"/>
                  </a:lnTo>
                  <a:lnTo>
                    <a:pt x="818693" y="2879928"/>
                  </a:lnTo>
                  <a:lnTo>
                    <a:pt x="767851" y="2884836"/>
                  </a:lnTo>
                  <a:lnTo>
                    <a:pt x="717010" y="2889745"/>
                  </a:lnTo>
                  <a:lnTo>
                    <a:pt x="666168" y="2894653"/>
                  </a:lnTo>
                  <a:lnTo>
                    <a:pt x="615326" y="2899562"/>
                  </a:lnTo>
                  <a:lnTo>
                    <a:pt x="564483" y="2904470"/>
                  </a:lnTo>
                  <a:lnTo>
                    <a:pt x="513641" y="2909379"/>
                  </a:lnTo>
                  <a:lnTo>
                    <a:pt x="462798" y="2914288"/>
                  </a:lnTo>
                  <a:lnTo>
                    <a:pt x="411956" y="2919196"/>
                  </a:lnTo>
                  <a:lnTo>
                    <a:pt x="361113" y="2924105"/>
                  </a:lnTo>
                  <a:lnTo>
                    <a:pt x="310270" y="2929013"/>
                  </a:lnTo>
                  <a:lnTo>
                    <a:pt x="259426" y="2933922"/>
                  </a:lnTo>
                  <a:lnTo>
                    <a:pt x="208583" y="2938830"/>
                  </a:lnTo>
                  <a:lnTo>
                    <a:pt x="157739" y="2943739"/>
                  </a:lnTo>
                  <a:lnTo>
                    <a:pt x="106895" y="2948647"/>
                  </a:lnTo>
                  <a:lnTo>
                    <a:pt x="56051" y="2953556"/>
                  </a:lnTo>
                  <a:lnTo>
                    <a:pt x="5207" y="2958465"/>
                  </a:lnTo>
                  <a:lnTo>
                    <a:pt x="0" y="2904616"/>
                  </a:lnTo>
                  <a:lnTo>
                    <a:pt x="3055619" y="2604516"/>
                  </a:lnTo>
                  <a:lnTo>
                    <a:pt x="3055619" y="0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048625" y="4891404"/>
              <a:ext cx="1257935" cy="290830"/>
            </a:xfrm>
            <a:custGeom>
              <a:avLst/>
              <a:gdLst/>
              <a:ahLst/>
              <a:cxnLst/>
              <a:rect l="l" t="t" r="r" b="b"/>
              <a:pathLst>
                <a:path w="1257934" h="290829">
                  <a:moveTo>
                    <a:pt x="1098803" y="0"/>
                  </a:moveTo>
                  <a:lnTo>
                    <a:pt x="1069975" y="0"/>
                  </a:lnTo>
                  <a:lnTo>
                    <a:pt x="1069975" y="261112"/>
                  </a:lnTo>
                  <a:lnTo>
                    <a:pt x="908176" y="260096"/>
                  </a:lnTo>
                  <a:lnTo>
                    <a:pt x="879348" y="261620"/>
                  </a:lnTo>
                  <a:lnTo>
                    <a:pt x="0" y="261620"/>
                  </a:lnTo>
                  <a:lnTo>
                    <a:pt x="0" y="290449"/>
                  </a:lnTo>
                  <a:lnTo>
                    <a:pt x="934974" y="290449"/>
                  </a:lnTo>
                  <a:lnTo>
                    <a:pt x="934974" y="289814"/>
                  </a:lnTo>
                  <a:lnTo>
                    <a:pt x="1257934" y="289814"/>
                  </a:lnTo>
                  <a:lnTo>
                    <a:pt x="1257934" y="261112"/>
                  </a:lnTo>
                  <a:lnTo>
                    <a:pt x="1098803" y="261112"/>
                  </a:lnTo>
                  <a:lnTo>
                    <a:pt x="1098803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48625" y="4891404"/>
              <a:ext cx="1257935" cy="290830"/>
            </a:xfrm>
            <a:custGeom>
              <a:avLst/>
              <a:gdLst/>
              <a:ahLst/>
              <a:cxnLst/>
              <a:rect l="l" t="t" r="r" b="b"/>
              <a:pathLst>
                <a:path w="1257934" h="290829">
                  <a:moveTo>
                    <a:pt x="1069975" y="0"/>
                  </a:moveTo>
                  <a:lnTo>
                    <a:pt x="1098803" y="0"/>
                  </a:lnTo>
                  <a:lnTo>
                    <a:pt x="1098803" y="261112"/>
                  </a:lnTo>
                  <a:lnTo>
                    <a:pt x="1257934" y="261112"/>
                  </a:lnTo>
                  <a:lnTo>
                    <a:pt x="1257934" y="289814"/>
                  </a:lnTo>
                  <a:lnTo>
                    <a:pt x="934974" y="289814"/>
                  </a:lnTo>
                  <a:lnTo>
                    <a:pt x="934974" y="290449"/>
                  </a:lnTo>
                  <a:lnTo>
                    <a:pt x="908176" y="290449"/>
                  </a:lnTo>
                  <a:lnTo>
                    <a:pt x="879348" y="290449"/>
                  </a:lnTo>
                  <a:lnTo>
                    <a:pt x="0" y="290449"/>
                  </a:lnTo>
                  <a:lnTo>
                    <a:pt x="0" y="261620"/>
                  </a:lnTo>
                  <a:lnTo>
                    <a:pt x="879348" y="261620"/>
                  </a:lnTo>
                  <a:lnTo>
                    <a:pt x="908176" y="260096"/>
                  </a:lnTo>
                  <a:lnTo>
                    <a:pt x="1069975" y="261112"/>
                  </a:lnTo>
                  <a:lnTo>
                    <a:pt x="1069975" y="0"/>
                  </a:lnTo>
                  <a:close/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33087" y="4395851"/>
              <a:ext cx="325120" cy="147955"/>
            </a:xfrm>
            <a:custGeom>
              <a:avLst/>
              <a:gdLst/>
              <a:ahLst/>
              <a:cxnLst/>
              <a:rect l="l" t="t" r="r" b="b"/>
              <a:pathLst>
                <a:path w="325120" h="147954">
                  <a:moveTo>
                    <a:pt x="0" y="147345"/>
                  </a:moveTo>
                  <a:lnTo>
                    <a:pt x="324802" y="147345"/>
                  </a:lnTo>
                  <a:lnTo>
                    <a:pt x="324802" y="0"/>
                  </a:lnTo>
                  <a:lnTo>
                    <a:pt x="0" y="0"/>
                  </a:lnTo>
                  <a:lnTo>
                    <a:pt x="0" y="147345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33087" y="4391025"/>
              <a:ext cx="325120" cy="1099820"/>
            </a:xfrm>
            <a:custGeom>
              <a:avLst/>
              <a:gdLst/>
              <a:ahLst/>
              <a:cxnLst/>
              <a:rect l="l" t="t" r="r" b="b"/>
              <a:pathLst>
                <a:path w="325120" h="1099820">
                  <a:moveTo>
                    <a:pt x="324738" y="2412"/>
                  </a:moveTo>
                  <a:lnTo>
                    <a:pt x="324738" y="1099693"/>
                  </a:lnTo>
                </a:path>
                <a:path w="325120" h="1099820">
                  <a:moveTo>
                    <a:pt x="888" y="0"/>
                  </a:moveTo>
                  <a:lnTo>
                    <a:pt x="888" y="1097280"/>
                  </a:lnTo>
                </a:path>
                <a:path w="325120" h="1099820">
                  <a:moveTo>
                    <a:pt x="324738" y="1099693"/>
                  </a:moveTo>
                  <a:lnTo>
                    <a:pt x="0" y="109728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057146" y="4542980"/>
              <a:ext cx="353060" cy="1030605"/>
            </a:xfrm>
            <a:custGeom>
              <a:avLst/>
              <a:gdLst/>
              <a:ahLst/>
              <a:cxnLst/>
              <a:rect l="l" t="t" r="r" b="b"/>
              <a:pathLst>
                <a:path w="353060" h="1030604">
                  <a:moveTo>
                    <a:pt x="352755" y="0"/>
                  </a:moveTo>
                  <a:lnTo>
                    <a:pt x="0" y="0"/>
                  </a:lnTo>
                  <a:lnTo>
                    <a:pt x="0" y="1030414"/>
                  </a:lnTo>
                  <a:lnTo>
                    <a:pt x="352755" y="1030414"/>
                  </a:lnTo>
                  <a:lnTo>
                    <a:pt x="352755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966849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66849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34230" y="4543196"/>
              <a:ext cx="325120" cy="949960"/>
            </a:xfrm>
            <a:custGeom>
              <a:avLst/>
              <a:gdLst/>
              <a:ahLst/>
              <a:cxnLst/>
              <a:rect l="l" t="t" r="r" b="b"/>
              <a:pathLst>
                <a:path w="325120" h="949960">
                  <a:moveTo>
                    <a:pt x="324802" y="0"/>
                  </a:moveTo>
                  <a:lnTo>
                    <a:pt x="0" y="0"/>
                  </a:lnTo>
                  <a:lnTo>
                    <a:pt x="0" y="949934"/>
                  </a:lnTo>
                  <a:lnTo>
                    <a:pt x="324802" y="949934"/>
                  </a:lnTo>
                  <a:lnTo>
                    <a:pt x="324802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34230" y="4395851"/>
              <a:ext cx="325120" cy="1099820"/>
            </a:xfrm>
            <a:custGeom>
              <a:avLst/>
              <a:gdLst/>
              <a:ahLst/>
              <a:cxnLst/>
              <a:rect l="l" t="t" r="r" b="b"/>
              <a:pathLst>
                <a:path w="325120" h="1099820">
                  <a:moveTo>
                    <a:pt x="324866" y="2412"/>
                  </a:moveTo>
                  <a:lnTo>
                    <a:pt x="324866" y="1099693"/>
                  </a:lnTo>
                </a:path>
                <a:path w="325120" h="1099820">
                  <a:moveTo>
                    <a:pt x="1016" y="0"/>
                  </a:moveTo>
                  <a:lnTo>
                    <a:pt x="1016" y="1097280"/>
                  </a:lnTo>
                </a:path>
                <a:path w="325120" h="1099820">
                  <a:moveTo>
                    <a:pt x="324866" y="1099693"/>
                  </a:moveTo>
                  <a:lnTo>
                    <a:pt x="0" y="109728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001761" y="2530348"/>
              <a:ext cx="45720" cy="2014220"/>
            </a:xfrm>
            <a:custGeom>
              <a:avLst/>
              <a:gdLst/>
              <a:ahLst/>
              <a:cxnLst/>
              <a:rect l="l" t="t" r="r" b="b"/>
              <a:pathLst>
                <a:path w="45720" h="2014220">
                  <a:moveTo>
                    <a:pt x="45718" y="0"/>
                  </a:moveTo>
                  <a:lnTo>
                    <a:pt x="0" y="0"/>
                  </a:lnTo>
                  <a:lnTo>
                    <a:pt x="0" y="2014220"/>
                  </a:lnTo>
                  <a:lnTo>
                    <a:pt x="45718" y="2014220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176261" y="513727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462" y="7333"/>
                  </a:lnTo>
                  <a:lnTo>
                    <a:pt x="58923" y="27761"/>
                  </a:lnTo>
                  <a:lnTo>
                    <a:pt x="27761" y="58923"/>
                  </a:lnTo>
                  <a:lnTo>
                    <a:pt x="7333" y="98462"/>
                  </a:lnTo>
                  <a:lnTo>
                    <a:pt x="0" y="144018"/>
                  </a:lnTo>
                  <a:lnTo>
                    <a:pt x="7333" y="189524"/>
                  </a:lnTo>
                  <a:lnTo>
                    <a:pt x="27761" y="229057"/>
                  </a:lnTo>
                  <a:lnTo>
                    <a:pt x="58923" y="260238"/>
                  </a:lnTo>
                  <a:lnTo>
                    <a:pt x="98462" y="280690"/>
                  </a:lnTo>
                  <a:lnTo>
                    <a:pt x="144018" y="288036"/>
                  </a:lnTo>
                  <a:lnTo>
                    <a:pt x="189511" y="280690"/>
                  </a:lnTo>
                  <a:lnTo>
                    <a:pt x="229012" y="260238"/>
                  </a:lnTo>
                  <a:lnTo>
                    <a:pt x="260155" y="229057"/>
                  </a:lnTo>
                  <a:lnTo>
                    <a:pt x="280576" y="189524"/>
                  </a:lnTo>
                  <a:lnTo>
                    <a:pt x="287909" y="144018"/>
                  </a:lnTo>
                  <a:lnTo>
                    <a:pt x="280576" y="98462"/>
                  </a:lnTo>
                  <a:lnTo>
                    <a:pt x="260155" y="58923"/>
                  </a:lnTo>
                  <a:lnTo>
                    <a:pt x="229012" y="27761"/>
                  </a:lnTo>
                  <a:lnTo>
                    <a:pt x="189511" y="7333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176261" y="513727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8"/>
                  </a:moveTo>
                  <a:lnTo>
                    <a:pt x="7333" y="98462"/>
                  </a:lnTo>
                  <a:lnTo>
                    <a:pt x="27761" y="58923"/>
                  </a:lnTo>
                  <a:lnTo>
                    <a:pt x="58923" y="27761"/>
                  </a:lnTo>
                  <a:lnTo>
                    <a:pt x="98462" y="7333"/>
                  </a:lnTo>
                  <a:lnTo>
                    <a:pt x="144018" y="0"/>
                  </a:lnTo>
                  <a:lnTo>
                    <a:pt x="189511" y="7333"/>
                  </a:lnTo>
                  <a:lnTo>
                    <a:pt x="229012" y="27761"/>
                  </a:lnTo>
                  <a:lnTo>
                    <a:pt x="260155" y="58923"/>
                  </a:lnTo>
                  <a:lnTo>
                    <a:pt x="280576" y="98462"/>
                  </a:lnTo>
                  <a:lnTo>
                    <a:pt x="287909" y="144018"/>
                  </a:lnTo>
                  <a:lnTo>
                    <a:pt x="280576" y="189524"/>
                  </a:lnTo>
                  <a:lnTo>
                    <a:pt x="260155" y="229057"/>
                  </a:lnTo>
                  <a:lnTo>
                    <a:pt x="229012" y="260238"/>
                  </a:lnTo>
                  <a:lnTo>
                    <a:pt x="189511" y="280690"/>
                  </a:lnTo>
                  <a:lnTo>
                    <a:pt x="144018" y="288036"/>
                  </a:lnTo>
                  <a:lnTo>
                    <a:pt x="98462" y="280690"/>
                  </a:lnTo>
                  <a:lnTo>
                    <a:pt x="58923" y="260238"/>
                  </a:lnTo>
                  <a:lnTo>
                    <a:pt x="27761" y="229057"/>
                  </a:lnTo>
                  <a:lnTo>
                    <a:pt x="7333" y="189524"/>
                  </a:lnTo>
                  <a:lnTo>
                    <a:pt x="0" y="144018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7266178" y="517372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2070226" y="4539996"/>
            <a:ext cx="7759700" cy="218440"/>
            <a:chOff x="2070226" y="4539996"/>
            <a:chExt cx="7759700" cy="218440"/>
          </a:xfrm>
        </p:grpSpPr>
        <p:sp>
          <p:nvSpPr>
            <p:cNvPr id="65" name="object 65"/>
            <p:cNvSpPr/>
            <p:nvPr/>
          </p:nvSpPr>
          <p:spPr>
            <a:xfrm>
              <a:off x="4964048" y="4545457"/>
              <a:ext cx="2020570" cy="212725"/>
            </a:xfrm>
            <a:custGeom>
              <a:avLst/>
              <a:gdLst/>
              <a:ahLst/>
              <a:cxnLst/>
              <a:rect l="l" t="t" r="r" b="b"/>
              <a:pathLst>
                <a:path w="2020570" h="212725">
                  <a:moveTo>
                    <a:pt x="2020443" y="0"/>
                  </a:moveTo>
                  <a:lnTo>
                    <a:pt x="1508505" y="8128"/>
                  </a:lnTo>
                  <a:lnTo>
                    <a:pt x="2666" y="169799"/>
                  </a:lnTo>
                  <a:lnTo>
                    <a:pt x="0" y="212471"/>
                  </a:lnTo>
                  <a:lnTo>
                    <a:pt x="2020443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070226" y="4543171"/>
              <a:ext cx="7759700" cy="0"/>
            </a:xfrm>
            <a:custGeom>
              <a:avLst/>
              <a:gdLst/>
              <a:ahLst/>
              <a:cxnLst/>
              <a:rect l="l" t="t" r="r" b="b"/>
              <a:pathLst>
                <a:path w="7759700">
                  <a:moveTo>
                    <a:pt x="0" y="0"/>
                  </a:moveTo>
                  <a:lnTo>
                    <a:pt x="7759192" y="0"/>
                  </a:lnTo>
                </a:path>
              </a:pathLst>
            </a:custGeom>
            <a:ln w="6350">
              <a:solidFill>
                <a:srgbClr val="4B7DA2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9431" y="3255263"/>
              <a:ext cx="147849" cy="1080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9923" y="3617048"/>
              <a:ext cx="1674578" cy="578014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794765" y="1037606"/>
            <a:ext cx="8969249" cy="127214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40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Rückstau</a:t>
            </a:r>
            <a:r>
              <a:rPr sz="1900" spc="-2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aus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der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Kanalisation</a:t>
            </a:r>
            <a:endParaRPr sz="1900" dirty="0"/>
          </a:p>
        </p:txBody>
      </p:sp>
      <p:sp>
        <p:nvSpPr>
          <p:cNvPr id="22" name="object 22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207889" y="4378452"/>
            <a:ext cx="4382135" cy="948055"/>
            <a:chOff x="5207889" y="4378452"/>
            <a:chExt cx="4382135" cy="948055"/>
          </a:xfrm>
        </p:grpSpPr>
        <p:pic>
          <p:nvPicPr>
            <p:cNvPr id="26" name="object 2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889" y="5060188"/>
              <a:ext cx="1889640" cy="2660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9390" y="4611243"/>
              <a:ext cx="1745368" cy="26415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7471" y="4378452"/>
              <a:ext cx="144018" cy="21170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45450" y="4676102"/>
              <a:ext cx="1544473" cy="512296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51968" y="2514600"/>
            <a:ext cx="300990" cy="300990"/>
            <a:chOff x="251968" y="2330069"/>
            <a:chExt cx="300990" cy="300990"/>
          </a:xfrm>
        </p:grpSpPr>
        <p:sp>
          <p:nvSpPr>
            <p:cNvPr id="32" name="object 32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47573" y="255689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3592" y="2560827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51968" y="2895219"/>
            <a:ext cx="300990" cy="300990"/>
            <a:chOff x="251968" y="2710688"/>
            <a:chExt cx="300990" cy="300990"/>
          </a:xfrm>
        </p:grpSpPr>
        <p:sp>
          <p:nvSpPr>
            <p:cNvPr id="37" name="object 37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6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6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47573" y="293763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3592" y="2941269"/>
            <a:ext cx="4066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Eindringendes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Wasser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Rückstau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Kanalisation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38020" y="2525522"/>
            <a:ext cx="7898765" cy="3477895"/>
            <a:chOff x="1938020" y="2525522"/>
            <a:chExt cx="7898765" cy="3477895"/>
          </a:xfrm>
        </p:grpSpPr>
        <p:sp>
          <p:nvSpPr>
            <p:cNvPr id="42" name="object 42"/>
            <p:cNvSpPr/>
            <p:nvPr/>
          </p:nvSpPr>
          <p:spPr>
            <a:xfrm>
              <a:off x="2054606" y="4385945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54606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66849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66849" y="5324982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60080" y="4398264"/>
              <a:ext cx="0" cy="1097280"/>
            </a:xfrm>
            <a:custGeom>
              <a:avLst/>
              <a:gdLst/>
              <a:ahLst/>
              <a:cxnLst/>
              <a:rect l="l" t="t" r="r" b="b"/>
              <a:pathLst>
                <a:path h="1097279">
                  <a:moveTo>
                    <a:pt x="0" y="0"/>
                  </a:moveTo>
                  <a:lnTo>
                    <a:pt x="0" y="1097280"/>
                  </a:lnTo>
                </a:path>
              </a:pathLst>
            </a:custGeom>
            <a:ln w="43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32579" y="4395851"/>
              <a:ext cx="0" cy="1097280"/>
            </a:xfrm>
            <a:custGeom>
              <a:avLst/>
              <a:gdLst/>
              <a:ahLst/>
              <a:cxnLst/>
              <a:rect l="l" t="t" r="r" b="b"/>
              <a:pathLst>
                <a:path h="1097279">
                  <a:moveTo>
                    <a:pt x="0" y="0"/>
                  </a:moveTo>
                  <a:lnTo>
                    <a:pt x="0" y="10972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031479" y="4227067"/>
              <a:ext cx="1798955" cy="199390"/>
            </a:xfrm>
            <a:custGeom>
              <a:avLst/>
              <a:gdLst/>
              <a:ahLst/>
              <a:cxnLst/>
              <a:rect l="l" t="t" r="r" b="b"/>
              <a:pathLst>
                <a:path w="1798954" h="199389">
                  <a:moveTo>
                    <a:pt x="1794764" y="0"/>
                  </a:moveTo>
                  <a:lnTo>
                    <a:pt x="0" y="149732"/>
                  </a:lnTo>
                  <a:lnTo>
                    <a:pt x="4064" y="198881"/>
                  </a:lnTo>
                  <a:lnTo>
                    <a:pt x="1798827" y="49148"/>
                  </a:lnTo>
                  <a:lnTo>
                    <a:pt x="1794764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031479" y="4227067"/>
              <a:ext cx="1798955" cy="199390"/>
            </a:xfrm>
            <a:custGeom>
              <a:avLst/>
              <a:gdLst/>
              <a:ahLst/>
              <a:cxnLst/>
              <a:rect l="l" t="t" r="r" b="b"/>
              <a:pathLst>
                <a:path w="1798954" h="199389">
                  <a:moveTo>
                    <a:pt x="0" y="149732"/>
                  </a:moveTo>
                  <a:lnTo>
                    <a:pt x="1794764" y="0"/>
                  </a:lnTo>
                  <a:lnTo>
                    <a:pt x="1798827" y="49148"/>
                  </a:lnTo>
                  <a:lnTo>
                    <a:pt x="4064" y="198881"/>
                  </a:lnTo>
                  <a:lnTo>
                    <a:pt x="0" y="149732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9550" y="2614168"/>
              <a:ext cx="1433829" cy="1797938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941189" y="2531872"/>
              <a:ext cx="3109595" cy="2958465"/>
            </a:xfrm>
            <a:custGeom>
              <a:avLst/>
              <a:gdLst/>
              <a:ahLst/>
              <a:cxnLst/>
              <a:rect l="l" t="t" r="r" b="b"/>
              <a:pathLst>
                <a:path w="3109595" h="2958465">
                  <a:moveTo>
                    <a:pt x="3109594" y="0"/>
                  </a:moveTo>
                  <a:lnTo>
                    <a:pt x="3055619" y="0"/>
                  </a:lnTo>
                  <a:lnTo>
                    <a:pt x="3055619" y="2604516"/>
                  </a:lnTo>
                  <a:lnTo>
                    <a:pt x="0" y="2904616"/>
                  </a:lnTo>
                  <a:lnTo>
                    <a:pt x="5207" y="2958465"/>
                  </a:lnTo>
                  <a:lnTo>
                    <a:pt x="3055619" y="2663952"/>
                  </a:lnTo>
                  <a:lnTo>
                    <a:pt x="3109594" y="2663952"/>
                  </a:lnTo>
                  <a:lnTo>
                    <a:pt x="31095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941189" y="2531872"/>
              <a:ext cx="3109595" cy="2958465"/>
            </a:xfrm>
            <a:custGeom>
              <a:avLst/>
              <a:gdLst/>
              <a:ahLst/>
              <a:cxnLst/>
              <a:rect l="l" t="t" r="r" b="b"/>
              <a:pathLst>
                <a:path w="3109595" h="2958465">
                  <a:moveTo>
                    <a:pt x="3055619" y="0"/>
                  </a:moveTo>
                  <a:lnTo>
                    <a:pt x="3109594" y="0"/>
                  </a:lnTo>
                  <a:lnTo>
                    <a:pt x="3109594" y="2663952"/>
                  </a:lnTo>
                  <a:lnTo>
                    <a:pt x="3055619" y="2663952"/>
                  </a:lnTo>
                  <a:lnTo>
                    <a:pt x="3004781" y="2668860"/>
                  </a:lnTo>
                  <a:lnTo>
                    <a:pt x="2953943" y="2673769"/>
                  </a:lnTo>
                  <a:lnTo>
                    <a:pt x="2903105" y="2678677"/>
                  </a:lnTo>
                  <a:lnTo>
                    <a:pt x="2852267" y="2683586"/>
                  </a:lnTo>
                  <a:lnTo>
                    <a:pt x="2801429" y="2688494"/>
                  </a:lnTo>
                  <a:lnTo>
                    <a:pt x="2750591" y="2693403"/>
                  </a:lnTo>
                  <a:lnTo>
                    <a:pt x="2699753" y="2698311"/>
                  </a:lnTo>
                  <a:lnTo>
                    <a:pt x="2648914" y="2703220"/>
                  </a:lnTo>
                  <a:lnTo>
                    <a:pt x="2598076" y="2708128"/>
                  </a:lnTo>
                  <a:lnTo>
                    <a:pt x="2547238" y="2713037"/>
                  </a:lnTo>
                  <a:lnTo>
                    <a:pt x="2496400" y="2717946"/>
                  </a:lnTo>
                  <a:lnTo>
                    <a:pt x="2445561" y="2722854"/>
                  </a:lnTo>
                  <a:lnTo>
                    <a:pt x="2394723" y="2727763"/>
                  </a:lnTo>
                  <a:lnTo>
                    <a:pt x="2343884" y="2732671"/>
                  </a:lnTo>
                  <a:lnTo>
                    <a:pt x="2293046" y="2737580"/>
                  </a:lnTo>
                  <a:lnTo>
                    <a:pt x="2242207" y="2742488"/>
                  </a:lnTo>
                  <a:lnTo>
                    <a:pt x="2191369" y="2747397"/>
                  </a:lnTo>
                  <a:lnTo>
                    <a:pt x="2140530" y="2752305"/>
                  </a:lnTo>
                  <a:lnTo>
                    <a:pt x="2089692" y="2757214"/>
                  </a:lnTo>
                  <a:lnTo>
                    <a:pt x="2038853" y="2762123"/>
                  </a:lnTo>
                  <a:lnTo>
                    <a:pt x="1988014" y="2767031"/>
                  </a:lnTo>
                  <a:lnTo>
                    <a:pt x="1937175" y="2771940"/>
                  </a:lnTo>
                  <a:lnTo>
                    <a:pt x="1886336" y="2776848"/>
                  </a:lnTo>
                  <a:lnTo>
                    <a:pt x="1835497" y="2781757"/>
                  </a:lnTo>
                  <a:lnTo>
                    <a:pt x="1784658" y="2786665"/>
                  </a:lnTo>
                  <a:lnTo>
                    <a:pt x="1733819" y="2791574"/>
                  </a:lnTo>
                  <a:lnTo>
                    <a:pt x="1682979" y="2796482"/>
                  </a:lnTo>
                  <a:lnTo>
                    <a:pt x="1632140" y="2801391"/>
                  </a:lnTo>
                  <a:lnTo>
                    <a:pt x="1581300" y="2806299"/>
                  </a:lnTo>
                  <a:lnTo>
                    <a:pt x="1530461" y="2811208"/>
                  </a:lnTo>
                  <a:lnTo>
                    <a:pt x="1479621" y="2816117"/>
                  </a:lnTo>
                  <a:lnTo>
                    <a:pt x="1428781" y="2821025"/>
                  </a:lnTo>
                  <a:lnTo>
                    <a:pt x="1377941" y="2825934"/>
                  </a:lnTo>
                  <a:lnTo>
                    <a:pt x="1327101" y="2830842"/>
                  </a:lnTo>
                  <a:lnTo>
                    <a:pt x="1276261" y="2835751"/>
                  </a:lnTo>
                  <a:lnTo>
                    <a:pt x="1225420" y="2840659"/>
                  </a:lnTo>
                  <a:lnTo>
                    <a:pt x="1174580" y="2845568"/>
                  </a:lnTo>
                  <a:lnTo>
                    <a:pt x="1123739" y="2850476"/>
                  </a:lnTo>
                  <a:lnTo>
                    <a:pt x="1072899" y="2855385"/>
                  </a:lnTo>
                  <a:lnTo>
                    <a:pt x="1022058" y="2860294"/>
                  </a:lnTo>
                  <a:lnTo>
                    <a:pt x="971217" y="2865202"/>
                  </a:lnTo>
                  <a:lnTo>
                    <a:pt x="920376" y="2870111"/>
                  </a:lnTo>
                  <a:lnTo>
                    <a:pt x="869534" y="2875019"/>
                  </a:lnTo>
                  <a:lnTo>
                    <a:pt x="818693" y="2879928"/>
                  </a:lnTo>
                  <a:lnTo>
                    <a:pt x="767851" y="2884836"/>
                  </a:lnTo>
                  <a:lnTo>
                    <a:pt x="717010" y="2889745"/>
                  </a:lnTo>
                  <a:lnTo>
                    <a:pt x="666168" y="2894653"/>
                  </a:lnTo>
                  <a:lnTo>
                    <a:pt x="615326" y="2899562"/>
                  </a:lnTo>
                  <a:lnTo>
                    <a:pt x="564483" y="2904470"/>
                  </a:lnTo>
                  <a:lnTo>
                    <a:pt x="513641" y="2909379"/>
                  </a:lnTo>
                  <a:lnTo>
                    <a:pt x="462798" y="2914288"/>
                  </a:lnTo>
                  <a:lnTo>
                    <a:pt x="411956" y="2919196"/>
                  </a:lnTo>
                  <a:lnTo>
                    <a:pt x="361113" y="2924105"/>
                  </a:lnTo>
                  <a:lnTo>
                    <a:pt x="310270" y="2929013"/>
                  </a:lnTo>
                  <a:lnTo>
                    <a:pt x="259426" y="2933922"/>
                  </a:lnTo>
                  <a:lnTo>
                    <a:pt x="208583" y="2938830"/>
                  </a:lnTo>
                  <a:lnTo>
                    <a:pt x="157739" y="2943739"/>
                  </a:lnTo>
                  <a:lnTo>
                    <a:pt x="106895" y="2948647"/>
                  </a:lnTo>
                  <a:lnTo>
                    <a:pt x="56051" y="2953556"/>
                  </a:lnTo>
                  <a:lnTo>
                    <a:pt x="5207" y="2958465"/>
                  </a:lnTo>
                  <a:lnTo>
                    <a:pt x="0" y="2904616"/>
                  </a:lnTo>
                  <a:lnTo>
                    <a:pt x="3055619" y="2604516"/>
                  </a:lnTo>
                  <a:lnTo>
                    <a:pt x="3055619" y="0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33087" y="4395851"/>
              <a:ext cx="325120" cy="1097280"/>
            </a:xfrm>
            <a:custGeom>
              <a:avLst/>
              <a:gdLst/>
              <a:ahLst/>
              <a:cxnLst/>
              <a:rect l="l" t="t" r="r" b="b"/>
              <a:pathLst>
                <a:path w="325120" h="1097279">
                  <a:moveTo>
                    <a:pt x="324802" y="0"/>
                  </a:moveTo>
                  <a:lnTo>
                    <a:pt x="0" y="0"/>
                  </a:lnTo>
                  <a:lnTo>
                    <a:pt x="0" y="1097280"/>
                  </a:lnTo>
                  <a:lnTo>
                    <a:pt x="324802" y="1097280"/>
                  </a:lnTo>
                  <a:lnTo>
                    <a:pt x="324802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33087" y="4391025"/>
              <a:ext cx="325120" cy="1099820"/>
            </a:xfrm>
            <a:custGeom>
              <a:avLst/>
              <a:gdLst/>
              <a:ahLst/>
              <a:cxnLst/>
              <a:rect l="l" t="t" r="r" b="b"/>
              <a:pathLst>
                <a:path w="325120" h="1099820">
                  <a:moveTo>
                    <a:pt x="324738" y="2412"/>
                  </a:moveTo>
                  <a:lnTo>
                    <a:pt x="324738" y="1099693"/>
                  </a:lnTo>
                </a:path>
                <a:path w="325120" h="1099820">
                  <a:moveTo>
                    <a:pt x="888" y="0"/>
                  </a:moveTo>
                  <a:lnTo>
                    <a:pt x="888" y="1097280"/>
                  </a:lnTo>
                </a:path>
                <a:path w="325120" h="1099820">
                  <a:moveTo>
                    <a:pt x="324738" y="1099693"/>
                  </a:moveTo>
                  <a:lnTo>
                    <a:pt x="0" y="109728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76597" y="524611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7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8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7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8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776597" y="524611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8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7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8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7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8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4866513" y="528256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829418" y="4037076"/>
            <a:ext cx="0" cy="643890"/>
          </a:xfrm>
          <a:custGeom>
            <a:avLst/>
            <a:gdLst/>
            <a:ahLst/>
            <a:cxnLst/>
            <a:rect l="l" t="t" r="r" b="b"/>
            <a:pathLst>
              <a:path h="643889">
                <a:moveTo>
                  <a:pt x="0" y="0"/>
                </a:moveTo>
                <a:lnTo>
                  <a:pt x="0" y="643763"/>
                </a:lnTo>
              </a:path>
            </a:pathLst>
          </a:custGeom>
          <a:ln w="381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16095"/>
            <a:chOff x="1242923" y="2276982"/>
            <a:chExt cx="9905365" cy="4316095"/>
          </a:xfrm>
        </p:grpSpPr>
        <p:sp>
          <p:nvSpPr>
            <p:cNvPr id="3" name="object 3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8748" y="5223446"/>
              <a:ext cx="205104" cy="302260"/>
            </a:xfrm>
            <a:custGeom>
              <a:avLst/>
              <a:gdLst/>
              <a:ahLst/>
              <a:cxnLst/>
              <a:rect l="l" t="t" r="r" b="b"/>
              <a:pathLst>
                <a:path w="205104" h="302260">
                  <a:moveTo>
                    <a:pt x="204787" y="0"/>
                  </a:moveTo>
                  <a:lnTo>
                    <a:pt x="0" y="0"/>
                  </a:lnTo>
                  <a:lnTo>
                    <a:pt x="0" y="302069"/>
                  </a:lnTo>
                  <a:lnTo>
                    <a:pt x="204787" y="302069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748" y="5222239"/>
              <a:ext cx="205104" cy="302895"/>
            </a:xfrm>
            <a:custGeom>
              <a:avLst/>
              <a:gdLst/>
              <a:ahLst/>
              <a:cxnLst/>
              <a:rect l="l" t="t" r="r" b="b"/>
              <a:pathLst>
                <a:path w="205104" h="302895">
                  <a:moveTo>
                    <a:pt x="204850" y="635"/>
                  </a:moveTo>
                  <a:lnTo>
                    <a:pt x="204850" y="302641"/>
                  </a:lnTo>
                </a:path>
                <a:path w="205104" h="302895">
                  <a:moveTo>
                    <a:pt x="634" y="0"/>
                  </a:moveTo>
                  <a:lnTo>
                    <a:pt x="634" y="302006"/>
                  </a:lnTo>
                </a:path>
                <a:path w="205104" h="302895">
                  <a:moveTo>
                    <a:pt x="204850" y="302641"/>
                  </a:moveTo>
                  <a:lnTo>
                    <a:pt x="0" y="3020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9911" y="2523743"/>
              <a:ext cx="5064589" cy="297065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53592" y="1064141"/>
            <a:ext cx="9426449" cy="127214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40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Rückstau</a:t>
            </a:r>
            <a:r>
              <a:rPr sz="1900" spc="-2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aus</a:t>
            </a:r>
            <a:r>
              <a:rPr sz="1900" spc="-4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der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Kanalisation</a:t>
            </a:r>
            <a:endParaRPr sz="1900" dirty="0"/>
          </a:p>
        </p:txBody>
      </p:sp>
      <p:sp>
        <p:nvSpPr>
          <p:cNvPr id="23" name="object 23"/>
          <p:cNvSpPr txBox="1"/>
          <p:nvPr/>
        </p:nvSpPr>
        <p:spPr>
          <a:xfrm>
            <a:off x="1291589" y="4122801"/>
            <a:ext cx="1435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Rückstauebene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1968" y="2594991"/>
            <a:ext cx="300990" cy="300990"/>
            <a:chOff x="251968" y="2330069"/>
            <a:chExt cx="300990" cy="300990"/>
          </a:xfrm>
        </p:grpSpPr>
        <p:sp>
          <p:nvSpPr>
            <p:cNvPr id="28" name="object 28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47573" y="263728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3592" y="2641218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1968" y="2975610"/>
            <a:ext cx="300990" cy="300990"/>
            <a:chOff x="251968" y="2710688"/>
            <a:chExt cx="300990" cy="300990"/>
          </a:xfrm>
        </p:grpSpPr>
        <p:sp>
          <p:nvSpPr>
            <p:cNvPr id="33" name="object 33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6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6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47573" y="301802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3592" y="3021660"/>
            <a:ext cx="4066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Eindringendes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Wasser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Rückstau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Kanalisation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38020" y="4381500"/>
            <a:ext cx="588645" cy="1621790"/>
            <a:chOff x="1938020" y="4381500"/>
            <a:chExt cx="588645" cy="1621790"/>
          </a:xfrm>
        </p:grpSpPr>
        <p:sp>
          <p:nvSpPr>
            <p:cNvPr id="38" name="object 38"/>
            <p:cNvSpPr/>
            <p:nvPr/>
          </p:nvSpPr>
          <p:spPr>
            <a:xfrm>
              <a:off x="2054606" y="4385944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54606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923" y="2276982"/>
            <a:ext cx="9905365" cy="4331335"/>
            <a:chOff x="1242923" y="2276982"/>
            <a:chExt cx="9905365" cy="4331335"/>
          </a:xfrm>
        </p:grpSpPr>
        <p:sp>
          <p:nvSpPr>
            <p:cNvPr id="3" name="object 3"/>
            <p:cNvSpPr/>
            <p:nvPr/>
          </p:nvSpPr>
          <p:spPr>
            <a:xfrm>
              <a:off x="1248092" y="4810125"/>
              <a:ext cx="9615170" cy="1798320"/>
            </a:xfrm>
            <a:custGeom>
              <a:avLst/>
              <a:gdLst/>
              <a:ahLst/>
              <a:cxnLst/>
              <a:rect l="l" t="t" r="r" b="b"/>
              <a:pathLst>
                <a:path w="9615170" h="1798320">
                  <a:moveTo>
                    <a:pt x="9615106" y="0"/>
                  </a:moveTo>
                  <a:lnTo>
                    <a:pt x="8948483" y="0"/>
                  </a:lnTo>
                  <a:lnTo>
                    <a:pt x="8962707" y="185674"/>
                  </a:lnTo>
                  <a:lnTo>
                    <a:pt x="8958008" y="285750"/>
                  </a:lnTo>
                  <a:lnTo>
                    <a:pt x="8891333" y="276225"/>
                  </a:lnTo>
                  <a:lnTo>
                    <a:pt x="8891333" y="385699"/>
                  </a:lnTo>
                  <a:lnTo>
                    <a:pt x="6071933" y="390525"/>
                  </a:lnTo>
                  <a:lnTo>
                    <a:pt x="6062408" y="9525"/>
                  </a:lnTo>
                  <a:lnTo>
                    <a:pt x="13652" y="50164"/>
                  </a:lnTo>
                  <a:lnTo>
                    <a:pt x="0" y="1798002"/>
                  </a:lnTo>
                  <a:lnTo>
                    <a:pt x="8381682" y="1762125"/>
                  </a:lnTo>
                  <a:lnTo>
                    <a:pt x="9615106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6073165" y="11937"/>
                  </a:moveTo>
                  <a:lnTo>
                    <a:pt x="0" y="11937"/>
                  </a:lnTo>
                  <a:lnTo>
                    <a:pt x="0" y="2214143"/>
                  </a:lnTo>
                  <a:lnTo>
                    <a:pt x="8390026" y="2204085"/>
                  </a:lnTo>
                  <a:lnTo>
                    <a:pt x="9341122" y="838707"/>
                  </a:lnTo>
                  <a:lnTo>
                    <a:pt x="6073165" y="838707"/>
                  </a:lnTo>
                  <a:lnTo>
                    <a:pt x="6073165" y="11937"/>
                  </a:lnTo>
                  <a:close/>
                </a:path>
                <a:path w="9892665" h="2214245">
                  <a:moveTo>
                    <a:pt x="9639706" y="11937"/>
                  </a:moveTo>
                  <a:lnTo>
                    <a:pt x="8580145" y="11937"/>
                  </a:lnTo>
                  <a:lnTo>
                    <a:pt x="8580145" y="838707"/>
                  </a:lnTo>
                  <a:lnTo>
                    <a:pt x="9341122" y="838707"/>
                  </a:lnTo>
                  <a:lnTo>
                    <a:pt x="9632086" y="421005"/>
                  </a:lnTo>
                  <a:lnTo>
                    <a:pt x="9632213" y="411733"/>
                  </a:lnTo>
                  <a:lnTo>
                    <a:pt x="9892563" y="16637"/>
                  </a:lnTo>
                  <a:lnTo>
                    <a:pt x="9639706" y="11937"/>
                  </a:lnTo>
                  <a:close/>
                </a:path>
                <a:path w="9892665" h="2214245">
                  <a:moveTo>
                    <a:pt x="8580145" y="0"/>
                  </a:moveTo>
                  <a:lnTo>
                    <a:pt x="6073165" y="0"/>
                  </a:lnTo>
                  <a:lnTo>
                    <a:pt x="6073165" y="11937"/>
                  </a:lnTo>
                  <a:lnTo>
                    <a:pt x="8580145" y="11937"/>
                  </a:lnTo>
                  <a:lnTo>
                    <a:pt x="8580145" y="0"/>
                  </a:lnTo>
                  <a:close/>
                </a:path>
              </a:pathLst>
            </a:custGeom>
            <a:solidFill>
              <a:srgbClr val="9966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9273" y="4371975"/>
              <a:ext cx="9892665" cy="2214245"/>
            </a:xfrm>
            <a:custGeom>
              <a:avLst/>
              <a:gdLst/>
              <a:ahLst/>
              <a:cxnLst/>
              <a:rect l="l" t="t" r="r" b="b"/>
              <a:pathLst>
                <a:path w="9892665" h="2214245">
                  <a:moveTo>
                    <a:pt x="0" y="11937"/>
                  </a:moveTo>
                  <a:lnTo>
                    <a:pt x="6073165" y="11937"/>
                  </a:lnTo>
                  <a:lnTo>
                    <a:pt x="6073165" y="838707"/>
                  </a:lnTo>
                  <a:lnTo>
                    <a:pt x="8580145" y="838707"/>
                  </a:lnTo>
                  <a:lnTo>
                    <a:pt x="8580145" y="11937"/>
                  </a:lnTo>
                  <a:lnTo>
                    <a:pt x="9639706" y="11937"/>
                  </a:lnTo>
                  <a:lnTo>
                    <a:pt x="9892563" y="16637"/>
                  </a:lnTo>
                  <a:lnTo>
                    <a:pt x="9632213" y="411733"/>
                  </a:lnTo>
                  <a:lnTo>
                    <a:pt x="9632213" y="414781"/>
                  </a:lnTo>
                  <a:lnTo>
                    <a:pt x="9632086" y="417956"/>
                  </a:lnTo>
                  <a:lnTo>
                    <a:pt x="9632086" y="421005"/>
                  </a:lnTo>
                  <a:lnTo>
                    <a:pt x="8390026" y="2204085"/>
                  </a:lnTo>
                  <a:lnTo>
                    <a:pt x="0" y="2214143"/>
                  </a:lnTo>
                  <a:lnTo>
                    <a:pt x="0" y="11937"/>
                  </a:lnTo>
                  <a:close/>
                </a:path>
                <a:path w="9892665" h="2214245">
                  <a:moveTo>
                    <a:pt x="6073165" y="0"/>
                  </a:moveTo>
                  <a:lnTo>
                    <a:pt x="8580145" y="0"/>
                  </a:lnTo>
                  <a:lnTo>
                    <a:pt x="8580145" y="11937"/>
                  </a:lnTo>
                  <a:lnTo>
                    <a:pt x="6073165" y="11937"/>
                  </a:lnTo>
                  <a:lnTo>
                    <a:pt x="6073165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56916" y="38100"/>
                  </a:lnTo>
                  <a:lnTo>
                    <a:pt x="2257297" y="38100"/>
                  </a:lnTo>
                  <a:lnTo>
                    <a:pt x="2257297" y="240410"/>
                  </a:lnTo>
                  <a:lnTo>
                    <a:pt x="2259838" y="271398"/>
                  </a:lnTo>
                  <a:lnTo>
                    <a:pt x="2309621" y="392048"/>
                  </a:lnTo>
                  <a:lnTo>
                    <a:pt x="2309621" y="1128775"/>
                  </a:lnTo>
                  <a:lnTo>
                    <a:pt x="0" y="1374012"/>
                  </a:lnTo>
                  <a:lnTo>
                    <a:pt x="5714" y="1427733"/>
                  </a:lnTo>
                  <a:lnTo>
                    <a:pt x="2309621" y="1183004"/>
                  </a:lnTo>
                  <a:lnTo>
                    <a:pt x="2309621" y="1183512"/>
                  </a:lnTo>
                  <a:lnTo>
                    <a:pt x="2363596" y="1183512"/>
                  </a:lnTo>
                  <a:lnTo>
                    <a:pt x="2363596" y="1150492"/>
                  </a:lnTo>
                  <a:lnTo>
                    <a:pt x="5004308" y="924940"/>
                  </a:lnTo>
                  <a:lnTo>
                    <a:pt x="5003926" y="920876"/>
                  </a:lnTo>
                  <a:lnTo>
                    <a:pt x="5004816" y="921130"/>
                  </a:lnTo>
                  <a:lnTo>
                    <a:pt x="4999227" y="317499"/>
                  </a:lnTo>
                  <a:lnTo>
                    <a:pt x="5045201" y="236473"/>
                  </a:lnTo>
                  <a:lnTo>
                    <a:pt x="5045837" y="59054"/>
                  </a:lnTo>
                  <a:lnTo>
                    <a:pt x="5046218" y="59181"/>
                  </a:lnTo>
                  <a:lnTo>
                    <a:pt x="5045964" y="30098"/>
                  </a:lnTo>
                  <a:lnTo>
                    <a:pt x="5021452" y="33273"/>
                  </a:lnTo>
                  <a:lnTo>
                    <a:pt x="5010912" y="31368"/>
                  </a:lnTo>
                  <a:lnTo>
                    <a:pt x="5002657" y="28955"/>
                  </a:lnTo>
                  <a:lnTo>
                    <a:pt x="4994528" y="27050"/>
                  </a:lnTo>
                  <a:lnTo>
                    <a:pt x="4995798" y="40385"/>
                  </a:lnTo>
                  <a:lnTo>
                    <a:pt x="4994910" y="40131"/>
                  </a:lnTo>
                  <a:lnTo>
                    <a:pt x="4996561" y="212216"/>
                  </a:lnTo>
                  <a:lnTo>
                    <a:pt x="4947539" y="298830"/>
                  </a:lnTo>
                  <a:lnTo>
                    <a:pt x="4953635" y="875029"/>
                  </a:lnTo>
                  <a:lnTo>
                    <a:pt x="2363596" y="1096390"/>
                  </a:lnTo>
                  <a:lnTo>
                    <a:pt x="2363596" y="383920"/>
                  </a:lnTo>
                  <a:lnTo>
                    <a:pt x="2364486" y="383539"/>
                  </a:lnTo>
                  <a:lnTo>
                    <a:pt x="2311272" y="254634"/>
                  </a:lnTo>
                  <a:lnTo>
                    <a:pt x="2311272" y="28828"/>
                  </a:lnTo>
                  <a:lnTo>
                    <a:pt x="2310384" y="28828"/>
                  </a:lnTo>
                  <a:lnTo>
                    <a:pt x="2311653" y="11810"/>
                  </a:lnTo>
                  <a:lnTo>
                    <a:pt x="2291990" y="12078"/>
                  </a:lnTo>
                  <a:lnTo>
                    <a:pt x="2282951" y="11683"/>
                  </a:lnTo>
                  <a:lnTo>
                    <a:pt x="2280666" y="10413"/>
                  </a:lnTo>
                  <a:lnTo>
                    <a:pt x="2271141" y="6476"/>
                  </a:lnTo>
                  <a:lnTo>
                    <a:pt x="2256916" y="0"/>
                  </a:lnTo>
                  <a:close/>
                </a:path>
              </a:pathLst>
            </a:custGeom>
            <a:solidFill>
              <a:srgbClr val="D2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16931" y="3342893"/>
              <a:ext cx="5046345" cy="1428115"/>
            </a:xfrm>
            <a:custGeom>
              <a:avLst/>
              <a:gdLst/>
              <a:ahLst/>
              <a:cxnLst/>
              <a:rect l="l" t="t" r="r" b="b"/>
              <a:pathLst>
                <a:path w="5046345" h="1428114">
                  <a:moveTo>
                    <a:pt x="2256916" y="0"/>
                  </a:moveTo>
                  <a:lnTo>
                    <a:pt x="2264028" y="3175"/>
                  </a:lnTo>
                  <a:lnTo>
                    <a:pt x="2271141" y="6476"/>
                  </a:lnTo>
                  <a:lnTo>
                    <a:pt x="2278379" y="9525"/>
                  </a:lnTo>
                  <a:lnTo>
                    <a:pt x="2280666" y="10413"/>
                  </a:lnTo>
                  <a:lnTo>
                    <a:pt x="2282951" y="11683"/>
                  </a:lnTo>
                  <a:lnTo>
                    <a:pt x="2285491" y="11810"/>
                  </a:lnTo>
                  <a:lnTo>
                    <a:pt x="2291990" y="12078"/>
                  </a:lnTo>
                  <a:lnTo>
                    <a:pt x="2298525" y="12049"/>
                  </a:lnTo>
                  <a:lnTo>
                    <a:pt x="2305083" y="11900"/>
                  </a:lnTo>
                  <a:lnTo>
                    <a:pt x="2311653" y="11810"/>
                  </a:lnTo>
                  <a:lnTo>
                    <a:pt x="2310384" y="28828"/>
                  </a:lnTo>
                  <a:lnTo>
                    <a:pt x="2311272" y="28828"/>
                  </a:lnTo>
                  <a:lnTo>
                    <a:pt x="2311272" y="254634"/>
                  </a:lnTo>
                  <a:lnTo>
                    <a:pt x="2364486" y="383539"/>
                  </a:lnTo>
                  <a:lnTo>
                    <a:pt x="2363596" y="383920"/>
                  </a:lnTo>
                  <a:lnTo>
                    <a:pt x="2363596" y="1096390"/>
                  </a:lnTo>
                  <a:lnTo>
                    <a:pt x="4953635" y="875029"/>
                  </a:lnTo>
                  <a:lnTo>
                    <a:pt x="4947539" y="298830"/>
                  </a:lnTo>
                  <a:lnTo>
                    <a:pt x="4996561" y="212216"/>
                  </a:lnTo>
                  <a:lnTo>
                    <a:pt x="4994910" y="40131"/>
                  </a:lnTo>
                  <a:lnTo>
                    <a:pt x="4995798" y="40385"/>
                  </a:lnTo>
                  <a:lnTo>
                    <a:pt x="4994528" y="27050"/>
                  </a:lnTo>
                  <a:lnTo>
                    <a:pt x="5002657" y="28955"/>
                  </a:lnTo>
                  <a:lnTo>
                    <a:pt x="5010912" y="31368"/>
                  </a:lnTo>
                  <a:lnTo>
                    <a:pt x="5019167" y="32892"/>
                  </a:lnTo>
                  <a:lnTo>
                    <a:pt x="5021452" y="33273"/>
                  </a:lnTo>
                  <a:lnTo>
                    <a:pt x="5023739" y="32892"/>
                  </a:lnTo>
                  <a:lnTo>
                    <a:pt x="5025897" y="32638"/>
                  </a:lnTo>
                  <a:lnTo>
                    <a:pt x="5032628" y="31876"/>
                  </a:lnTo>
                  <a:lnTo>
                    <a:pt x="5039233" y="30987"/>
                  </a:lnTo>
                  <a:lnTo>
                    <a:pt x="5045964" y="30098"/>
                  </a:lnTo>
                  <a:lnTo>
                    <a:pt x="5046218" y="59181"/>
                  </a:lnTo>
                  <a:lnTo>
                    <a:pt x="5045837" y="59054"/>
                  </a:lnTo>
                  <a:lnTo>
                    <a:pt x="5045201" y="236473"/>
                  </a:lnTo>
                  <a:lnTo>
                    <a:pt x="4999227" y="317499"/>
                  </a:lnTo>
                  <a:lnTo>
                    <a:pt x="5004816" y="921130"/>
                  </a:lnTo>
                  <a:lnTo>
                    <a:pt x="5003926" y="920876"/>
                  </a:lnTo>
                  <a:lnTo>
                    <a:pt x="5004308" y="924940"/>
                  </a:lnTo>
                  <a:lnTo>
                    <a:pt x="2363596" y="1150492"/>
                  </a:lnTo>
                  <a:lnTo>
                    <a:pt x="2363596" y="1183512"/>
                  </a:lnTo>
                  <a:lnTo>
                    <a:pt x="2309621" y="1183512"/>
                  </a:lnTo>
                  <a:lnTo>
                    <a:pt x="2309621" y="1183004"/>
                  </a:lnTo>
                  <a:lnTo>
                    <a:pt x="5714" y="1427733"/>
                  </a:lnTo>
                  <a:lnTo>
                    <a:pt x="0" y="1374012"/>
                  </a:lnTo>
                  <a:lnTo>
                    <a:pt x="2309621" y="1128775"/>
                  </a:lnTo>
                  <a:lnTo>
                    <a:pt x="2309621" y="392048"/>
                  </a:lnTo>
                  <a:lnTo>
                    <a:pt x="2259838" y="271398"/>
                  </a:lnTo>
                  <a:lnTo>
                    <a:pt x="2257297" y="240410"/>
                  </a:lnTo>
                  <a:lnTo>
                    <a:pt x="2257297" y="38100"/>
                  </a:lnTo>
                  <a:lnTo>
                    <a:pt x="2256916" y="38100"/>
                  </a:lnTo>
                  <a:lnTo>
                    <a:pt x="2256916" y="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78748" y="5223446"/>
              <a:ext cx="205104" cy="302260"/>
            </a:xfrm>
            <a:custGeom>
              <a:avLst/>
              <a:gdLst/>
              <a:ahLst/>
              <a:cxnLst/>
              <a:rect l="l" t="t" r="r" b="b"/>
              <a:pathLst>
                <a:path w="205104" h="302260">
                  <a:moveTo>
                    <a:pt x="204787" y="0"/>
                  </a:moveTo>
                  <a:lnTo>
                    <a:pt x="0" y="0"/>
                  </a:lnTo>
                  <a:lnTo>
                    <a:pt x="0" y="302069"/>
                  </a:lnTo>
                  <a:lnTo>
                    <a:pt x="204787" y="302069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8748" y="5222239"/>
              <a:ext cx="205104" cy="302895"/>
            </a:xfrm>
            <a:custGeom>
              <a:avLst/>
              <a:gdLst/>
              <a:ahLst/>
              <a:cxnLst/>
              <a:rect l="l" t="t" r="r" b="b"/>
              <a:pathLst>
                <a:path w="205104" h="302895">
                  <a:moveTo>
                    <a:pt x="204850" y="635"/>
                  </a:moveTo>
                  <a:lnTo>
                    <a:pt x="204850" y="302641"/>
                  </a:lnTo>
                </a:path>
                <a:path w="205104" h="302895">
                  <a:moveTo>
                    <a:pt x="634" y="0"/>
                  </a:moveTo>
                  <a:lnTo>
                    <a:pt x="634" y="302006"/>
                  </a:lnTo>
                </a:path>
                <a:path w="205104" h="302895">
                  <a:moveTo>
                    <a:pt x="204850" y="302641"/>
                  </a:moveTo>
                  <a:lnTo>
                    <a:pt x="0" y="3020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2506979" y="0"/>
                  </a:moveTo>
                  <a:lnTo>
                    <a:pt x="0" y="0"/>
                  </a:lnTo>
                  <a:lnTo>
                    <a:pt x="0" y="1050950"/>
                  </a:lnTo>
                  <a:lnTo>
                    <a:pt x="2506979" y="1050950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438" y="4155414"/>
              <a:ext cx="2506980" cy="1051560"/>
            </a:xfrm>
            <a:custGeom>
              <a:avLst/>
              <a:gdLst/>
              <a:ahLst/>
              <a:cxnLst/>
              <a:rect l="l" t="t" r="r" b="b"/>
              <a:pathLst>
                <a:path w="2506979" h="1051560">
                  <a:moveTo>
                    <a:pt x="0" y="1050950"/>
                  </a:moveTo>
                  <a:lnTo>
                    <a:pt x="2506979" y="1050950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105095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2506979" y="0"/>
                  </a:moveTo>
                  <a:lnTo>
                    <a:pt x="0" y="0"/>
                  </a:lnTo>
                  <a:lnTo>
                    <a:pt x="0" y="928281"/>
                  </a:lnTo>
                  <a:lnTo>
                    <a:pt x="2506979" y="928281"/>
                  </a:lnTo>
                  <a:lnTo>
                    <a:pt x="25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2438" y="3227158"/>
              <a:ext cx="2506980" cy="928369"/>
            </a:xfrm>
            <a:custGeom>
              <a:avLst/>
              <a:gdLst/>
              <a:ahLst/>
              <a:cxnLst/>
              <a:rect l="l" t="t" r="r" b="b"/>
              <a:pathLst>
                <a:path w="2506979" h="928370">
                  <a:moveTo>
                    <a:pt x="0" y="928281"/>
                  </a:moveTo>
                  <a:lnTo>
                    <a:pt x="2506979" y="928281"/>
                  </a:lnTo>
                  <a:lnTo>
                    <a:pt x="2506979" y="0"/>
                  </a:lnTo>
                  <a:lnTo>
                    <a:pt x="0" y="0"/>
                  </a:lnTo>
                  <a:lnTo>
                    <a:pt x="0" y="928281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78573" y="3202304"/>
              <a:ext cx="2371725" cy="0"/>
            </a:xfrm>
            <a:custGeom>
              <a:avLst/>
              <a:gdLst/>
              <a:ahLst/>
              <a:cxnLst/>
              <a:rect l="l" t="t" r="r" b="b"/>
              <a:pathLst>
                <a:path w="2371725">
                  <a:moveTo>
                    <a:pt x="237172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2136013" y="0"/>
                  </a:moveTo>
                  <a:lnTo>
                    <a:pt x="0" y="209892"/>
                  </a:lnTo>
                  <a:lnTo>
                    <a:pt x="4952" y="260451"/>
                  </a:lnTo>
                  <a:lnTo>
                    <a:pt x="2140966" y="50545"/>
                  </a:lnTo>
                  <a:lnTo>
                    <a:pt x="2136013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5836" y="5433822"/>
              <a:ext cx="2141220" cy="260985"/>
            </a:xfrm>
            <a:custGeom>
              <a:avLst/>
              <a:gdLst/>
              <a:ahLst/>
              <a:cxnLst/>
              <a:rect l="l" t="t" r="r" b="b"/>
              <a:pathLst>
                <a:path w="2141220" h="260985">
                  <a:moveTo>
                    <a:pt x="4952" y="260451"/>
                  </a:moveTo>
                  <a:lnTo>
                    <a:pt x="0" y="209892"/>
                  </a:lnTo>
                  <a:lnTo>
                    <a:pt x="2136013" y="0"/>
                  </a:lnTo>
                  <a:lnTo>
                    <a:pt x="2140966" y="50545"/>
                  </a:lnTo>
                  <a:lnTo>
                    <a:pt x="4952" y="260451"/>
                  </a:lnTo>
                  <a:close/>
                </a:path>
              </a:pathLst>
            </a:custGeom>
            <a:ln w="12700">
              <a:solidFill>
                <a:srgbClr val="AFB8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49273" y="4381500"/>
              <a:ext cx="9892665" cy="7620"/>
            </a:xfrm>
            <a:custGeom>
              <a:avLst/>
              <a:gdLst/>
              <a:ahLst/>
              <a:cxnLst/>
              <a:rect l="l" t="t" r="r" b="b"/>
              <a:pathLst>
                <a:path w="9892665" h="7620">
                  <a:moveTo>
                    <a:pt x="9892563" y="71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30999" y="2276982"/>
              <a:ext cx="2683510" cy="1011555"/>
            </a:xfrm>
            <a:custGeom>
              <a:avLst/>
              <a:gdLst/>
              <a:ahLst/>
              <a:cxnLst/>
              <a:rect l="l" t="t" r="r" b="b"/>
              <a:pathLst>
                <a:path w="2683509" h="1011554">
                  <a:moveTo>
                    <a:pt x="1345565" y="126"/>
                  </a:moveTo>
                  <a:lnTo>
                    <a:pt x="1341627" y="2920"/>
                  </a:lnTo>
                  <a:lnTo>
                    <a:pt x="1337436" y="0"/>
                  </a:lnTo>
                  <a:lnTo>
                    <a:pt x="1329181" y="11683"/>
                  </a:lnTo>
                  <a:lnTo>
                    <a:pt x="0" y="950087"/>
                  </a:lnTo>
                  <a:lnTo>
                    <a:pt x="43179" y="1011427"/>
                  </a:lnTo>
                  <a:lnTo>
                    <a:pt x="1341627" y="94741"/>
                  </a:lnTo>
                  <a:lnTo>
                    <a:pt x="2639695" y="1011427"/>
                  </a:lnTo>
                  <a:lnTo>
                    <a:pt x="2683002" y="950087"/>
                  </a:lnTo>
                  <a:lnTo>
                    <a:pt x="1353439" y="11302"/>
                  </a:lnTo>
                  <a:lnTo>
                    <a:pt x="1345565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94" y="3261613"/>
              <a:ext cx="147851" cy="1080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9911" y="2523743"/>
              <a:ext cx="5064589" cy="3036823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616721" y="1065022"/>
            <a:ext cx="9892665" cy="127214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600" dirty="0"/>
              <a:t>Schadensursachen</a:t>
            </a:r>
            <a:r>
              <a:rPr sz="3600" spc="-114" dirty="0"/>
              <a:t> </a:t>
            </a:r>
            <a:r>
              <a:rPr sz="3600" dirty="0"/>
              <a:t>und</a:t>
            </a:r>
            <a:r>
              <a:rPr sz="3600" spc="-85" dirty="0"/>
              <a:t> </a:t>
            </a:r>
            <a:r>
              <a:rPr sz="3600" spc="-10" dirty="0"/>
              <a:t>Schutzmaßnahmen</a:t>
            </a: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br>
              <a:rPr lang="de-DE" sz="1900" dirty="0">
                <a:solidFill>
                  <a:srgbClr val="4B7DA2"/>
                </a:solidFill>
              </a:rPr>
            </a:br>
            <a:r>
              <a:rPr sz="1900" dirty="0">
                <a:solidFill>
                  <a:srgbClr val="4B7DA2"/>
                </a:solidFill>
              </a:rPr>
              <a:t>Schutz</a:t>
            </a:r>
            <a:r>
              <a:rPr sz="1900" spc="-35" dirty="0">
                <a:solidFill>
                  <a:srgbClr val="4B7DA2"/>
                </a:solidFill>
              </a:rPr>
              <a:t> </a:t>
            </a:r>
            <a:r>
              <a:rPr sz="1900" dirty="0">
                <a:solidFill>
                  <a:srgbClr val="4B7DA2"/>
                </a:solidFill>
              </a:rPr>
              <a:t>vor</a:t>
            </a:r>
            <a:r>
              <a:rPr sz="1900" spc="-30" dirty="0">
                <a:solidFill>
                  <a:srgbClr val="4B7DA2"/>
                </a:solidFill>
              </a:rPr>
              <a:t> </a:t>
            </a:r>
            <a:r>
              <a:rPr sz="1900" spc="-10" dirty="0">
                <a:solidFill>
                  <a:srgbClr val="4B7DA2"/>
                </a:solidFill>
              </a:rPr>
              <a:t>Grundwasser</a:t>
            </a:r>
            <a:endParaRPr sz="1900" dirty="0"/>
          </a:p>
        </p:txBody>
      </p:sp>
      <p:sp>
        <p:nvSpPr>
          <p:cNvPr id="22" name="object 22"/>
          <p:cNvSpPr txBox="1"/>
          <p:nvPr/>
        </p:nvSpPr>
        <p:spPr>
          <a:xfrm>
            <a:off x="1468374" y="4122242"/>
            <a:ext cx="1085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Rückstauebene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37435" y="6039103"/>
            <a:ext cx="798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öffentlicher Hauptkanal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02938" y="5527649"/>
            <a:ext cx="1210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Revisionsschacht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20939" y="5565444"/>
            <a:ext cx="1728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Abwasserhebeanlage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mit </a:t>
            </a:r>
            <a:r>
              <a:rPr sz="1200" spc="-10" dirty="0">
                <a:latin typeface="Arial"/>
                <a:cs typeface="Arial"/>
              </a:rPr>
              <a:t>Rückstauschleife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13878" y="5302758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1968" y="2757297"/>
            <a:ext cx="300990" cy="300990"/>
            <a:chOff x="251968" y="2330069"/>
            <a:chExt cx="300990" cy="300990"/>
          </a:xfrm>
        </p:grpSpPr>
        <p:sp>
          <p:nvSpPr>
            <p:cNvPr id="28" name="object 28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33"/>
                  </a:lnTo>
                  <a:lnTo>
                    <a:pt x="58959" y="27761"/>
                  </a:lnTo>
                  <a:lnTo>
                    <a:pt x="27785" y="58923"/>
                  </a:lnTo>
                  <a:lnTo>
                    <a:pt x="7341" y="98462"/>
                  </a:lnTo>
                  <a:lnTo>
                    <a:pt x="0" y="144017"/>
                  </a:lnTo>
                  <a:lnTo>
                    <a:pt x="7341" y="189511"/>
                  </a:lnTo>
                  <a:lnTo>
                    <a:pt x="27785" y="229012"/>
                  </a:lnTo>
                  <a:lnTo>
                    <a:pt x="58959" y="260155"/>
                  </a:lnTo>
                  <a:lnTo>
                    <a:pt x="98490" y="280576"/>
                  </a:lnTo>
                  <a:lnTo>
                    <a:pt x="144005" y="287908"/>
                  </a:lnTo>
                  <a:lnTo>
                    <a:pt x="189519" y="280576"/>
                  </a:lnTo>
                  <a:lnTo>
                    <a:pt x="229046" y="260155"/>
                  </a:lnTo>
                  <a:lnTo>
                    <a:pt x="260216" y="229012"/>
                  </a:lnTo>
                  <a:lnTo>
                    <a:pt x="280657" y="189511"/>
                  </a:lnTo>
                  <a:lnTo>
                    <a:pt x="287997" y="144017"/>
                  </a:lnTo>
                  <a:lnTo>
                    <a:pt x="280657" y="98462"/>
                  </a:lnTo>
                  <a:lnTo>
                    <a:pt x="260216" y="58923"/>
                  </a:lnTo>
                  <a:lnTo>
                    <a:pt x="229046" y="27761"/>
                  </a:lnTo>
                  <a:lnTo>
                    <a:pt x="189519" y="733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8318" y="23364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462"/>
                  </a:lnTo>
                  <a:lnTo>
                    <a:pt x="27785" y="58923"/>
                  </a:lnTo>
                  <a:lnTo>
                    <a:pt x="58959" y="27761"/>
                  </a:lnTo>
                  <a:lnTo>
                    <a:pt x="98490" y="7333"/>
                  </a:lnTo>
                  <a:lnTo>
                    <a:pt x="144005" y="0"/>
                  </a:lnTo>
                  <a:lnTo>
                    <a:pt x="189519" y="7333"/>
                  </a:lnTo>
                  <a:lnTo>
                    <a:pt x="229046" y="27761"/>
                  </a:lnTo>
                  <a:lnTo>
                    <a:pt x="260216" y="58923"/>
                  </a:lnTo>
                  <a:lnTo>
                    <a:pt x="280657" y="98462"/>
                  </a:lnTo>
                  <a:lnTo>
                    <a:pt x="287997" y="144017"/>
                  </a:lnTo>
                  <a:lnTo>
                    <a:pt x="280657" y="189511"/>
                  </a:lnTo>
                  <a:lnTo>
                    <a:pt x="260216" y="229012"/>
                  </a:lnTo>
                  <a:lnTo>
                    <a:pt x="229046" y="260155"/>
                  </a:lnTo>
                  <a:lnTo>
                    <a:pt x="189519" y="280576"/>
                  </a:lnTo>
                  <a:lnTo>
                    <a:pt x="144005" y="287908"/>
                  </a:lnTo>
                  <a:lnTo>
                    <a:pt x="98490" y="280576"/>
                  </a:lnTo>
                  <a:lnTo>
                    <a:pt x="58959" y="260155"/>
                  </a:lnTo>
                  <a:lnTo>
                    <a:pt x="27785" y="229012"/>
                  </a:lnTo>
                  <a:lnTo>
                    <a:pt x="7341" y="18951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47573" y="279958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3592" y="2803524"/>
            <a:ext cx="6471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Eindringendes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Fenster,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Lichtschächte, </a:t>
            </a:r>
            <a:r>
              <a:rPr sz="1200" spc="-10" dirty="0">
                <a:latin typeface="Arial"/>
                <a:cs typeface="Arial"/>
              </a:rPr>
              <a:t>Kellereingänge,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durchnässte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1968" y="3137916"/>
            <a:ext cx="300990" cy="300990"/>
            <a:chOff x="251968" y="2710688"/>
            <a:chExt cx="300990" cy="300990"/>
          </a:xfrm>
        </p:grpSpPr>
        <p:sp>
          <p:nvSpPr>
            <p:cNvPr id="33" name="object 33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6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318" y="2717038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6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47573" y="318033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3592" y="3183966"/>
            <a:ext cx="4066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Eindringendes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Wasser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Rückstau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aus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Kanalisation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51968" y="3509010"/>
            <a:ext cx="300990" cy="300990"/>
            <a:chOff x="251968" y="3081782"/>
            <a:chExt cx="300990" cy="300990"/>
          </a:xfrm>
        </p:grpSpPr>
        <p:sp>
          <p:nvSpPr>
            <p:cNvPr id="38" name="object 38"/>
            <p:cNvSpPr/>
            <p:nvPr/>
          </p:nvSpPr>
          <p:spPr>
            <a:xfrm>
              <a:off x="258318" y="308813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05" y="0"/>
                  </a:moveTo>
                  <a:lnTo>
                    <a:pt x="98490" y="7345"/>
                  </a:lnTo>
                  <a:lnTo>
                    <a:pt x="58959" y="27797"/>
                  </a:lnTo>
                  <a:lnTo>
                    <a:pt x="27785" y="58978"/>
                  </a:lnTo>
                  <a:lnTo>
                    <a:pt x="7341" y="98511"/>
                  </a:lnTo>
                  <a:lnTo>
                    <a:pt x="0" y="144017"/>
                  </a:lnTo>
                  <a:lnTo>
                    <a:pt x="7341" y="189524"/>
                  </a:lnTo>
                  <a:lnTo>
                    <a:pt x="27785" y="229057"/>
                  </a:lnTo>
                  <a:lnTo>
                    <a:pt x="58959" y="260238"/>
                  </a:lnTo>
                  <a:lnTo>
                    <a:pt x="98490" y="280690"/>
                  </a:lnTo>
                  <a:lnTo>
                    <a:pt x="144005" y="288035"/>
                  </a:lnTo>
                  <a:lnTo>
                    <a:pt x="189519" y="280690"/>
                  </a:lnTo>
                  <a:lnTo>
                    <a:pt x="229046" y="260238"/>
                  </a:lnTo>
                  <a:lnTo>
                    <a:pt x="260216" y="229057"/>
                  </a:lnTo>
                  <a:lnTo>
                    <a:pt x="280657" y="189524"/>
                  </a:lnTo>
                  <a:lnTo>
                    <a:pt x="287997" y="144017"/>
                  </a:lnTo>
                  <a:lnTo>
                    <a:pt x="280657" y="98511"/>
                  </a:lnTo>
                  <a:lnTo>
                    <a:pt x="260216" y="58978"/>
                  </a:lnTo>
                  <a:lnTo>
                    <a:pt x="229046" y="27797"/>
                  </a:lnTo>
                  <a:lnTo>
                    <a:pt x="189519" y="734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8318" y="308813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1" y="98511"/>
                  </a:lnTo>
                  <a:lnTo>
                    <a:pt x="27785" y="58978"/>
                  </a:lnTo>
                  <a:lnTo>
                    <a:pt x="58959" y="27797"/>
                  </a:lnTo>
                  <a:lnTo>
                    <a:pt x="98490" y="7345"/>
                  </a:lnTo>
                  <a:lnTo>
                    <a:pt x="144005" y="0"/>
                  </a:lnTo>
                  <a:lnTo>
                    <a:pt x="189519" y="7345"/>
                  </a:lnTo>
                  <a:lnTo>
                    <a:pt x="229046" y="27797"/>
                  </a:lnTo>
                  <a:lnTo>
                    <a:pt x="260216" y="58978"/>
                  </a:lnTo>
                  <a:lnTo>
                    <a:pt x="280657" y="98511"/>
                  </a:lnTo>
                  <a:lnTo>
                    <a:pt x="287997" y="144017"/>
                  </a:lnTo>
                  <a:lnTo>
                    <a:pt x="280657" y="189524"/>
                  </a:lnTo>
                  <a:lnTo>
                    <a:pt x="260216" y="229057"/>
                  </a:lnTo>
                  <a:lnTo>
                    <a:pt x="229046" y="260238"/>
                  </a:lnTo>
                  <a:lnTo>
                    <a:pt x="189519" y="280690"/>
                  </a:lnTo>
                  <a:lnTo>
                    <a:pt x="144005" y="288035"/>
                  </a:lnTo>
                  <a:lnTo>
                    <a:pt x="98490" y="280690"/>
                  </a:lnTo>
                  <a:lnTo>
                    <a:pt x="58959" y="260238"/>
                  </a:lnTo>
                  <a:lnTo>
                    <a:pt x="27785" y="229057"/>
                  </a:lnTo>
                  <a:lnTo>
                    <a:pt x="7341" y="189524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1B3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47573" y="3555492"/>
            <a:ext cx="43516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135" algn="l"/>
              </a:tabLst>
            </a:pPr>
            <a:r>
              <a:rPr sz="1800" spc="-75" baseline="2314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800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spc="-10" dirty="0">
                <a:latin typeface="Arial"/>
                <a:cs typeface="Arial"/>
              </a:rPr>
              <a:t>Eindringendes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Wasser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durch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Kellerboden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Außenwände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38020" y="4381500"/>
            <a:ext cx="8844280" cy="1621790"/>
            <a:chOff x="1938020" y="4381500"/>
            <a:chExt cx="8844280" cy="1621790"/>
          </a:xfrm>
        </p:grpSpPr>
        <p:sp>
          <p:nvSpPr>
            <p:cNvPr id="42" name="object 42"/>
            <p:cNvSpPr/>
            <p:nvPr/>
          </p:nvSpPr>
          <p:spPr>
            <a:xfrm>
              <a:off x="2054606" y="4385944"/>
              <a:ext cx="360045" cy="1015365"/>
            </a:xfrm>
            <a:custGeom>
              <a:avLst/>
              <a:gdLst/>
              <a:ahLst/>
              <a:cxnLst/>
              <a:rect l="l" t="t" r="r" b="b"/>
              <a:pathLst>
                <a:path w="360044" h="1015364">
                  <a:moveTo>
                    <a:pt x="359994" y="0"/>
                  </a:moveTo>
                  <a:lnTo>
                    <a:pt x="0" y="0"/>
                  </a:lnTo>
                  <a:lnTo>
                    <a:pt x="0" y="1014983"/>
                  </a:lnTo>
                  <a:lnTo>
                    <a:pt x="359994" y="1014983"/>
                  </a:lnTo>
                  <a:lnTo>
                    <a:pt x="35999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55749" y="4381500"/>
              <a:ext cx="359410" cy="1017269"/>
            </a:xfrm>
            <a:custGeom>
              <a:avLst/>
              <a:gdLst/>
              <a:ahLst/>
              <a:cxnLst/>
              <a:rect l="l" t="t" r="r" b="b"/>
              <a:pathLst>
                <a:path w="359410" h="1017270">
                  <a:moveTo>
                    <a:pt x="358901" y="2286"/>
                  </a:moveTo>
                  <a:lnTo>
                    <a:pt x="358901" y="1017269"/>
                  </a:lnTo>
                </a:path>
                <a:path w="359410" h="1017270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54606" y="5396483"/>
              <a:ext cx="360045" cy="2540"/>
            </a:xfrm>
            <a:custGeom>
              <a:avLst/>
              <a:gdLst/>
              <a:ahLst/>
              <a:cxnLst/>
              <a:rect l="l" t="t" r="r" b="b"/>
              <a:pathLst>
                <a:path w="360044" h="2539">
                  <a:moveTo>
                    <a:pt x="360044" y="2285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241302" y="3771"/>
                  </a:lnTo>
                  <a:lnTo>
                    <a:pt x="196973" y="14691"/>
                  </a:lnTo>
                  <a:lnTo>
                    <a:pt x="155643" y="32164"/>
                  </a:lnTo>
                  <a:lnTo>
                    <a:pt x="117902" y="55595"/>
                  </a:lnTo>
                  <a:lnTo>
                    <a:pt x="84343" y="84391"/>
                  </a:lnTo>
                  <a:lnTo>
                    <a:pt x="55558" y="117957"/>
                  </a:lnTo>
                  <a:lnTo>
                    <a:pt x="32140" y="155699"/>
                  </a:lnTo>
                  <a:lnTo>
                    <a:pt x="14679" y="197022"/>
                  </a:lnTo>
                  <a:lnTo>
                    <a:pt x="3768" y="241333"/>
                  </a:lnTo>
                  <a:lnTo>
                    <a:pt x="0" y="288036"/>
                  </a:lnTo>
                  <a:lnTo>
                    <a:pt x="1397" y="301790"/>
                  </a:lnTo>
                  <a:lnTo>
                    <a:pt x="0" y="301790"/>
                  </a:lnTo>
                  <a:lnTo>
                    <a:pt x="0" y="694563"/>
                  </a:lnTo>
                  <a:lnTo>
                    <a:pt x="575944" y="694563"/>
                  </a:lnTo>
                  <a:lnTo>
                    <a:pt x="575944" y="301790"/>
                  </a:lnTo>
                  <a:lnTo>
                    <a:pt x="574548" y="301790"/>
                  </a:lnTo>
                  <a:lnTo>
                    <a:pt x="575944" y="288036"/>
                  </a:lnTo>
                  <a:lnTo>
                    <a:pt x="572176" y="241333"/>
                  </a:lnTo>
                  <a:lnTo>
                    <a:pt x="561266" y="197022"/>
                  </a:lnTo>
                  <a:lnTo>
                    <a:pt x="543808" y="155699"/>
                  </a:lnTo>
                  <a:lnTo>
                    <a:pt x="520394" y="117957"/>
                  </a:lnTo>
                  <a:lnTo>
                    <a:pt x="491616" y="84391"/>
                  </a:lnTo>
                  <a:lnTo>
                    <a:pt x="458069" y="55595"/>
                  </a:lnTo>
                  <a:lnTo>
                    <a:pt x="420345" y="32164"/>
                  </a:lnTo>
                  <a:lnTo>
                    <a:pt x="379036" y="14691"/>
                  </a:lnTo>
                  <a:lnTo>
                    <a:pt x="334735" y="3771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44370" y="5302250"/>
              <a:ext cx="575945" cy="694690"/>
            </a:xfrm>
            <a:custGeom>
              <a:avLst/>
              <a:gdLst/>
              <a:ahLst/>
              <a:cxnLst/>
              <a:rect l="l" t="t" r="r" b="b"/>
              <a:pathLst>
                <a:path w="575944" h="694689">
                  <a:moveTo>
                    <a:pt x="288036" y="0"/>
                  </a:moveTo>
                  <a:lnTo>
                    <a:pt x="334735" y="3771"/>
                  </a:lnTo>
                  <a:lnTo>
                    <a:pt x="379036" y="14691"/>
                  </a:lnTo>
                  <a:lnTo>
                    <a:pt x="420345" y="32164"/>
                  </a:lnTo>
                  <a:lnTo>
                    <a:pt x="458069" y="55595"/>
                  </a:lnTo>
                  <a:lnTo>
                    <a:pt x="491616" y="84391"/>
                  </a:lnTo>
                  <a:lnTo>
                    <a:pt x="520394" y="117957"/>
                  </a:lnTo>
                  <a:lnTo>
                    <a:pt x="543808" y="155699"/>
                  </a:lnTo>
                  <a:lnTo>
                    <a:pt x="561266" y="197022"/>
                  </a:lnTo>
                  <a:lnTo>
                    <a:pt x="572176" y="241333"/>
                  </a:lnTo>
                  <a:lnTo>
                    <a:pt x="575944" y="288036"/>
                  </a:lnTo>
                  <a:lnTo>
                    <a:pt x="574548" y="301790"/>
                  </a:lnTo>
                  <a:lnTo>
                    <a:pt x="575944" y="301790"/>
                  </a:lnTo>
                  <a:lnTo>
                    <a:pt x="575944" y="694563"/>
                  </a:lnTo>
                  <a:lnTo>
                    <a:pt x="0" y="694563"/>
                  </a:lnTo>
                  <a:lnTo>
                    <a:pt x="0" y="301790"/>
                  </a:lnTo>
                  <a:lnTo>
                    <a:pt x="1397" y="301790"/>
                  </a:lnTo>
                  <a:lnTo>
                    <a:pt x="0" y="288036"/>
                  </a:lnTo>
                  <a:lnTo>
                    <a:pt x="3768" y="241333"/>
                  </a:lnTo>
                  <a:lnTo>
                    <a:pt x="14679" y="197022"/>
                  </a:lnTo>
                  <a:lnTo>
                    <a:pt x="32140" y="155699"/>
                  </a:lnTo>
                  <a:lnTo>
                    <a:pt x="55558" y="117957"/>
                  </a:lnTo>
                  <a:lnTo>
                    <a:pt x="84343" y="84391"/>
                  </a:lnTo>
                  <a:lnTo>
                    <a:pt x="117902" y="55595"/>
                  </a:lnTo>
                  <a:lnTo>
                    <a:pt x="155643" y="32164"/>
                  </a:lnTo>
                  <a:lnTo>
                    <a:pt x="196973" y="14691"/>
                  </a:lnTo>
                  <a:lnTo>
                    <a:pt x="241302" y="3771"/>
                  </a:lnTo>
                  <a:lnTo>
                    <a:pt x="288036" y="0"/>
                  </a:lnTo>
                  <a:close/>
                </a:path>
              </a:pathLst>
            </a:custGeom>
            <a:ln w="12699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260984" y="0"/>
                  </a:moveTo>
                  <a:lnTo>
                    <a:pt x="214070" y="4204"/>
                  </a:lnTo>
                  <a:lnTo>
                    <a:pt x="169916" y="16327"/>
                  </a:lnTo>
                  <a:lnTo>
                    <a:pt x="129257" y="35630"/>
                  </a:lnTo>
                  <a:lnTo>
                    <a:pt x="92832" y="61378"/>
                  </a:lnTo>
                  <a:lnTo>
                    <a:pt x="61378" y="92832"/>
                  </a:lnTo>
                  <a:lnTo>
                    <a:pt x="35630" y="129257"/>
                  </a:lnTo>
                  <a:lnTo>
                    <a:pt x="16327" y="169916"/>
                  </a:lnTo>
                  <a:lnTo>
                    <a:pt x="4204" y="214070"/>
                  </a:lnTo>
                  <a:lnTo>
                    <a:pt x="0" y="260984"/>
                  </a:lnTo>
                  <a:lnTo>
                    <a:pt x="4204" y="307884"/>
                  </a:lnTo>
                  <a:lnTo>
                    <a:pt x="16327" y="352028"/>
                  </a:lnTo>
                  <a:lnTo>
                    <a:pt x="35630" y="392679"/>
                  </a:lnTo>
                  <a:lnTo>
                    <a:pt x="61378" y="429100"/>
                  </a:lnTo>
                  <a:lnTo>
                    <a:pt x="92832" y="460552"/>
                  </a:lnTo>
                  <a:lnTo>
                    <a:pt x="129257" y="486299"/>
                  </a:lnTo>
                  <a:lnTo>
                    <a:pt x="169916" y="505603"/>
                  </a:lnTo>
                  <a:lnTo>
                    <a:pt x="214070" y="517726"/>
                  </a:lnTo>
                  <a:lnTo>
                    <a:pt x="260984" y="521931"/>
                  </a:lnTo>
                  <a:lnTo>
                    <a:pt x="307899" y="517726"/>
                  </a:lnTo>
                  <a:lnTo>
                    <a:pt x="352053" y="505603"/>
                  </a:lnTo>
                  <a:lnTo>
                    <a:pt x="392712" y="486299"/>
                  </a:lnTo>
                  <a:lnTo>
                    <a:pt x="429137" y="460552"/>
                  </a:lnTo>
                  <a:lnTo>
                    <a:pt x="460591" y="429100"/>
                  </a:lnTo>
                  <a:lnTo>
                    <a:pt x="486339" y="392679"/>
                  </a:lnTo>
                  <a:lnTo>
                    <a:pt x="505642" y="352028"/>
                  </a:lnTo>
                  <a:lnTo>
                    <a:pt x="517765" y="307884"/>
                  </a:lnTo>
                  <a:lnTo>
                    <a:pt x="521969" y="260984"/>
                  </a:lnTo>
                  <a:lnTo>
                    <a:pt x="517765" y="214070"/>
                  </a:lnTo>
                  <a:lnTo>
                    <a:pt x="505642" y="169916"/>
                  </a:lnTo>
                  <a:lnTo>
                    <a:pt x="486339" y="129257"/>
                  </a:lnTo>
                  <a:lnTo>
                    <a:pt x="460591" y="92832"/>
                  </a:lnTo>
                  <a:lnTo>
                    <a:pt x="429137" y="61378"/>
                  </a:lnTo>
                  <a:lnTo>
                    <a:pt x="392712" y="35630"/>
                  </a:lnTo>
                  <a:lnTo>
                    <a:pt x="352053" y="16327"/>
                  </a:lnTo>
                  <a:lnTo>
                    <a:pt x="307899" y="4204"/>
                  </a:lnTo>
                  <a:lnTo>
                    <a:pt x="260984" y="0"/>
                  </a:lnTo>
                  <a:close/>
                </a:path>
              </a:pathLst>
            </a:custGeom>
            <a:solidFill>
              <a:srgbClr val="FCC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66849" y="5324983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69" h="521970">
                  <a:moveTo>
                    <a:pt x="0" y="260984"/>
                  </a:moveTo>
                  <a:lnTo>
                    <a:pt x="4204" y="214070"/>
                  </a:lnTo>
                  <a:lnTo>
                    <a:pt x="16327" y="169916"/>
                  </a:lnTo>
                  <a:lnTo>
                    <a:pt x="35630" y="129257"/>
                  </a:lnTo>
                  <a:lnTo>
                    <a:pt x="61378" y="92832"/>
                  </a:lnTo>
                  <a:lnTo>
                    <a:pt x="92832" y="61378"/>
                  </a:lnTo>
                  <a:lnTo>
                    <a:pt x="129257" y="35630"/>
                  </a:lnTo>
                  <a:lnTo>
                    <a:pt x="169916" y="16327"/>
                  </a:lnTo>
                  <a:lnTo>
                    <a:pt x="214070" y="4204"/>
                  </a:lnTo>
                  <a:lnTo>
                    <a:pt x="260984" y="0"/>
                  </a:lnTo>
                  <a:lnTo>
                    <a:pt x="307899" y="4204"/>
                  </a:lnTo>
                  <a:lnTo>
                    <a:pt x="352053" y="16327"/>
                  </a:lnTo>
                  <a:lnTo>
                    <a:pt x="392712" y="35630"/>
                  </a:lnTo>
                  <a:lnTo>
                    <a:pt x="429137" y="61378"/>
                  </a:lnTo>
                  <a:lnTo>
                    <a:pt x="460591" y="92832"/>
                  </a:lnTo>
                  <a:lnTo>
                    <a:pt x="486339" y="129257"/>
                  </a:lnTo>
                  <a:lnTo>
                    <a:pt x="505642" y="169916"/>
                  </a:lnTo>
                  <a:lnTo>
                    <a:pt x="517765" y="214070"/>
                  </a:lnTo>
                  <a:lnTo>
                    <a:pt x="521969" y="260984"/>
                  </a:lnTo>
                  <a:lnTo>
                    <a:pt x="517765" y="307884"/>
                  </a:lnTo>
                  <a:lnTo>
                    <a:pt x="505642" y="352028"/>
                  </a:lnTo>
                  <a:lnTo>
                    <a:pt x="486339" y="392679"/>
                  </a:lnTo>
                  <a:lnTo>
                    <a:pt x="460591" y="429100"/>
                  </a:lnTo>
                  <a:lnTo>
                    <a:pt x="429137" y="460552"/>
                  </a:lnTo>
                  <a:lnTo>
                    <a:pt x="392712" y="486299"/>
                  </a:lnTo>
                  <a:lnTo>
                    <a:pt x="352053" y="505603"/>
                  </a:lnTo>
                  <a:lnTo>
                    <a:pt x="307899" y="517726"/>
                  </a:lnTo>
                  <a:lnTo>
                    <a:pt x="260984" y="521931"/>
                  </a:lnTo>
                  <a:lnTo>
                    <a:pt x="214070" y="517726"/>
                  </a:lnTo>
                  <a:lnTo>
                    <a:pt x="169916" y="505603"/>
                  </a:lnTo>
                  <a:lnTo>
                    <a:pt x="129257" y="486299"/>
                  </a:lnTo>
                  <a:lnTo>
                    <a:pt x="92832" y="460552"/>
                  </a:lnTo>
                  <a:lnTo>
                    <a:pt x="61378" y="429100"/>
                  </a:lnTo>
                  <a:lnTo>
                    <a:pt x="35630" y="392679"/>
                  </a:lnTo>
                  <a:lnTo>
                    <a:pt x="16327" y="352028"/>
                  </a:lnTo>
                  <a:lnTo>
                    <a:pt x="4204" y="307884"/>
                  </a:lnTo>
                  <a:lnTo>
                    <a:pt x="0" y="260984"/>
                  </a:lnTo>
                  <a:close/>
                </a:path>
              </a:pathLst>
            </a:custGeom>
            <a:ln w="12700">
              <a:solidFill>
                <a:srgbClr val="0018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856724" y="4391659"/>
              <a:ext cx="919480" cy="783590"/>
            </a:xfrm>
            <a:custGeom>
              <a:avLst/>
              <a:gdLst/>
              <a:ahLst/>
              <a:cxnLst/>
              <a:rect l="l" t="t" r="r" b="b"/>
              <a:pathLst>
                <a:path w="919479" h="783589">
                  <a:moveTo>
                    <a:pt x="918972" y="0"/>
                  </a:moveTo>
                  <a:lnTo>
                    <a:pt x="647827" y="0"/>
                  </a:lnTo>
                  <a:lnTo>
                    <a:pt x="647827" y="1270"/>
                  </a:lnTo>
                  <a:lnTo>
                    <a:pt x="590677" y="1270"/>
                  </a:lnTo>
                  <a:lnTo>
                    <a:pt x="590677" y="0"/>
                  </a:lnTo>
                  <a:lnTo>
                    <a:pt x="239014" y="0"/>
                  </a:lnTo>
                  <a:lnTo>
                    <a:pt x="239014" y="1270"/>
                  </a:lnTo>
                  <a:lnTo>
                    <a:pt x="0" y="1270"/>
                  </a:lnTo>
                  <a:lnTo>
                    <a:pt x="0" y="783590"/>
                  </a:lnTo>
                  <a:lnTo>
                    <a:pt x="271018" y="783590"/>
                  </a:lnTo>
                  <a:lnTo>
                    <a:pt x="271018" y="694690"/>
                  </a:lnTo>
                  <a:lnTo>
                    <a:pt x="338709" y="694690"/>
                  </a:lnTo>
                  <a:lnTo>
                    <a:pt x="338709" y="603250"/>
                  </a:lnTo>
                  <a:lnTo>
                    <a:pt x="419227" y="603250"/>
                  </a:lnTo>
                  <a:lnTo>
                    <a:pt x="419227" y="510540"/>
                  </a:lnTo>
                  <a:lnTo>
                    <a:pt x="510159" y="510540"/>
                  </a:lnTo>
                  <a:lnTo>
                    <a:pt x="510159" y="420370"/>
                  </a:lnTo>
                  <a:lnTo>
                    <a:pt x="590677" y="420370"/>
                  </a:lnTo>
                  <a:lnTo>
                    <a:pt x="590677" y="337820"/>
                  </a:lnTo>
                  <a:lnTo>
                    <a:pt x="673862" y="337820"/>
                  </a:lnTo>
                  <a:lnTo>
                    <a:pt x="673862" y="246380"/>
                  </a:lnTo>
                  <a:lnTo>
                    <a:pt x="754380" y="246380"/>
                  </a:lnTo>
                  <a:lnTo>
                    <a:pt x="754380" y="154940"/>
                  </a:lnTo>
                  <a:lnTo>
                    <a:pt x="838454" y="154940"/>
                  </a:lnTo>
                  <a:lnTo>
                    <a:pt x="838454" y="63500"/>
                  </a:lnTo>
                  <a:lnTo>
                    <a:pt x="918972" y="63500"/>
                  </a:lnTo>
                  <a:lnTo>
                    <a:pt x="918972" y="1270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856724" y="4391025"/>
              <a:ext cx="919480" cy="784225"/>
            </a:xfrm>
            <a:custGeom>
              <a:avLst/>
              <a:gdLst/>
              <a:ahLst/>
              <a:cxnLst/>
              <a:rect l="l" t="t" r="r" b="b"/>
              <a:pathLst>
                <a:path w="919479" h="784225">
                  <a:moveTo>
                    <a:pt x="239014" y="0"/>
                  </a:moveTo>
                  <a:lnTo>
                    <a:pt x="319531" y="0"/>
                  </a:lnTo>
                  <a:lnTo>
                    <a:pt x="510158" y="0"/>
                  </a:lnTo>
                  <a:lnTo>
                    <a:pt x="590676" y="0"/>
                  </a:lnTo>
                  <a:lnTo>
                    <a:pt x="590676" y="2412"/>
                  </a:lnTo>
                  <a:lnTo>
                    <a:pt x="647826" y="2412"/>
                  </a:lnTo>
                  <a:lnTo>
                    <a:pt x="647826" y="0"/>
                  </a:lnTo>
                  <a:lnTo>
                    <a:pt x="918972" y="0"/>
                  </a:lnTo>
                  <a:lnTo>
                    <a:pt x="918972" y="64007"/>
                  </a:lnTo>
                  <a:lnTo>
                    <a:pt x="838453" y="64007"/>
                  </a:lnTo>
                  <a:lnTo>
                    <a:pt x="838453" y="154939"/>
                  </a:lnTo>
                  <a:lnTo>
                    <a:pt x="754379" y="154939"/>
                  </a:lnTo>
                  <a:lnTo>
                    <a:pt x="754379" y="246761"/>
                  </a:lnTo>
                  <a:lnTo>
                    <a:pt x="673861" y="246761"/>
                  </a:lnTo>
                  <a:lnTo>
                    <a:pt x="673861" y="337819"/>
                  </a:lnTo>
                  <a:lnTo>
                    <a:pt x="590676" y="337819"/>
                  </a:lnTo>
                  <a:lnTo>
                    <a:pt x="590676" y="420497"/>
                  </a:lnTo>
                  <a:lnTo>
                    <a:pt x="510158" y="420497"/>
                  </a:lnTo>
                  <a:lnTo>
                    <a:pt x="510158" y="511429"/>
                  </a:lnTo>
                  <a:lnTo>
                    <a:pt x="419226" y="511429"/>
                  </a:lnTo>
                  <a:lnTo>
                    <a:pt x="419226" y="604138"/>
                  </a:lnTo>
                  <a:lnTo>
                    <a:pt x="338708" y="604138"/>
                  </a:lnTo>
                  <a:lnTo>
                    <a:pt x="338708" y="695070"/>
                  </a:lnTo>
                  <a:lnTo>
                    <a:pt x="271018" y="695070"/>
                  </a:lnTo>
                  <a:lnTo>
                    <a:pt x="271018" y="783970"/>
                  </a:lnTo>
                  <a:lnTo>
                    <a:pt x="0" y="783970"/>
                  </a:lnTo>
                  <a:lnTo>
                    <a:pt x="0" y="2412"/>
                  </a:lnTo>
                  <a:lnTo>
                    <a:pt x="239014" y="2412"/>
                  </a:lnTo>
                  <a:lnTo>
                    <a:pt x="239014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105" y="729233"/>
            <a:ext cx="11648440" cy="6130925"/>
            <a:chOff x="-1105" y="729233"/>
            <a:chExt cx="11648440" cy="6130925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105" y="729233"/>
              <a:ext cx="11648021" cy="61306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0400" y="1334261"/>
              <a:ext cx="9891395" cy="681355"/>
            </a:xfrm>
            <a:custGeom>
              <a:avLst/>
              <a:gdLst/>
              <a:ahLst/>
              <a:cxnLst/>
              <a:rect l="l" t="t" r="r" b="b"/>
              <a:pathLst>
                <a:path w="9891395" h="681355">
                  <a:moveTo>
                    <a:pt x="9891141" y="681228"/>
                  </a:moveTo>
                  <a:lnTo>
                    <a:pt x="9420733" y="0"/>
                  </a:lnTo>
                  <a:lnTo>
                    <a:pt x="9020937" y="114"/>
                  </a:lnTo>
                  <a:lnTo>
                    <a:pt x="0" y="63"/>
                  </a:lnTo>
                  <a:lnTo>
                    <a:pt x="0" y="657479"/>
                  </a:lnTo>
                  <a:lnTo>
                    <a:pt x="0" y="658876"/>
                  </a:lnTo>
                  <a:lnTo>
                    <a:pt x="581825" y="658876"/>
                  </a:lnTo>
                  <a:lnTo>
                    <a:pt x="9891141" y="681228"/>
                  </a:lnTo>
                  <a:close/>
                </a:path>
              </a:pathLst>
            </a:custGeom>
            <a:solidFill>
              <a:srgbClr val="CC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27938" y="1407667"/>
            <a:ext cx="86480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Arbeitshilfe</a:t>
            </a:r>
            <a:r>
              <a:rPr sz="2800" spc="-155" dirty="0"/>
              <a:t> </a:t>
            </a:r>
            <a:r>
              <a:rPr sz="2800" dirty="0"/>
              <a:t>kommunales</a:t>
            </a:r>
            <a:r>
              <a:rPr sz="2800" spc="-145" dirty="0"/>
              <a:t> </a:t>
            </a:r>
            <a:r>
              <a:rPr sz="2800" spc="-10" dirty="0"/>
              <a:t>Starkregenrisikomanagement</a:t>
            </a:r>
            <a:endParaRPr sz="280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8461" y="914400"/>
            <a:ext cx="4876165" cy="6206490"/>
            <a:chOff x="6771258" y="652068"/>
            <a:chExt cx="4876165" cy="620649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1258" y="783209"/>
              <a:ext cx="4875657" cy="60747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823324" y="866775"/>
              <a:ext cx="1270000" cy="542925"/>
            </a:xfrm>
            <a:custGeom>
              <a:avLst/>
              <a:gdLst/>
              <a:ahLst/>
              <a:cxnLst/>
              <a:rect l="l" t="t" r="r" b="b"/>
              <a:pathLst>
                <a:path w="1270000" h="542925">
                  <a:moveTo>
                    <a:pt x="968375" y="0"/>
                  </a:moveTo>
                  <a:lnTo>
                    <a:pt x="34925" y="0"/>
                  </a:lnTo>
                  <a:lnTo>
                    <a:pt x="0" y="542416"/>
                  </a:lnTo>
                  <a:lnTo>
                    <a:pt x="1270000" y="472566"/>
                  </a:lnTo>
                  <a:lnTo>
                    <a:pt x="968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32520" y="652068"/>
              <a:ext cx="1599565" cy="10656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077199" y="6246279"/>
              <a:ext cx="1789430" cy="612140"/>
            </a:xfrm>
            <a:custGeom>
              <a:avLst/>
              <a:gdLst/>
              <a:ahLst/>
              <a:cxnLst/>
              <a:rect l="l" t="t" r="r" b="b"/>
              <a:pathLst>
                <a:path w="1789429" h="612140">
                  <a:moveTo>
                    <a:pt x="1789049" y="0"/>
                  </a:moveTo>
                  <a:lnTo>
                    <a:pt x="0" y="33337"/>
                  </a:lnTo>
                  <a:lnTo>
                    <a:pt x="0" y="611720"/>
                  </a:lnTo>
                  <a:lnTo>
                    <a:pt x="1396877" y="611720"/>
                  </a:lnTo>
                  <a:lnTo>
                    <a:pt x="1789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54050" y="2404364"/>
            <a:ext cx="5448300" cy="1094740"/>
            <a:chOff x="654050" y="2404364"/>
            <a:chExt cx="5448300" cy="1094740"/>
          </a:xfrm>
        </p:grpSpPr>
        <p:sp>
          <p:nvSpPr>
            <p:cNvPr id="8" name="object 8"/>
            <p:cNvSpPr/>
            <p:nvPr/>
          </p:nvSpPr>
          <p:spPr>
            <a:xfrm>
              <a:off x="660400" y="2410714"/>
              <a:ext cx="5435600" cy="1082040"/>
            </a:xfrm>
            <a:custGeom>
              <a:avLst/>
              <a:gdLst/>
              <a:ahLst/>
              <a:cxnLst/>
              <a:rect l="l" t="t" r="r" b="b"/>
              <a:pathLst>
                <a:path w="5435600" h="1082039">
                  <a:moveTo>
                    <a:pt x="5327396" y="0"/>
                  </a:moveTo>
                  <a:lnTo>
                    <a:pt x="108153" y="0"/>
                  </a:lnTo>
                  <a:lnTo>
                    <a:pt x="66056" y="8493"/>
                  </a:lnTo>
                  <a:lnTo>
                    <a:pt x="31678" y="31654"/>
                  </a:lnTo>
                  <a:lnTo>
                    <a:pt x="8499" y="66008"/>
                  </a:lnTo>
                  <a:lnTo>
                    <a:pt x="0" y="108076"/>
                  </a:lnTo>
                  <a:lnTo>
                    <a:pt x="0" y="973327"/>
                  </a:lnTo>
                  <a:lnTo>
                    <a:pt x="8499" y="1015470"/>
                  </a:lnTo>
                  <a:lnTo>
                    <a:pt x="31678" y="1049861"/>
                  </a:lnTo>
                  <a:lnTo>
                    <a:pt x="66056" y="1073036"/>
                  </a:lnTo>
                  <a:lnTo>
                    <a:pt x="108153" y="1081532"/>
                  </a:lnTo>
                  <a:lnTo>
                    <a:pt x="5327396" y="1081532"/>
                  </a:lnTo>
                  <a:lnTo>
                    <a:pt x="5369538" y="1073036"/>
                  </a:lnTo>
                  <a:lnTo>
                    <a:pt x="5403929" y="1049861"/>
                  </a:lnTo>
                  <a:lnTo>
                    <a:pt x="5427104" y="1015470"/>
                  </a:lnTo>
                  <a:lnTo>
                    <a:pt x="5435600" y="973327"/>
                  </a:lnTo>
                  <a:lnTo>
                    <a:pt x="5435600" y="108076"/>
                  </a:lnTo>
                  <a:lnTo>
                    <a:pt x="5427104" y="66008"/>
                  </a:lnTo>
                  <a:lnTo>
                    <a:pt x="5403929" y="31654"/>
                  </a:lnTo>
                  <a:lnTo>
                    <a:pt x="5369538" y="8493"/>
                  </a:lnTo>
                  <a:lnTo>
                    <a:pt x="5327396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0400" y="2410714"/>
              <a:ext cx="5435600" cy="1082040"/>
            </a:xfrm>
            <a:custGeom>
              <a:avLst/>
              <a:gdLst/>
              <a:ahLst/>
              <a:cxnLst/>
              <a:rect l="l" t="t" r="r" b="b"/>
              <a:pathLst>
                <a:path w="5435600" h="1082039">
                  <a:moveTo>
                    <a:pt x="0" y="108076"/>
                  </a:moveTo>
                  <a:lnTo>
                    <a:pt x="8499" y="66008"/>
                  </a:lnTo>
                  <a:lnTo>
                    <a:pt x="31678" y="31654"/>
                  </a:lnTo>
                  <a:lnTo>
                    <a:pt x="66056" y="8493"/>
                  </a:lnTo>
                  <a:lnTo>
                    <a:pt x="108153" y="0"/>
                  </a:lnTo>
                  <a:lnTo>
                    <a:pt x="5327396" y="0"/>
                  </a:lnTo>
                  <a:lnTo>
                    <a:pt x="5369538" y="8493"/>
                  </a:lnTo>
                  <a:lnTo>
                    <a:pt x="5403929" y="31654"/>
                  </a:lnTo>
                  <a:lnTo>
                    <a:pt x="5427104" y="66008"/>
                  </a:lnTo>
                  <a:lnTo>
                    <a:pt x="5435600" y="108076"/>
                  </a:lnTo>
                  <a:lnTo>
                    <a:pt x="5435600" y="973327"/>
                  </a:lnTo>
                  <a:lnTo>
                    <a:pt x="5427104" y="1015470"/>
                  </a:lnTo>
                  <a:lnTo>
                    <a:pt x="5403929" y="1049861"/>
                  </a:lnTo>
                  <a:lnTo>
                    <a:pt x="5369538" y="1073036"/>
                  </a:lnTo>
                  <a:lnTo>
                    <a:pt x="5327396" y="1081532"/>
                  </a:lnTo>
                  <a:lnTo>
                    <a:pt x="108153" y="1081532"/>
                  </a:lnTo>
                  <a:lnTo>
                    <a:pt x="66056" y="1073036"/>
                  </a:lnTo>
                  <a:lnTo>
                    <a:pt x="31678" y="1049861"/>
                  </a:lnTo>
                  <a:lnTo>
                    <a:pt x="8499" y="1015470"/>
                  </a:lnTo>
                  <a:lnTo>
                    <a:pt x="0" y="973327"/>
                  </a:lnTo>
                  <a:lnTo>
                    <a:pt x="0" y="1080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7801" y="1254328"/>
            <a:ext cx="5295799" cy="190373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3240"/>
              </a:lnSpc>
              <a:spcBef>
                <a:spcPts val="509"/>
              </a:spcBef>
            </a:pPr>
            <a:r>
              <a:rPr sz="3200" dirty="0">
                <a:latin typeface="+mj-lt"/>
                <a:cs typeface="Arial"/>
              </a:rPr>
              <a:t>Arbeitshilfe</a:t>
            </a:r>
            <a:r>
              <a:rPr sz="3200" spc="-95" dirty="0">
                <a:latin typeface="+mj-lt"/>
                <a:cs typeface="Arial"/>
              </a:rPr>
              <a:t> </a:t>
            </a:r>
            <a:r>
              <a:rPr sz="3200" spc="-10" dirty="0">
                <a:latin typeface="+mj-lt"/>
                <a:cs typeface="Arial"/>
              </a:rPr>
              <a:t>kommunales Starkregenrisikomanagement</a:t>
            </a:r>
            <a:endParaRPr sz="3200" dirty="0">
              <a:latin typeface="+mj-lt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lang="de-DE" sz="3000" dirty="0">
              <a:latin typeface="Arial"/>
              <a:cs typeface="Arial"/>
            </a:endParaRPr>
          </a:p>
          <a:p>
            <a:pPr marL="546735" algn="ctr">
              <a:lnSpc>
                <a:spcPct val="100000"/>
              </a:lnSpc>
              <a:spcBef>
                <a:spcPts val="5"/>
              </a:spcBef>
            </a:pPr>
            <a:r>
              <a:rPr sz="3000" spc="-10" dirty="0" err="1">
                <a:solidFill>
                  <a:srgbClr val="FFFFFF"/>
                </a:solidFill>
                <a:latin typeface="Arial"/>
                <a:cs typeface="Arial"/>
              </a:rPr>
              <a:t>Gefahrenanalyse</a:t>
            </a:r>
            <a:endParaRPr sz="30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62203" y="2512441"/>
            <a:ext cx="1100455" cy="878205"/>
            <a:chOff x="762203" y="2512441"/>
            <a:chExt cx="1100455" cy="878205"/>
          </a:xfrm>
        </p:grpSpPr>
        <p:pic>
          <p:nvPicPr>
            <p:cNvPr id="12" name="object 12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553" y="2518816"/>
              <a:ext cx="1087120" cy="86522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68553" y="2518791"/>
              <a:ext cx="1087755" cy="865505"/>
            </a:xfrm>
            <a:custGeom>
              <a:avLst/>
              <a:gdLst/>
              <a:ahLst/>
              <a:cxnLst/>
              <a:rect l="l" t="t" r="r" b="b"/>
              <a:pathLst>
                <a:path w="1087755" h="865504">
                  <a:moveTo>
                    <a:pt x="0" y="86613"/>
                  </a:moveTo>
                  <a:lnTo>
                    <a:pt x="6799" y="52881"/>
                  </a:lnTo>
                  <a:lnTo>
                    <a:pt x="25341" y="25352"/>
                  </a:lnTo>
                  <a:lnTo>
                    <a:pt x="52844" y="6800"/>
                  </a:lnTo>
                  <a:lnTo>
                    <a:pt x="86525" y="0"/>
                  </a:lnTo>
                  <a:lnTo>
                    <a:pt x="1000556" y="0"/>
                  </a:lnTo>
                  <a:lnTo>
                    <a:pt x="1034289" y="6800"/>
                  </a:lnTo>
                  <a:lnTo>
                    <a:pt x="1061818" y="25352"/>
                  </a:lnTo>
                  <a:lnTo>
                    <a:pt x="1080370" y="52881"/>
                  </a:lnTo>
                  <a:lnTo>
                    <a:pt x="1087170" y="86613"/>
                  </a:lnTo>
                  <a:lnTo>
                    <a:pt x="1087170" y="778763"/>
                  </a:lnTo>
                  <a:lnTo>
                    <a:pt x="1080370" y="812422"/>
                  </a:lnTo>
                  <a:lnTo>
                    <a:pt x="1061818" y="839914"/>
                  </a:lnTo>
                  <a:lnTo>
                    <a:pt x="1034289" y="858452"/>
                  </a:lnTo>
                  <a:lnTo>
                    <a:pt x="1000556" y="865251"/>
                  </a:lnTo>
                  <a:lnTo>
                    <a:pt x="86525" y="865251"/>
                  </a:lnTo>
                  <a:lnTo>
                    <a:pt x="52844" y="858452"/>
                  </a:lnTo>
                  <a:lnTo>
                    <a:pt x="25341" y="839914"/>
                  </a:lnTo>
                  <a:lnTo>
                    <a:pt x="6799" y="812422"/>
                  </a:lnTo>
                  <a:lnTo>
                    <a:pt x="0" y="778763"/>
                  </a:lnTo>
                  <a:lnTo>
                    <a:pt x="0" y="8661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654050" y="3593972"/>
            <a:ext cx="5448300" cy="1094740"/>
            <a:chOff x="654050" y="3593972"/>
            <a:chExt cx="5448300" cy="1094740"/>
          </a:xfrm>
        </p:grpSpPr>
        <p:sp>
          <p:nvSpPr>
            <p:cNvPr id="15" name="object 15"/>
            <p:cNvSpPr/>
            <p:nvPr/>
          </p:nvSpPr>
          <p:spPr>
            <a:xfrm>
              <a:off x="660400" y="3600322"/>
              <a:ext cx="5435600" cy="1082040"/>
            </a:xfrm>
            <a:custGeom>
              <a:avLst/>
              <a:gdLst/>
              <a:ahLst/>
              <a:cxnLst/>
              <a:rect l="l" t="t" r="r" b="b"/>
              <a:pathLst>
                <a:path w="5435600" h="1082039">
                  <a:moveTo>
                    <a:pt x="5327396" y="0"/>
                  </a:moveTo>
                  <a:lnTo>
                    <a:pt x="108153" y="0"/>
                  </a:lnTo>
                  <a:lnTo>
                    <a:pt x="66056" y="8512"/>
                  </a:lnTo>
                  <a:lnTo>
                    <a:pt x="31678" y="31718"/>
                  </a:lnTo>
                  <a:lnTo>
                    <a:pt x="8499" y="66115"/>
                  </a:lnTo>
                  <a:lnTo>
                    <a:pt x="0" y="108203"/>
                  </a:lnTo>
                  <a:lnTo>
                    <a:pt x="0" y="973454"/>
                  </a:lnTo>
                  <a:lnTo>
                    <a:pt x="8499" y="1015523"/>
                  </a:lnTo>
                  <a:lnTo>
                    <a:pt x="31678" y="1049877"/>
                  </a:lnTo>
                  <a:lnTo>
                    <a:pt x="66056" y="1073038"/>
                  </a:lnTo>
                  <a:lnTo>
                    <a:pt x="108153" y="1081532"/>
                  </a:lnTo>
                  <a:lnTo>
                    <a:pt x="5327396" y="1081532"/>
                  </a:lnTo>
                  <a:lnTo>
                    <a:pt x="5369538" y="1073038"/>
                  </a:lnTo>
                  <a:lnTo>
                    <a:pt x="5403929" y="1049877"/>
                  </a:lnTo>
                  <a:lnTo>
                    <a:pt x="5427104" y="1015523"/>
                  </a:lnTo>
                  <a:lnTo>
                    <a:pt x="5435600" y="973454"/>
                  </a:lnTo>
                  <a:lnTo>
                    <a:pt x="5435600" y="108203"/>
                  </a:lnTo>
                  <a:lnTo>
                    <a:pt x="5427104" y="66115"/>
                  </a:lnTo>
                  <a:lnTo>
                    <a:pt x="5403929" y="31718"/>
                  </a:lnTo>
                  <a:lnTo>
                    <a:pt x="5369538" y="8512"/>
                  </a:lnTo>
                  <a:lnTo>
                    <a:pt x="5327396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0400" y="3600322"/>
              <a:ext cx="5435600" cy="1082040"/>
            </a:xfrm>
            <a:custGeom>
              <a:avLst/>
              <a:gdLst/>
              <a:ahLst/>
              <a:cxnLst/>
              <a:rect l="l" t="t" r="r" b="b"/>
              <a:pathLst>
                <a:path w="5435600" h="1082039">
                  <a:moveTo>
                    <a:pt x="0" y="108203"/>
                  </a:moveTo>
                  <a:lnTo>
                    <a:pt x="8499" y="66115"/>
                  </a:lnTo>
                  <a:lnTo>
                    <a:pt x="31678" y="31718"/>
                  </a:lnTo>
                  <a:lnTo>
                    <a:pt x="66056" y="8512"/>
                  </a:lnTo>
                  <a:lnTo>
                    <a:pt x="108153" y="0"/>
                  </a:lnTo>
                  <a:lnTo>
                    <a:pt x="5327396" y="0"/>
                  </a:lnTo>
                  <a:lnTo>
                    <a:pt x="5369538" y="8512"/>
                  </a:lnTo>
                  <a:lnTo>
                    <a:pt x="5403929" y="31718"/>
                  </a:lnTo>
                  <a:lnTo>
                    <a:pt x="5427104" y="66115"/>
                  </a:lnTo>
                  <a:lnTo>
                    <a:pt x="5435600" y="108203"/>
                  </a:lnTo>
                  <a:lnTo>
                    <a:pt x="5435600" y="973454"/>
                  </a:lnTo>
                  <a:lnTo>
                    <a:pt x="5427104" y="1015523"/>
                  </a:lnTo>
                  <a:lnTo>
                    <a:pt x="5403929" y="1049877"/>
                  </a:lnTo>
                  <a:lnTo>
                    <a:pt x="5369538" y="1073038"/>
                  </a:lnTo>
                  <a:lnTo>
                    <a:pt x="5327396" y="1081532"/>
                  </a:lnTo>
                  <a:lnTo>
                    <a:pt x="108153" y="1081532"/>
                  </a:lnTo>
                  <a:lnTo>
                    <a:pt x="66056" y="1073038"/>
                  </a:lnTo>
                  <a:lnTo>
                    <a:pt x="31678" y="1049877"/>
                  </a:lnTo>
                  <a:lnTo>
                    <a:pt x="8499" y="1015523"/>
                  </a:lnTo>
                  <a:lnTo>
                    <a:pt x="0" y="973454"/>
                  </a:lnTo>
                  <a:lnTo>
                    <a:pt x="0" y="10820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553" y="3708552"/>
              <a:ext cx="1087120" cy="8652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68553" y="3708526"/>
              <a:ext cx="1087755" cy="865505"/>
            </a:xfrm>
            <a:custGeom>
              <a:avLst/>
              <a:gdLst/>
              <a:ahLst/>
              <a:cxnLst/>
              <a:rect l="l" t="t" r="r" b="b"/>
              <a:pathLst>
                <a:path w="1087755" h="865504">
                  <a:moveTo>
                    <a:pt x="0" y="86487"/>
                  </a:moveTo>
                  <a:lnTo>
                    <a:pt x="6799" y="52828"/>
                  </a:lnTo>
                  <a:lnTo>
                    <a:pt x="25341" y="25336"/>
                  </a:lnTo>
                  <a:lnTo>
                    <a:pt x="52844" y="6798"/>
                  </a:lnTo>
                  <a:lnTo>
                    <a:pt x="86525" y="0"/>
                  </a:lnTo>
                  <a:lnTo>
                    <a:pt x="1000556" y="0"/>
                  </a:lnTo>
                  <a:lnTo>
                    <a:pt x="1034289" y="6798"/>
                  </a:lnTo>
                  <a:lnTo>
                    <a:pt x="1061818" y="25336"/>
                  </a:lnTo>
                  <a:lnTo>
                    <a:pt x="1080370" y="52828"/>
                  </a:lnTo>
                  <a:lnTo>
                    <a:pt x="1087170" y="86487"/>
                  </a:lnTo>
                  <a:lnTo>
                    <a:pt x="1087170" y="778764"/>
                  </a:lnTo>
                  <a:lnTo>
                    <a:pt x="1080370" y="812422"/>
                  </a:lnTo>
                  <a:lnTo>
                    <a:pt x="1061818" y="839914"/>
                  </a:lnTo>
                  <a:lnTo>
                    <a:pt x="1034289" y="858452"/>
                  </a:lnTo>
                  <a:lnTo>
                    <a:pt x="1000556" y="865251"/>
                  </a:lnTo>
                  <a:lnTo>
                    <a:pt x="86525" y="865251"/>
                  </a:lnTo>
                  <a:lnTo>
                    <a:pt x="52844" y="858452"/>
                  </a:lnTo>
                  <a:lnTo>
                    <a:pt x="25341" y="839914"/>
                  </a:lnTo>
                  <a:lnTo>
                    <a:pt x="6799" y="812422"/>
                  </a:lnTo>
                  <a:lnTo>
                    <a:pt x="0" y="778764"/>
                  </a:lnTo>
                  <a:lnTo>
                    <a:pt x="0" y="864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54050" y="4783709"/>
            <a:ext cx="5448300" cy="1094740"/>
            <a:chOff x="654050" y="4783709"/>
            <a:chExt cx="5448300" cy="1094740"/>
          </a:xfrm>
        </p:grpSpPr>
        <p:sp>
          <p:nvSpPr>
            <p:cNvPr id="20" name="object 20"/>
            <p:cNvSpPr/>
            <p:nvPr/>
          </p:nvSpPr>
          <p:spPr>
            <a:xfrm>
              <a:off x="660400" y="4790059"/>
              <a:ext cx="5435600" cy="1082040"/>
            </a:xfrm>
            <a:custGeom>
              <a:avLst/>
              <a:gdLst/>
              <a:ahLst/>
              <a:cxnLst/>
              <a:rect l="l" t="t" r="r" b="b"/>
              <a:pathLst>
                <a:path w="5435600" h="1082039">
                  <a:moveTo>
                    <a:pt x="5327396" y="0"/>
                  </a:moveTo>
                  <a:lnTo>
                    <a:pt x="108153" y="0"/>
                  </a:lnTo>
                  <a:lnTo>
                    <a:pt x="66056" y="8495"/>
                  </a:lnTo>
                  <a:lnTo>
                    <a:pt x="31678" y="31670"/>
                  </a:lnTo>
                  <a:lnTo>
                    <a:pt x="8499" y="66061"/>
                  </a:lnTo>
                  <a:lnTo>
                    <a:pt x="0" y="108204"/>
                  </a:lnTo>
                  <a:lnTo>
                    <a:pt x="0" y="973366"/>
                  </a:lnTo>
                  <a:lnTo>
                    <a:pt x="8499" y="1015468"/>
                  </a:lnTo>
                  <a:lnTo>
                    <a:pt x="31678" y="1049845"/>
                  </a:lnTo>
                  <a:lnTo>
                    <a:pt x="66056" y="1073021"/>
                  </a:lnTo>
                  <a:lnTo>
                    <a:pt x="108153" y="1081519"/>
                  </a:lnTo>
                  <a:lnTo>
                    <a:pt x="5327396" y="1081519"/>
                  </a:lnTo>
                  <a:lnTo>
                    <a:pt x="5369538" y="1073021"/>
                  </a:lnTo>
                  <a:lnTo>
                    <a:pt x="5403929" y="1049845"/>
                  </a:lnTo>
                  <a:lnTo>
                    <a:pt x="5427104" y="1015468"/>
                  </a:lnTo>
                  <a:lnTo>
                    <a:pt x="5435600" y="973366"/>
                  </a:lnTo>
                  <a:lnTo>
                    <a:pt x="5435600" y="108204"/>
                  </a:lnTo>
                  <a:lnTo>
                    <a:pt x="5427104" y="66061"/>
                  </a:lnTo>
                  <a:lnTo>
                    <a:pt x="5403929" y="31670"/>
                  </a:lnTo>
                  <a:lnTo>
                    <a:pt x="5369538" y="8495"/>
                  </a:lnTo>
                  <a:lnTo>
                    <a:pt x="5327396" y="0"/>
                  </a:lnTo>
                  <a:close/>
                </a:path>
              </a:pathLst>
            </a:custGeom>
            <a:solidFill>
              <a:srgbClr val="669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0400" y="4790059"/>
              <a:ext cx="5435600" cy="1082040"/>
            </a:xfrm>
            <a:custGeom>
              <a:avLst/>
              <a:gdLst/>
              <a:ahLst/>
              <a:cxnLst/>
              <a:rect l="l" t="t" r="r" b="b"/>
              <a:pathLst>
                <a:path w="5435600" h="1082039">
                  <a:moveTo>
                    <a:pt x="0" y="108204"/>
                  </a:moveTo>
                  <a:lnTo>
                    <a:pt x="8499" y="66061"/>
                  </a:lnTo>
                  <a:lnTo>
                    <a:pt x="31678" y="31670"/>
                  </a:lnTo>
                  <a:lnTo>
                    <a:pt x="66056" y="8495"/>
                  </a:lnTo>
                  <a:lnTo>
                    <a:pt x="108153" y="0"/>
                  </a:lnTo>
                  <a:lnTo>
                    <a:pt x="5327396" y="0"/>
                  </a:lnTo>
                  <a:lnTo>
                    <a:pt x="5369538" y="8495"/>
                  </a:lnTo>
                  <a:lnTo>
                    <a:pt x="5403929" y="31670"/>
                  </a:lnTo>
                  <a:lnTo>
                    <a:pt x="5427104" y="66061"/>
                  </a:lnTo>
                  <a:lnTo>
                    <a:pt x="5435600" y="108204"/>
                  </a:lnTo>
                  <a:lnTo>
                    <a:pt x="5435600" y="973366"/>
                  </a:lnTo>
                  <a:lnTo>
                    <a:pt x="5427104" y="1015468"/>
                  </a:lnTo>
                  <a:lnTo>
                    <a:pt x="5403929" y="1049845"/>
                  </a:lnTo>
                  <a:lnTo>
                    <a:pt x="5369538" y="1073021"/>
                  </a:lnTo>
                  <a:lnTo>
                    <a:pt x="5327396" y="1081519"/>
                  </a:lnTo>
                  <a:lnTo>
                    <a:pt x="108153" y="1081519"/>
                  </a:lnTo>
                  <a:lnTo>
                    <a:pt x="66056" y="1073021"/>
                  </a:lnTo>
                  <a:lnTo>
                    <a:pt x="31678" y="1049845"/>
                  </a:lnTo>
                  <a:lnTo>
                    <a:pt x="8499" y="1015468"/>
                  </a:lnTo>
                  <a:lnTo>
                    <a:pt x="0" y="973366"/>
                  </a:lnTo>
                  <a:lnTo>
                    <a:pt x="0" y="108204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957577" y="3865245"/>
            <a:ext cx="318325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FFFFFF"/>
                </a:solidFill>
                <a:latin typeface="Arial"/>
                <a:cs typeface="Arial"/>
              </a:rPr>
              <a:t>Risikoanalyse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320"/>
              </a:spcBef>
            </a:pP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10" dirty="0">
                <a:solidFill>
                  <a:srgbClr val="FFFFFF"/>
                </a:solidFill>
                <a:latin typeface="Arial"/>
                <a:cs typeface="Arial"/>
              </a:rPr>
              <a:t>Handlungskonzept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62203" y="4891913"/>
            <a:ext cx="1100455" cy="878205"/>
            <a:chOff x="762203" y="4891913"/>
            <a:chExt cx="1100455" cy="878205"/>
          </a:xfrm>
        </p:grpSpPr>
        <p:pic>
          <p:nvPicPr>
            <p:cNvPr id="24" name="object 24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553" y="4898263"/>
              <a:ext cx="1087120" cy="86516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68553" y="4898263"/>
              <a:ext cx="1087755" cy="865505"/>
            </a:xfrm>
            <a:custGeom>
              <a:avLst/>
              <a:gdLst/>
              <a:ahLst/>
              <a:cxnLst/>
              <a:rect l="l" t="t" r="r" b="b"/>
              <a:pathLst>
                <a:path w="1087755" h="865504">
                  <a:moveTo>
                    <a:pt x="0" y="86487"/>
                  </a:moveTo>
                  <a:lnTo>
                    <a:pt x="6799" y="52828"/>
                  </a:lnTo>
                  <a:lnTo>
                    <a:pt x="25341" y="25336"/>
                  </a:lnTo>
                  <a:lnTo>
                    <a:pt x="52844" y="6798"/>
                  </a:lnTo>
                  <a:lnTo>
                    <a:pt x="86525" y="0"/>
                  </a:lnTo>
                  <a:lnTo>
                    <a:pt x="1000556" y="0"/>
                  </a:lnTo>
                  <a:lnTo>
                    <a:pt x="1034289" y="6798"/>
                  </a:lnTo>
                  <a:lnTo>
                    <a:pt x="1061818" y="25336"/>
                  </a:lnTo>
                  <a:lnTo>
                    <a:pt x="1080370" y="52828"/>
                  </a:lnTo>
                  <a:lnTo>
                    <a:pt x="1087170" y="86487"/>
                  </a:lnTo>
                  <a:lnTo>
                    <a:pt x="1087170" y="778649"/>
                  </a:lnTo>
                  <a:lnTo>
                    <a:pt x="1080370" y="812325"/>
                  </a:lnTo>
                  <a:lnTo>
                    <a:pt x="1061818" y="839828"/>
                  </a:lnTo>
                  <a:lnTo>
                    <a:pt x="1034289" y="858373"/>
                  </a:lnTo>
                  <a:lnTo>
                    <a:pt x="1000556" y="865174"/>
                  </a:lnTo>
                  <a:lnTo>
                    <a:pt x="86525" y="865174"/>
                  </a:lnTo>
                  <a:lnTo>
                    <a:pt x="52844" y="858373"/>
                  </a:lnTo>
                  <a:lnTo>
                    <a:pt x="25341" y="839828"/>
                  </a:lnTo>
                  <a:lnTo>
                    <a:pt x="6799" y="812325"/>
                  </a:lnTo>
                  <a:lnTo>
                    <a:pt x="0" y="778649"/>
                  </a:lnTo>
                  <a:lnTo>
                    <a:pt x="0" y="86487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93779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Gefahrenanalyse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2438400"/>
            <a:ext cx="2435860" cy="118935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869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spc="-10" dirty="0">
                <a:latin typeface="Arial"/>
                <a:cs typeface="Arial"/>
              </a:rPr>
              <a:t>Überflutungsflächen</a:t>
            </a:r>
            <a:endParaRPr sz="1900" dirty="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spc="-10" dirty="0">
                <a:latin typeface="Arial"/>
                <a:cs typeface="Arial"/>
              </a:rPr>
              <a:t>Fließgeschwindigkeit</a:t>
            </a:r>
            <a:endParaRPr sz="1900" dirty="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i="1" spc="-10" dirty="0">
                <a:solidFill>
                  <a:srgbClr val="A6A6A6"/>
                </a:solidFill>
                <a:latin typeface="Arial"/>
                <a:cs typeface="Arial"/>
              </a:rPr>
              <a:t>Überflutungstiefen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194" y="1527376"/>
            <a:ext cx="7554722" cy="5298647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9300" y="990622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Risikoanalyse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5421" y="2841625"/>
            <a:ext cx="2475865" cy="28733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869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Kritische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Infrastruktur</a:t>
            </a:r>
            <a:endParaRPr sz="1900" dirty="0">
              <a:latin typeface="Arial"/>
              <a:cs typeface="Arial"/>
            </a:endParaRPr>
          </a:p>
          <a:p>
            <a:pPr marL="182880" marR="505459" indent="-170815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Weitere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sensible </a:t>
            </a:r>
            <a:r>
              <a:rPr sz="1900" dirty="0">
                <a:latin typeface="Arial"/>
                <a:cs typeface="Arial"/>
              </a:rPr>
              <a:t>Gebäude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und </a:t>
            </a:r>
            <a:r>
              <a:rPr sz="1900" spc="-10" dirty="0">
                <a:latin typeface="Arial"/>
                <a:cs typeface="Arial"/>
              </a:rPr>
              <a:t>Infrastruktur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20"/>
              </a:spcBef>
              <a:buClr>
                <a:srgbClr val="97BB27"/>
              </a:buClr>
              <a:buFont typeface="Wingdings"/>
              <a:buChar char=""/>
            </a:pPr>
            <a:endParaRPr sz="1900" dirty="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≥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0,25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60" dirty="0">
                <a:latin typeface="Arial"/>
                <a:cs typeface="Arial"/>
              </a:rPr>
              <a:t>m</a:t>
            </a:r>
            <a:endParaRPr sz="1900" dirty="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≥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0,50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60" dirty="0">
                <a:latin typeface="Arial"/>
                <a:cs typeface="Arial"/>
              </a:rPr>
              <a:t>m</a:t>
            </a:r>
            <a:endParaRPr sz="1900" dirty="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≥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1,00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60" dirty="0">
                <a:latin typeface="Arial"/>
                <a:cs typeface="Arial"/>
              </a:rPr>
              <a:t>m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130" y="4699952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0"/>
                </a:moveTo>
                <a:lnTo>
                  <a:pt x="0" y="0"/>
                </a:lnTo>
                <a:lnTo>
                  <a:pt x="0" y="179997"/>
                </a:lnTo>
                <a:lnTo>
                  <a:pt x="179997" y="179997"/>
                </a:lnTo>
                <a:lnTo>
                  <a:pt x="179997" y="0"/>
                </a:lnTo>
                <a:close/>
              </a:path>
            </a:pathLst>
          </a:custGeom>
          <a:solidFill>
            <a:srgbClr val="DFC8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130" y="5086667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0"/>
                </a:moveTo>
                <a:lnTo>
                  <a:pt x="0" y="0"/>
                </a:lnTo>
                <a:lnTo>
                  <a:pt x="0" y="179997"/>
                </a:lnTo>
                <a:lnTo>
                  <a:pt x="179997" y="179997"/>
                </a:lnTo>
                <a:lnTo>
                  <a:pt x="179997" y="0"/>
                </a:lnTo>
                <a:close/>
              </a:path>
            </a:pathLst>
          </a:custGeom>
          <a:solidFill>
            <a:srgbClr val="DB8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505" y="5471604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0"/>
                </a:moveTo>
                <a:lnTo>
                  <a:pt x="0" y="0"/>
                </a:lnTo>
                <a:lnTo>
                  <a:pt x="0" y="179997"/>
                </a:lnTo>
                <a:lnTo>
                  <a:pt x="179997" y="179997"/>
                </a:lnTo>
                <a:lnTo>
                  <a:pt x="179997" y="0"/>
                </a:lnTo>
                <a:close/>
              </a:path>
            </a:pathLst>
          </a:custGeom>
          <a:solidFill>
            <a:srgbClr val="E6494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613" y="990622"/>
            <a:ext cx="7935722" cy="5867378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3365" y="99060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Risikoanalyse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8121" y="4433244"/>
            <a:ext cx="110489" cy="26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sz="1900" spc="-1080" dirty="0">
                <a:solidFill>
                  <a:srgbClr val="97BB27"/>
                </a:solidFill>
                <a:latin typeface="Wingdings"/>
                <a:cs typeface="Wingdings"/>
              </a:rPr>
              <a:t>▪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5421" y="2613025"/>
            <a:ext cx="2475865" cy="28733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869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Kritische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Infrastruktur</a:t>
            </a:r>
            <a:endParaRPr sz="1900" dirty="0">
              <a:latin typeface="Arial"/>
              <a:cs typeface="Arial"/>
            </a:endParaRPr>
          </a:p>
          <a:p>
            <a:pPr marL="182880" marR="505459" indent="-170815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"/>
              <a:tabLst>
                <a:tab pos="182880" algn="l"/>
              </a:tabLst>
            </a:pPr>
            <a:r>
              <a:rPr sz="1900" dirty="0">
                <a:latin typeface="Arial"/>
                <a:cs typeface="Arial"/>
              </a:rPr>
              <a:t>Weitere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sensible </a:t>
            </a:r>
            <a:r>
              <a:rPr sz="1900" dirty="0">
                <a:latin typeface="Arial"/>
                <a:cs typeface="Arial"/>
              </a:rPr>
              <a:t>Gebäude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und </a:t>
            </a:r>
            <a:r>
              <a:rPr sz="1900" spc="-10" dirty="0">
                <a:latin typeface="Arial"/>
                <a:cs typeface="Arial"/>
              </a:rPr>
              <a:t>Infrastruktur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20"/>
              </a:spcBef>
              <a:buClr>
                <a:srgbClr val="97BB27"/>
              </a:buClr>
              <a:buFont typeface="Wingdings"/>
              <a:buChar char=""/>
            </a:pPr>
            <a:endParaRPr sz="1900" dirty="0">
              <a:latin typeface="Arial"/>
              <a:cs typeface="Arial"/>
            </a:endParaRPr>
          </a:p>
          <a:p>
            <a:pPr marR="1348105" algn="r">
              <a:lnSpc>
                <a:spcPct val="100000"/>
              </a:lnSpc>
            </a:pPr>
            <a:r>
              <a:rPr sz="1900" dirty="0">
                <a:latin typeface="Arial"/>
                <a:cs typeface="Arial"/>
              </a:rPr>
              <a:t>≥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0,25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60" dirty="0">
                <a:latin typeface="Arial"/>
                <a:cs typeface="Arial"/>
              </a:rPr>
              <a:t>m</a:t>
            </a:r>
            <a:endParaRPr sz="1900" dirty="0">
              <a:latin typeface="Arial"/>
              <a:cs typeface="Arial"/>
            </a:endParaRPr>
          </a:p>
          <a:p>
            <a:pPr marL="170180" marR="1348105" indent="-170180" algn="r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170180" algn="l"/>
              </a:tabLst>
            </a:pPr>
            <a:r>
              <a:rPr sz="1900" dirty="0">
                <a:latin typeface="Arial"/>
                <a:cs typeface="Arial"/>
              </a:rPr>
              <a:t>≥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0,50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60" dirty="0">
                <a:latin typeface="Arial"/>
                <a:cs typeface="Arial"/>
              </a:rPr>
              <a:t>m</a:t>
            </a:r>
            <a:endParaRPr sz="1900" dirty="0">
              <a:latin typeface="Arial"/>
              <a:cs typeface="Arial"/>
            </a:endParaRPr>
          </a:p>
          <a:p>
            <a:pPr marL="170180" marR="1348105" indent="-170180" algn="r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170180" algn="l"/>
              </a:tabLst>
            </a:pPr>
            <a:r>
              <a:rPr sz="1900" dirty="0">
                <a:latin typeface="Arial"/>
                <a:cs typeface="Arial"/>
              </a:rPr>
              <a:t>≥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1,00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60" dirty="0">
                <a:latin typeface="Arial"/>
                <a:cs typeface="Arial"/>
              </a:rPr>
              <a:t>m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1505" y="5252657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0"/>
                </a:moveTo>
                <a:lnTo>
                  <a:pt x="0" y="0"/>
                </a:lnTo>
                <a:lnTo>
                  <a:pt x="0" y="179997"/>
                </a:lnTo>
                <a:lnTo>
                  <a:pt x="179997" y="179997"/>
                </a:lnTo>
                <a:lnTo>
                  <a:pt x="179997" y="0"/>
                </a:lnTo>
                <a:close/>
              </a:path>
            </a:pathLst>
          </a:custGeom>
          <a:solidFill>
            <a:srgbClr val="E649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4131" y="4362094"/>
            <a:ext cx="1875789" cy="792480"/>
          </a:xfrm>
          <a:custGeom>
            <a:avLst/>
            <a:gdLst/>
            <a:ahLst/>
            <a:cxnLst/>
            <a:rect l="l" t="t" r="r" b="b"/>
            <a:pathLst>
              <a:path w="1875789" h="792479">
                <a:moveTo>
                  <a:pt x="1875536" y="0"/>
                </a:moveTo>
                <a:lnTo>
                  <a:pt x="0" y="0"/>
                </a:lnTo>
                <a:lnTo>
                  <a:pt x="0" y="791921"/>
                </a:lnTo>
                <a:lnTo>
                  <a:pt x="1875536" y="791921"/>
                </a:lnTo>
                <a:lnTo>
                  <a:pt x="1875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111424"/>
            <a:ext cx="7750294" cy="5741505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953418"/>
            <a:ext cx="10515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spc="-10" dirty="0" err="1"/>
              <a:t>Handlungskonzept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680064" y="2735801"/>
            <a:ext cx="4872990" cy="243395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5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Ziele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festlegen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Beteiligung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Akteure</a:t>
            </a:r>
            <a:endParaRPr sz="20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Kommunale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Flächenvorsorge</a:t>
            </a:r>
            <a:endParaRPr sz="20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Konzeption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baulicher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Maßnahmen</a:t>
            </a:r>
            <a:endParaRPr sz="20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Krisenmanagement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auf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Prüfstand</a:t>
            </a:r>
            <a:endParaRPr sz="20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6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spc="-10" dirty="0">
                <a:latin typeface="Arial"/>
                <a:cs typeface="Arial"/>
              </a:rPr>
              <a:t>Informationsvorsorge</a:t>
            </a:r>
            <a:endParaRPr sz="20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Schriftliches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Handlungskonzept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45070" y="1175205"/>
            <a:ext cx="4646930" cy="5846445"/>
            <a:chOff x="6771258" y="732408"/>
            <a:chExt cx="4875530" cy="6075045"/>
          </a:xfrm>
        </p:grpSpPr>
        <p:pic>
          <p:nvPicPr>
            <p:cNvPr id="5" name="object 5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1258" y="732408"/>
              <a:ext cx="4875530" cy="607478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71258" y="3000375"/>
              <a:ext cx="3091815" cy="1452880"/>
            </a:xfrm>
            <a:custGeom>
              <a:avLst/>
              <a:gdLst/>
              <a:ahLst/>
              <a:cxnLst/>
              <a:rect l="l" t="t" r="r" b="b"/>
              <a:pathLst>
                <a:path w="3091815" h="1452879">
                  <a:moveTo>
                    <a:pt x="3091814" y="0"/>
                  </a:moveTo>
                  <a:lnTo>
                    <a:pt x="0" y="0"/>
                  </a:lnTo>
                  <a:lnTo>
                    <a:pt x="0" y="1452626"/>
                  </a:lnTo>
                  <a:lnTo>
                    <a:pt x="3091814" y="1452626"/>
                  </a:lnTo>
                  <a:lnTo>
                    <a:pt x="3091814" y="0"/>
                  </a:lnTo>
                  <a:close/>
                </a:path>
              </a:pathLst>
            </a:custGeom>
            <a:solidFill>
              <a:srgbClr val="BEC8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1258" y="2582544"/>
              <a:ext cx="3618103" cy="23006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1737" y="3919092"/>
              <a:ext cx="1797938" cy="12042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281" y="1143000"/>
            <a:ext cx="612952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SRRM</a:t>
            </a:r>
            <a:r>
              <a:rPr sz="3600" spc="-15" dirty="0"/>
              <a:t> </a:t>
            </a:r>
            <a:r>
              <a:rPr sz="3600" dirty="0"/>
              <a:t>-</a:t>
            </a:r>
            <a:r>
              <a:rPr sz="3600" spc="-10" dirty="0"/>
              <a:t> Handlungskonzept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7936" y="3290316"/>
            <a:ext cx="1812925" cy="551815"/>
            <a:chOff x="357936" y="2646426"/>
            <a:chExt cx="1812925" cy="551815"/>
          </a:xfrm>
        </p:grpSpPr>
        <p:sp>
          <p:nvSpPr>
            <p:cNvPr id="4" name="object 4"/>
            <p:cNvSpPr/>
            <p:nvPr/>
          </p:nvSpPr>
          <p:spPr>
            <a:xfrm>
              <a:off x="364286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4962" y="0"/>
                  </a:moveTo>
                  <a:lnTo>
                    <a:pt x="45008" y="0"/>
                  </a:lnTo>
                  <a:lnTo>
                    <a:pt x="27490" y="4234"/>
                  </a:lnTo>
                  <a:lnTo>
                    <a:pt x="13184" y="15779"/>
                  </a:lnTo>
                  <a:lnTo>
                    <a:pt x="3537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37" y="505710"/>
                  </a:lnTo>
                  <a:lnTo>
                    <a:pt x="13184" y="522827"/>
                  </a:lnTo>
                  <a:lnTo>
                    <a:pt x="27490" y="534372"/>
                  </a:lnTo>
                  <a:lnTo>
                    <a:pt x="45008" y="538607"/>
                  </a:lnTo>
                  <a:lnTo>
                    <a:pt x="1754962" y="538607"/>
                  </a:lnTo>
                  <a:lnTo>
                    <a:pt x="1772508" y="534372"/>
                  </a:lnTo>
                  <a:lnTo>
                    <a:pt x="1786839" y="522827"/>
                  </a:lnTo>
                  <a:lnTo>
                    <a:pt x="1796503" y="505710"/>
                  </a:lnTo>
                  <a:lnTo>
                    <a:pt x="1800047" y="484759"/>
                  </a:lnTo>
                  <a:lnTo>
                    <a:pt x="1800047" y="53848"/>
                  </a:lnTo>
                  <a:lnTo>
                    <a:pt x="1796503" y="32896"/>
                  </a:lnTo>
                  <a:lnTo>
                    <a:pt x="1786839" y="15779"/>
                  </a:lnTo>
                  <a:lnTo>
                    <a:pt x="1772508" y="4234"/>
                  </a:lnTo>
                  <a:lnTo>
                    <a:pt x="1754962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4286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37" y="32896"/>
                  </a:lnTo>
                  <a:lnTo>
                    <a:pt x="13184" y="15779"/>
                  </a:lnTo>
                  <a:lnTo>
                    <a:pt x="27490" y="4234"/>
                  </a:lnTo>
                  <a:lnTo>
                    <a:pt x="45008" y="0"/>
                  </a:lnTo>
                  <a:lnTo>
                    <a:pt x="1754962" y="0"/>
                  </a:lnTo>
                  <a:lnTo>
                    <a:pt x="1772508" y="4234"/>
                  </a:lnTo>
                  <a:lnTo>
                    <a:pt x="1786839" y="15779"/>
                  </a:lnTo>
                  <a:lnTo>
                    <a:pt x="1796503" y="32896"/>
                  </a:lnTo>
                  <a:lnTo>
                    <a:pt x="1800047" y="53848"/>
                  </a:lnTo>
                  <a:lnTo>
                    <a:pt x="1800047" y="484759"/>
                  </a:lnTo>
                  <a:lnTo>
                    <a:pt x="1796503" y="505710"/>
                  </a:lnTo>
                  <a:lnTo>
                    <a:pt x="1786839" y="522827"/>
                  </a:lnTo>
                  <a:lnTo>
                    <a:pt x="1772508" y="534372"/>
                  </a:lnTo>
                  <a:lnTo>
                    <a:pt x="1754962" y="538607"/>
                  </a:lnTo>
                  <a:lnTo>
                    <a:pt x="45008" y="538607"/>
                  </a:lnTo>
                  <a:lnTo>
                    <a:pt x="27490" y="534372"/>
                  </a:lnTo>
                  <a:lnTo>
                    <a:pt x="13184" y="522827"/>
                  </a:lnTo>
                  <a:lnTo>
                    <a:pt x="3537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52550" y="3310127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4761" y="3882390"/>
            <a:ext cx="1819275" cy="689610"/>
            <a:chOff x="354761" y="3238500"/>
            <a:chExt cx="1819275" cy="689610"/>
          </a:xfrm>
        </p:grpSpPr>
        <p:pic>
          <p:nvPicPr>
            <p:cNvPr id="8" name="object 8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4333" y="3238500"/>
              <a:ext cx="94233" cy="9423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4286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4962" y="0"/>
                  </a:moveTo>
                  <a:lnTo>
                    <a:pt x="45008" y="0"/>
                  </a:lnTo>
                  <a:lnTo>
                    <a:pt x="27490" y="4234"/>
                  </a:lnTo>
                  <a:lnTo>
                    <a:pt x="13184" y="15779"/>
                  </a:lnTo>
                  <a:lnTo>
                    <a:pt x="3537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37" y="505710"/>
                  </a:lnTo>
                  <a:lnTo>
                    <a:pt x="13184" y="522827"/>
                  </a:lnTo>
                  <a:lnTo>
                    <a:pt x="27490" y="534372"/>
                  </a:lnTo>
                  <a:lnTo>
                    <a:pt x="45008" y="538607"/>
                  </a:lnTo>
                  <a:lnTo>
                    <a:pt x="1754962" y="538607"/>
                  </a:lnTo>
                  <a:lnTo>
                    <a:pt x="1772508" y="534372"/>
                  </a:lnTo>
                  <a:lnTo>
                    <a:pt x="1786839" y="522827"/>
                  </a:lnTo>
                  <a:lnTo>
                    <a:pt x="1796503" y="505710"/>
                  </a:lnTo>
                  <a:lnTo>
                    <a:pt x="1800047" y="484759"/>
                  </a:lnTo>
                  <a:lnTo>
                    <a:pt x="1800047" y="53848"/>
                  </a:lnTo>
                  <a:lnTo>
                    <a:pt x="1796503" y="32896"/>
                  </a:lnTo>
                  <a:lnTo>
                    <a:pt x="1786839" y="15779"/>
                  </a:lnTo>
                  <a:lnTo>
                    <a:pt x="1772508" y="4234"/>
                  </a:lnTo>
                  <a:lnTo>
                    <a:pt x="175496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4286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37" y="32896"/>
                  </a:lnTo>
                  <a:lnTo>
                    <a:pt x="13184" y="15779"/>
                  </a:lnTo>
                  <a:lnTo>
                    <a:pt x="27490" y="4234"/>
                  </a:lnTo>
                  <a:lnTo>
                    <a:pt x="45008" y="0"/>
                  </a:lnTo>
                  <a:lnTo>
                    <a:pt x="1754962" y="0"/>
                  </a:lnTo>
                  <a:lnTo>
                    <a:pt x="1772508" y="4234"/>
                  </a:lnTo>
                  <a:lnTo>
                    <a:pt x="1786839" y="15779"/>
                  </a:lnTo>
                  <a:lnTo>
                    <a:pt x="1796503" y="32896"/>
                  </a:lnTo>
                  <a:lnTo>
                    <a:pt x="1800047" y="53848"/>
                  </a:lnTo>
                  <a:lnTo>
                    <a:pt x="1800047" y="484759"/>
                  </a:lnTo>
                  <a:lnTo>
                    <a:pt x="1796503" y="505710"/>
                  </a:lnTo>
                  <a:lnTo>
                    <a:pt x="1786839" y="522827"/>
                  </a:lnTo>
                  <a:lnTo>
                    <a:pt x="1772508" y="534372"/>
                  </a:lnTo>
                  <a:lnTo>
                    <a:pt x="1754962" y="538607"/>
                  </a:lnTo>
                  <a:lnTo>
                    <a:pt x="45008" y="538607"/>
                  </a:lnTo>
                  <a:lnTo>
                    <a:pt x="27490" y="534372"/>
                  </a:lnTo>
                  <a:lnTo>
                    <a:pt x="13184" y="522827"/>
                  </a:lnTo>
                  <a:lnTo>
                    <a:pt x="3537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9049">
              <a:solidFill>
                <a:srgbClr val="CACF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0687" y="4093718"/>
            <a:ext cx="138747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08585" marR="5080" indent="-96520">
              <a:lnSpc>
                <a:spcPts val="1300"/>
              </a:lnSpc>
              <a:spcBef>
                <a:spcPts val="260"/>
              </a:spcBef>
            </a:pPr>
            <a:r>
              <a:rPr sz="1200" b="1" dirty="0">
                <a:latin typeface="Arial"/>
                <a:cs typeface="Arial"/>
              </a:rPr>
              <a:t>Ausgangslage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und </a:t>
            </a:r>
            <a:r>
              <a:rPr sz="1200" b="1" spc="-10" dirty="0">
                <a:latin typeface="Arial"/>
                <a:cs typeface="Arial"/>
              </a:rPr>
              <a:t>Zielabstimmung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51964" y="3290316"/>
            <a:ext cx="1812925" cy="551815"/>
            <a:chOff x="2251964" y="2646426"/>
            <a:chExt cx="1812925" cy="551815"/>
          </a:xfrm>
        </p:grpSpPr>
        <p:sp>
          <p:nvSpPr>
            <p:cNvPr id="13" name="object 13"/>
            <p:cNvSpPr/>
            <p:nvPr/>
          </p:nvSpPr>
          <p:spPr>
            <a:xfrm>
              <a:off x="2258314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5085" y="0"/>
                  </a:lnTo>
                  <a:lnTo>
                    <a:pt x="27539" y="4234"/>
                  </a:lnTo>
                  <a:lnTo>
                    <a:pt x="13208" y="15779"/>
                  </a:lnTo>
                  <a:lnTo>
                    <a:pt x="3544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4" y="505710"/>
                  </a:lnTo>
                  <a:lnTo>
                    <a:pt x="13208" y="522827"/>
                  </a:lnTo>
                  <a:lnTo>
                    <a:pt x="27539" y="534372"/>
                  </a:lnTo>
                  <a:lnTo>
                    <a:pt x="45085" y="538607"/>
                  </a:lnTo>
                  <a:lnTo>
                    <a:pt x="1755013" y="538607"/>
                  </a:lnTo>
                  <a:lnTo>
                    <a:pt x="1772539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1" y="484759"/>
                  </a:lnTo>
                  <a:lnTo>
                    <a:pt x="1799971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58314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4" y="32896"/>
                  </a:lnTo>
                  <a:lnTo>
                    <a:pt x="13208" y="15779"/>
                  </a:lnTo>
                  <a:lnTo>
                    <a:pt x="27539" y="4234"/>
                  </a:lnTo>
                  <a:lnTo>
                    <a:pt x="45085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1" y="53848"/>
                  </a:lnTo>
                  <a:lnTo>
                    <a:pt x="1799971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9" y="534372"/>
                  </a:lnTo>
                  <a:lnTo>
                    <a:pt x="1755013" y="538607"/>
                  </a:lnTo>
                  <a:lnTo>
                    <a:pt x="45085" y="538607"/>
                  </a:lnTo>
                  <a:lnTo>
                    <a:pt x="27539" y="534372"/>
                  </a:lnTo>
                  <a:lnTo>
                    <a:pt x="13208" y="522827"/>
                  </a:lnTo>
                  <a:lnTo>
                    <a:pt x="3544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046857" y="3310127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48789" y="3882390"/>
            <a:ext cx="1819275" cy="689610"/>
            <a:chOff x="2248789" y="3238500"/>
            <a:chExt cx="1819275" cy="689610"/>
          </a:xfrm>
        </p:grpSpPr>
        <p:pic>
          <p:nvPicPr>
            <p:cNvPr id="17" name="object 17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88411" y="3238500"/>
              <a:ext cx="94234" cy="9423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58314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5085" y="0"/>
                  </a:lnTo>
                  <a:lnTo>
                    <a:pt x="27539" y="4234"/>
                  </a:lnTo>
                  <a:lnTo>
                    <a:pt x="13208" y="15779"/>
                  </a:lnTo>
                  <a:lnTo>
                    <a:pt x="3544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4" y="505710"/>
                  </a:lnTo>
                  <a:lnTo>
                    <a:pt x="13208" y="522827"/>
                  </a:lnTo>
                  <a:lnTo>
                    <a:pt x="27539" y="534372"/>
                  </a:lnTo>
                  <a:lnTo>
                    <a:pt x="45085" y="538607"/>
                  </a:lnTo>
                  <a:lnTo>
                    <a:pt x="1755013" y="538607"/>
                  </a:lnTo>
                  <a:lnTo>
                    <a:pt x="1772539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1" y="484759"/>
                  </a:lnTo>
                  <a:lnTo>
                    <a:pt x="1799971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58314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4" y="32896"/>
                  </a:lnTo>
                  <a:lnTo>
                    <a:pt x="13208" y="15779"/>
                  </a:lnTo>
                  <a:lnTo>
                    <a:pt x="27539" y="4234"/>
                  </a:lnTo>
                  <a:lnTo>
                    <a:pt x="45085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1" y="53848"/>
                  </a:lnTo>
                  <a:lnTo>
                    <a:pt x="1799971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9" y="534372"/>
                  </a:lnTo>
                  <a:lnTo>
                    <a:pt x="1755013" y="538607"/>
                  </a:lnTo>
                  <a:lnTo>
                    <a:pt x="45085" y="538607"/>
                  </a:lnTo>
                  <a:lnTo>
                    <a:pt x="27539" y="534372"/>
                  </a:lnTo>
                  <a:lnTo>
                    <a:pt x="13208" y="522827"/>
                  </a:lnTo>
                  <a:lnTo>
                    <a:pt x="3544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9049">
              <a:solidFill>
                <a:srgbClr val="CACF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556510" y="4093718"/>
            <a:ext cx="120269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3345" marR="5080" indent="-81280">
              <a:lnSpc>
                <a:spcPts val="1300"/>
              </a:lnSpc>
              <a:spcBef>
                <a:spcPts val="260"/>
              </a:spcBef>
            </a:pPr>
            <a:r>
              <a:rPr sz="1200" b="1" spc="-10" dirty="0">
                <a:latin typeface="Arial"/>
                <a:cs typeface="Arial"/>
              </a:rPr>
              <a:t>Objektbezogene Risikoanalyse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66870" y="3290316"/>
            <a:ext cx="1812925" cy="551815"/>
            <a:chOff x="4166870" y="2646426"/>
            <a:chExt cx="1812925" cy="551815"/>
          </a:xfrm>
        </p:grpSpPr>
        <p:sp>
          <p:nvSpPr>
            <p:cNvPr id="22" name="object 22"/>
            <p:cNvSpPr/>
            <p:nvPr/>
          </p:nvSpPr>
          <p:spPr>
            <a:xfrm>
              <a:off x="4173220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4957" y="0"/>
                  </a:lnTo>
                  <a:lnTo>
                    <a:pt x="27485" y="4234"/>
                  </a:lnTo>
                  <a:lnTo>
                    <a:pt x="13192" y="15779"/>
                  </a:lnTo>
                  <a:lnTo>
                    <a:pt x="3542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2" y="505710"/>
                  </a:lnTo>
                  <a:lnTo>
                    <a:pt x="13192" y="522827"/>
                  </a:lnTo>
                  <a:lnTo>
                    <a:pt x="27485" y="534372"/>
                  </a:lnTo>
                  <a:lnTo>
                    <a:pt x="44957" y="538607"/>
                  </a:lnTo>
                  <a:lnTo>
                    <a:pt x="1755013" y="538607"/>
                  </a:lnTo>
                  <a:lnTo>
                    <a:pt x="1772539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0" y="484759"/>
                  </a:lnTo>
                  <a:lnTo>
                    <a:pt x="1799970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73220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2" y="32896"/>
                  </a:lnTo>
                  <a:lnTo>
                    <a:pt x="13192" y="15779"/>
                  </a:lnTo>
                  <a:lnTo>
                    <a:pt x="27485" y="4234"/>
                  </a:lnTo>
                  <a:lnTo>
                    <a:pt x="44957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0" y="53848"/>
                  </a:lnTo>
                  <a:lnTo>
                    <a:pt x="1799970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9" y="534372"/>
                  </a:lnTo>
                  <a:lnTo>
                    <a:pt x="1755013" y="538607"/>
                  </a:lnTo>
                  <a:lnTo>
                    <a:pt x="44957" y="538607"/>
                  </a:lnTo>
                  <a:lnTo>
                    <a:pt x="27485" y="534372"/>
                  </a:lnTo>
                  <a:lnTo>
                    <a:pt x="13192" y="522827"/>
                  </a:lnTo>
                  <a:lnTo>
                    <a:pt x="3542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1890" y="3310127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163695" y="3882390"/>
            <a:ext cx="1819275" cy="689610"/>
            <a:chOff x="4163695" y="3238500"/>
            <a:chExt cx="1819275" cy="689610"/>
          </a:xfrm>
        </p:grpSpPr>
        <p:pic>
          <p:nvPicPr>
            <p:cNvPr id="26" name="object 2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3317" y="3238500"/>
              <a:ext cx="94234" cy="9423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173220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4957" y="0"/>
                  </a:lnTo>
                  <a:lnTo>
                    <a:pt x="27485" y="4234"/>
                  </a:lnTo>
                  <a:lnTo>
                    <a:pt x="13192" y="15779"/>
                  </a:lnTo>
                  <a:lnTo>
                    <a:pt x="3542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2" y="505710"/>
                  </a:lnTo>
                  <a:lnTo>
                    <a:pt x="13192" y="522827"/>
                  </a:lnTo>
                  <a:lnTo>
                    <a:pt x="27485" y="534372"/>
                  </a:lnTo>
                  <a:lnTo>
                    <a:pt x="44957" y="538607"/>
                  </a:lnTo>
                  <a:lnTo>
                    <a:pt x="1755013" y="538607"/>
                  </a:lnTo>
                  <a:lnTo>
                    <a:pt x="1772539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0" y="484759"/>
                  </a:lnTo>
                  <a:lnTo>
                    <a:pt x="1799970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73220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2" y="32896"/>
                  </a:lnTo>
                  <a:lnTo>
                    <a:pt x="13192" y="15779"/>
                  </a:lnTo>
                  <a:lnTo>
                    <a:pt x="27485" y="4234"/>
                  </a:lnTo>
                  <a:lnTo>
                    <a:pt x="44957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0" y="53848"/>
                  </a:lnTo>
                  <a:lnTo>
                    <a:pt x="1799970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9" y="534372"/>
                  </a:lnTo>
                  <a:lnTo>
                    <a:pt x="1755013" y="538607"/>
                  </a:lnTo>
                  <a:lnTo>
                    <a:pt x="44957" y="538607"/>
                  </a:lnTo>
                  <a:lnTo>
                    <a:pt x="27485" y="534372"/>
                  </a:lnTo>
                  <a:lnTo>
                    <a:pt x="13192" y="522827"/>
                  </a:lnTo>
                  <a:lnTo>
                    <a:pt x="3542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9049">
              <a:solidFill>
                <a:srgbClr val="CACF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273422" y="4176013"/>
            <a:ext cx="159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Informationsvorsorge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089650" y="3290316"/>
            <a:ext cx="1812925" cy="551815"/>
            <a:chOff x="6089650" y="2646426"/>
            <a:chExt cx="1812925" cy="551815"/>
          </a:xfrm>
        </p:grpSpPr>
        <p:sp>
          <p:nvSpPr>
            <p:cNvPr id="31" name="object 31"/>
            <p:cNvSpPr/>
            <p:nvPr/>
          </p:nvSpPr>
          <p:spPr>
            <a:xfrm>
              <a:off x="6096000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4958" y="0"/>
                  </a:lnTo>
                  <a:lnTo>
                    <a:pt x="27485" y="4234"/>
                  </a:lnTo>
                  <a:lnTo>
                    <a:pt x="13192" y="15779"/>
                  </a:lnTo>
                  <a:lnTo>
                    <a:pt x="3542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2" y="505710"/>
                  </a:lnTo>
                  <a:lnTo>
                    <a:pt x="13192" y="522827"/>
                  </a:lnTo>
                  <a:lnTo>
                    <a:pt x="27485" y="534372"/>
                  </a:lnTo>
                  <a:lnTo>
                    <a:pt x="44958" y="538607"/>
                  </a:lnTo>
                  <a:lnTo>
                    <a:pt x="1755013" y="538607"/>
                  </a:lnTo>
                  <a:lnTo>
                    <a:pt x="1772538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1" y="484759"/>
                  </a:lnTo>
                  <a:lnTo>
                    <a:pt x="1799971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96000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2" y="32896"/>
                  </a:lnTo>
                  <a:lnTo>
                    <a:pt x="13192" y="15779"/>
                  </a:lnTo>
                  <a:lnTo>
                    <a:pt x="27485" y="4234"/>
                  </a:lnTo>
                  <a:lnTo>
                    <a:pt x="44958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1" y="53848"/>
                  </a:lnTo>
                  <a:lnTo>
                    <a:pt x="1799971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8" y="534372"/>
                  </a:lnTo>
                  <a:lnTo>
                    <a:pt x="1755013" y="538607"/>
                  </a:lnTo>
                  <a:lnTo>
                    <a:pt x="44958" y="538607"/>
                  </a:lnTo>
                  <a:lnTo>
                    <a:pt x="27485" y="534372"/>
                  </a:lnTo>
                  <a:lnTo>
                    <a:pt x="13192" y="522827"/>
                  </a:lnTo>
                  <a:lnTo>
                    <a:pt x="3542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884923" y="3310127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086475" y="3882390"/>
            <a:ext cx="1819275" cy="689610"/>
            <a:chOff x="6086475" y="3238500"/>
            <a:chExt cx="1819275" cy="689610"/>
          </a:xfrm>
        </p:grpSpPr>
        <p:pic>
          <p:nvPicPr>
            <p:cNvPr id="35" name="object 3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6097" y="3238500"/>
              <a:ext cx="94233" cy="9423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096000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4958" y="0"/>
                  </a:lnTo>
                  <a:lnTo>
                    <a:pt x="27485" y="4234"/>
                  </a:lnTo>
                  <a:lnTo>
                    <a:pt x="13192" y="15779"/>
                  </a:lnTo>
                  <a:lnTo>
                    <a:pt x="3542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2" y="505710"/>
                  </a:lnTo>
                  <a:lnTo>
                    <a:pt x="13192" y="522827"/>
                  </a:lnTo>
                  <a:lnTo>
                    <a:pt x="27485" y="534372"/>
                  </a:lnTo>
                  <a:lnTo>
                    <a:pt x="44958" y="538607"/>
                  </a:lnTo>
                  <a:lnTo>
                    <a:pt x="1755013" y="538607"/>
                  </a:lnTo>
                  <a:lnTo>
                    <a:pt x="1772538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1" y="484759"/>
                  </a:lnTo>
                  <a:lnTo>
                    <a:pt x="1799971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96000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2" y="32896"/>
                  </a:lnTo>
                  <a:lnTo>
                    <a:pt x="13192" y="15779"/>
                  </a:lnTo>
                  <a:lnTo>
                    <a:pt x="27485" y="4234"/>
                  </a:lnTo>
                  <a:lnTo>
                    <a:pt x="44958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1" y="53848"/>
                  </a:lnTo>
                  <a:lnTo>
                    <a:pt x="1799971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8" y="534372"/>
                  </a:lnTo>
                  <a:lnTo>
                    <a:pt x="1755013" y="538607"/>
                  </a:lnTo>
                  <a:lnTo>
                    <a:pt x="44958" y="538607"/>
                  </a:lnTo>
                  <a:lnTo>
                    <a:pt x="27485" y="534372"/>
                  </a:lnTo>
                  <a:lnTo>
                    <a:pt x="13192" y="522827"/>
                  </a:lnTo>
                  <a:lnTo>
                    <a:pt x="3542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9049">
              <a:solidFill>
                <a:srgbClr val="CACF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370065" y="4176013"/>
            <a:ext cx="1255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Flächenvorsorge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065389" y="3290316"/>
            <a:ext cx="1812925" cy="551815"/>
            <a:chOff x="8065389" y="2646426"/>
            <a:chExt cx="1812925" cy="551815"/>
          </a:xfrm>
        </p:grpSpPr>
        <p:sp>
          <p:nvSpPr>
            <p:cNvPr id="40" name="object 40"/>
            <p:cNvSpPr/>
            <p:nvPr/>
          </p:nvSpPr>
          <p:spPr>
            <a:xfrm>
              <a:off x="8071739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2" y="0"/>
                  </a:moveTo>
                  <a:lnTo>
                    <a:pt x="45084" y="0"/>
                  </a:lnTo>
                  <a:lnTo>
                    <a:pt x="27539" y="4234"/>
                  </a:lnTo>
                  <a:lnTo>
                    <a:pt x="13207" y="15779"/>
                  </a:lnTo>
                  <a:lnTo>
                    <a:pt x="3544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4" y="505710"/>
                  </a:lnTo>
                  <a:lnTo>
                    <a:pt x="13207" y="522827"/>
                  </a:lnTo>
                  <a:lnTo>
                    <a:pt x="27539" y="534372"/>
                  </a:lnTo>
                  <a:lnTo>
                    <a:pt x="45084" y="538607"/>
                  </a:lnTo>
                  <a:lnTo>
                    <a:pt x="1755012" y="538607"/>
                  </a:lnTo>
                  <a:lnTo>
                    <a:pt x="1772558" y="534372"/>
                  </a:lnTo>
                  <a:lnTo>
                    <a:pt x="1786889" y="522827"/>
                  </a:lnTo>
                  <a:lnTo>
                    <a:pt x="1796553" y="505710"/>
                  </a:lnTo>
                  <a:lnTo>
                    <a:pt x="1800097" y="484759"/>
                  </a:lnTo>
                  <a:lnTo>
                    <a:pt x="1800097" y="53848"/>
                  </a:lnTo>
                  <a:lnTo>
                    <a:pt x="1796553" y="32896"/>
                  </a:lnTo>
                  <a:lnTo>
                    <a:pt x="1786889" y="15779"/>
                  </a:lnTo>
                  <a:lnTo>
                    <a:pt x="1772558" y="4234"/>
                  </a:lnTo>
                  <a:lnTo>
                    <a:pt x="1755012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071739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4" y="32896"/>
                  </a:lnTo>
                  <a:lnTo>
                    <a:pt x="13207" y="15779"/>
                  </a:lnTo>
                  <a:lnTo>
                    <a:pt x="27539" y="4234"/>
                  </a:lnTo>
                  <a:lnTo>
                    <a:pt x="45084" y="0"/>
                  </a:lnTo>
                  <a:lnTo>
                    <a:pt x="1755012" y="0"/>
                  </a:lnTo>
                  <a:lnTo>
                    <a:pt x="1772558" y="4234"/>
                  </a:lnTo>
                  <a:lnTo>
                    <a:pt x="1786889" y="15779"/>
                  </a:lnTo>
                  <a:lnTo>
                    <a:pt x="1796553" y="32896"/>
                  </a:lnTo>
                  <a:lnTo>
                    <a:pt x="1800097" y="53848"/>
                  </a:lnTo>
                  <a:lnTo>
                    <a:pt x="1800097" y="484759"/>
                  </a:lnTo>
                  <a:lnTo>
                    <a:pt x="1796553" y="505710"/>
                  </a:lnTo>
                  <a:lnTo>
                    <a:pt x="1786889" y="522827"/>
                  </a:lnTo>
                  <a:lnTo>
                    <a:pt x="1772558" y="534372"/>
                  </a:lnTo>
                  <a:lnTo>
                    <a:pt x="1755012" y="538607"/>
                  </a:lnTo>
                  <a:lnTo>
                    <a:pt x="45084" y="538607"/>
                  </a:lnTo>
                  <a:lnTo>
                    <a:pt x="27539" y="534372"/>
                  </a:lnTo>
                  <a:lnTo>
                    <a:pt x="13207" y="522827"/>
                  </a:lnTo>
                  <a:lnTo>
                    <a:pt x="3544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860917" y="3310127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062214" y="3882390"/>
            <a:ext cx="1819275" cy="689610"/>
            <a:chOff x="8062214" y="3238500"/>
            <a:chExt cx="1819275" cy="689610"/>
          </a:xfrm>
        </p:grpSpPr>
        <p:pic>
          <p:nvPicPr>
            <p:cNvPr id="44" name="object 4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01836" y="3238500"/>
              <a:ext cx="94234" cy="9423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071739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2" y="0"/>
                  </a:moveTo>
                  <a:lnTo>
                    <a:pt x="45084" y="0"/>
                  </a:lnTo>
                  <a:lnTo>
                    <a:pt x="27539" y="4234"/>
                  </a:lnTo>
                  <a:lnTo>
                    <a:pt x="13207" y="15779"/>
                  </a:lnTo>
                  <a:lnTo>
                    <a:pt x="3544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4" y="505710"/>
                  </a:lnTo>
                  <a:lnTo>
                    <a:pt x="13207" y="522827"/>
                  </a:lnTo>
                  <a:lnTo>
                    <a:pt x="27539" y="534372"/>
                  </a:lnTo>
                  <a:lnTo>
                    <a:pt x="45084" y="538607"/>
                  </a:lnTo>
                  <a:lnTo>
                    <a:pt x="1755012" y="538607"/>
                  </a:lnTo>
                  <a:lnTo>
                    <a:pt x="1772558" y="534372"/>
                  </a:lnTo>
                  <a:lnTo>
                    <a:pt x="1786889" y="522827"/>
                  </a:lnTo>
                  <a:lnTo>
                    <a:pt x="1796553" y="505710"/>
                  </a:lnTo>
                  <a:lnTo>
                    <a:pt x="1800097" y="484759"/>
                  </a:lnTo>
                  <a:lnTo>
                    <a:pt x="1800097" y="53848"/>
                  </a:lnTo>
                  <a:lnTo>
                    <a:pt x="1796553" y="32896"/>
                  </a:lnTo>
                  <a:lnTo>
                    <a:pt x="1786889" y="15779"/>
                  </a:lnTo>
                  <a:lnTo>
                    <a:pt x="1772558" y="4234"/>
                  </a:lnTo>
                  <a:lnTo>
                    <a:pt x="175501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071739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4" y="32896"/>
                  </a:lnTo>
                  <a:lnTo>
                    <a:pt x="13207" y="15779"/>
                  </a:lnTo>
                  <a:lnTo>
                    <a:pt x="27539" y="4234"/>
                  </a:lnTo>
                  <a:lnTo>
                    <a:pt x="45084" y="0"/>
                  </a:lnTo>
                  <a:lnTo>
                    <a:pt x="1755012" y="0"/>
                  </a:lnTo>
                  <a:lnTo>
                    <a:pt x="1772558" y="4234"/>
                  </a:lnTo>
                  <a:lnTo>
                    <a:pt x="1786889" y="15779"/>
                  </a:lnTo>
                  <a:lnTo>
                    <a:pt x="1796553" y="32896"/>
                  </a:lnTo>
                  <a:lnTo>
                    <a:pt x="1800097" y="53848"/>
                  </a:lnTo>
                  <a:lnTo>
                    <a:pt x="1800097" y="484759"/>
                  </a:lnTo>
                  <a:lnTo>
                    <a:pt x="1796553" y="505710"/>
                  </a:lnTo>
                  <a:lnTo>
                    <a:pt x="1786889" y="522827"/>
                  </a:lnTo>
                  <a:lnTo>
                    <a:pt x="1772558" y="534372"/>
                  </a:lnTo>
                  <a:lnTo>
                    <a:pt x="1755012" y="538607"/>
                  </a:lnTo>
                  <a:lnTo>
                    <a:pt x="45084" y="538607"/>
                  </a:lnTo>
                  <a:lnTo>
                    <a:pt x="27539" y="534372"/>
                  </a:lnTo>
                  <a:lnTo>
                    <a:pt x="13207" y="522827"/>
                  </a:lnTo>
                  <a:lnTo>
                    <a:pt x="3544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9049">
              <a:solidFill>
                <a:srgbClr val="CACF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137397" y="4093718"/>
            <a:ext cx="167068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251460">
              <a:lnSpc>
                <a:spcPts val="1300"/>
              </a:lnSpc>
              <a:spcBef>
                <a:spcPts val="260"/>
              </a:spcBef>
            </a:pPr>
            <a:r>
              <a:rPr sz="1200" b="1" dirty="0">
                <a:latin typeface="Arial"/>
                <a:cs typeface="Arial"/>
              </a:rPr>
              <a:t>Konzeption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von </a:t>
            </a:r>
            <a:r>
              <a:rPr sz="1200" b="1" dirty="0">
                <a:latin typeface="Arial"/>
                <a:cs typeface="Arial"/>
              </a:rPr>
              <a:t>baulichen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Maßnahmen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0063860" y="3290316"/>
            <a:ext cx="1812925" cy="551815"/>
            <a:chOff x="10063860" y="2646426"/>
            <a:chExt cx="1812925" cy="551815"/>
          </a:xfrm>
        </p:grpSpPr>
        <p:sp>
          <p:nvSpPr>
            <p:cNvPr id="49" name="object 49"/>
            <p:cNvSpPr/>
            <p:nvPr/>
          </p:nvSpPr>
          <p:spPr>
            <a:xfrm>
              <a:off x="10070210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4958" y="0"/>
                  </a:lnTo>
                  <a:lnTo>
                    <a:pt x="27485" y="4234"/>
                  </a:lnTo>
                  <a:lnTo>
                    <a:pt x="13192" y="15779"/>
                  </a:lnTo>
                  <a:lnTo>
                    <a:pt x="3542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2" y="505710"/>
                  </a:lnTo>
                  <a:lnTo>
                    <a:pt x="13192" y="522827"/>
                  </a:lnTo>
                  <a:lnTo>
                    <a:pt x="27485" y="534372"/>
                  </a:lnTo>
                  <a:lnTo>
                    <a:pt x="44958" y="538607"/>
                  </a:lnTo>
                  <a:lnTo>
                    <a:pt x="1755013" y="538607"/>
                  </a:lnTo>
                  <a:lnTo>
                    <a:pt x="1772539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1" y="484759"/>
                  </a:lnTo>
                  <a:lnTo>
                    <a:pt x="1799971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00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070210" y="2652776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2" y="32896"/>
                  </a:lnTo>
                  <a:lnTo>
                    <a:pt x="13192" y="15779"/>
                  </a:lnTo>
                  <a:lnTo>
                    <a:pt x="27485" y="4234"/>
                  </a:lnTo>
                  <a:lnTo>
                    <a:pt x="44958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1" y="53848"/>
                  </a:lnTo>
                  <a:lnTo>
                    <a:pt x="1799971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9" y="534372"/>
                  </a:lnTo>
                  <a:lnTo>
                    <a:pt x="1755013" y="538607"/>
                  </a:lnTo>
                  <a:lnTo>
                    <a:pt x="44958" y="538607"/>
                  </a:lnTo>
                  <a:lnTo>
                    <a:pt x="27485" y="534372"/>
                  </a:lnTo>
                  <a:lnTo>
                    <a:pt x="13192" y="522827"/>
                  </a:lnTo>
                  <a:lnTo>
                    <a:pt x="3542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859516" y="3310127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0060685" y="3882390"/>
            <a:ext cx="1819275" cy="689610"/>
            <a:chOff x="10060685" y="3238500"/>
            <a:chExt cx="1819275" cy="689610"/>
          </a:xfrm>
        </p:grpSpPr>
        <p:pic>
          <p:nvPicPr>
            <p:cNvPr id="53" name="object 53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00307" y="3238500"/>
              <a:ext cx="94234" cy="9423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0070210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1755013" y="0"/>
                  </a:moveTo>
                  <a:lnTo>
                    <a:pt x="44958" y="0"/>
                  </a:lnTo>
                  <a:lnTo>
                    <a:pt x="27485" y="4234"/>
                  </a:lnTo>
                  <a:lnTo>
                    <a:pt x="13192" y="15779"/>
                  </a:lnTo>
                  <a:lnTo>
                    <a:pt x="3542" y="32896"/>
                  </a:lnTo>
                  <a:lnTo>
                    <a:pt x="0" y="53848"/>
                  </a:lnTo>
                  <a:lnTo>
                    <a:pt x="0" y="484759"/>
                  </a:lnTo>
                  <a:lnTo>
                    <a:pt x="3542" y="505710"/>
                  </a:lnTo>
                  <a:lnTo>
                    <a:pt x="13192" y="522827"/>
                  </a:lnTo>
                  <a:lnTo>
                    <a:pt x="27485" y="534372"/>
                  </a:lnTo>
                  <a:lnTo>
                    <a:pt x="44958" y="538607"/>
                  </a:lnTo>
                  <a:lnTo>
                    <a:pt x="1755013" y="538607"/>
                  </a:lnTo>
                  <a:lnTo>
                    <a:pt x="1772539" y="534372"/>
                  </a:lnTo>
                  <a:lnTo>
                    <a:pt x="1786826" y="522827"/>
                  </a:lnTo>
                  <a:lnTo>
                    <a:pt x="1796446" y="505710"/>
                  </a:lnTo>
                  <a:lnTo>
                    <a:pt x="1799971" y="484759"/>
                  </a:lnTo>
                  <a:lnTo>
                    <a:pt x="1799971" y="53848"/>
                  </a:lnTo>
                  <a:lnTo>
                    <a:pt x="1796446" y="32896"/>
                  </a:lnTo>
                  <a:lnTo>
                    <a:pt x="1786826" y="15779"/>
                  </a:lnTo>
                  <a:lnTo>
                    <a:pt x="1772539" y="4234"/>
                  </a:lnTo>
                  <a:lnTo>
                    <a:pt x="175501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070210" y="3379851"/>
              <a:ext cx="1800225" cy="539115"/>
            </a:xfrm>
            <a:custGeom>
              <a:avLst/>
              <a:gdLst/>
              <a:ahLst/>
              <a:cxnLst/>
              <a:rect l="l" t="t" r="r" b="b"/>
              <a:pathLst>
                <a:path w="1800225" h="539114">
                  <a:moveTo>
                    <a:pt x="0" y="53848"/>
                  </a:moveTo>
                  <a:lnTo>
                    <a:pt x="3542" y="32896"/>
                  </a:lnTo>
                  <a:lnTo>
                    <a:pt x="13192" y="15779"/>
                  </a:lnTo>
                  <a:lnTo>
                    <a:pt x="27485" y="4234"/>
                  </a:lnTo>
                  <a:lnTo>
                    <a:pt x="44958" y="0"/>
                  </a:lnTo>
                  <a:lnTo>
                    <a:pt x="1755013" y="0"/>
                  </a:lnTo>
                  <a:lnTo>
                    <a:pt x="1772539" y="4234"/>
                  </a:lnTo>
                  <a:lnTo>
                    <a:pt x="1786826" y="15779"/>
                  </a:lnTo>
                  <a:lnTo>
                    <a:pt x="1796446" y="32896"/>
                  </a:lnTo>
                  <a:lnTo>
                    <a:pt x="1799971" y="53848"/>
                  </a:lnTo>
                  <a:lnTo>
                    <a:pt x="1799971" y="484759"/>
                  </a:lnTo>
                  <a:lnTo>
                    <a:pt x="1796446" y="505710"/>
                  </a:lnTo>
                  <a:lnTo>
                    <a:pt x="1786826" y="522827"/>
                  </a:lnTo>
                  <a:lnTo>
                    <a:pt x="1772539" y="534372"/>
                  </a:lnTo>
                  <a:lnTo>
                    <a:pt x="1755013" y="538607"/>
                  </a:lnTo>
                  <a:lnTo>
                    <a:pt x="44958" y="538607"/>
                  </a:lnTo>
                  <a:lnTo>
                    <a:pt x="27485" y="534372"/>
                  </a:lnTo>
                  <a:lnTo>
                    <a:pt x="13192" y="522827"/>
                  </a:lnTo>
                  <a:lnTo>
                    <a:pt x="3542" y="505710"/>
                  </a:lnTo>
                  <a:lnTo>
                    <a:pt x="0" y="484759"/>
                  </a:lnTo>
                  <a:lnTo>
                    <a:pt x="0" y="53848"/>
                  </a:lnTo>
                  <a:close/>
                </a:path>
              </a:pathLst>
            </a:custGeom>
            <a:ln w="19049">
              <a:solidFill>
                <a:srgbClr val="CACF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0252075" y="4176013"/>
            <a:ext cx="1439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Krisenmanagement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986" y="1001859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Ziele</a:t>
            </a:r>
            <a:r>
              <a:rPr sz="3600" spc="-55" dirty="0"/>
              <a:t> </a:t>
            </a:r>
            <a:r>
              <a:rPr sz="3600" dirty="0"/>
              <a:t>festlegen</a:t>
            </a:r>
            <a:r>
              <a:rPr sz="3600" spc="-60" dirty="0"/>
              <a:t> </a:t>
            </a:r>
            <a:r>
              <a:rPr sz="3600" dirty="0"/>
              <a:t>-</a:t>
            </a:r>
            <a:r>
              <a:rPr sz="3600" spc="-20" dirty="0"/>
              <a:t> </a:t>
            </a:r>
            <a:r>
              <a:rPr sz="3600" dirty="0"/>
              <a:t>Beteiligung</a:t>
            </a:r>
            <a:r>
              <a:rPr sz="3600" spc="-25" dirty="0"/>
              <a:t> </a:t>
            </a:r>
            <a:r>
              <a:rPr sz="3600" spc="-10" dirty="0"/>
              <a:t>der</a:t>
            </a:r>
            <a:r>
              <a:rPr sz="3600" spc="-175" dirty="0"/>
              <a:t> </a:t>
            </a:r>
            <a:r>
              <a:rPr sz="3600" spc="-10" dirty="0"/>
              <a:t>Akteure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0399" y="2362200"/>
            <a:ext cx="5821045" cy="4032250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800" b="1" spc="-20" dirty="0">
                <a:latin typeface="Arial"/>
                <a:cs typeface="Arial"/>
              </a:rPr>
              <a:t>Ziel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81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Ziele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für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Kommune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vereinbaren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82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Unterstützung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Verwaltungsvorstands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sicherstellen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800" b="1" spc="-10" dirty="0">
                <a:latin typeface="Arial"/>
                <a:cs typeface="Arial"/>
              </a:rPr>
              <a:t>Format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81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Halbtägiger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Workshop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800" b="1" dirty="0">
                <a:latin typeface="Arial"/>
                <a:cs typeface="Arial"/>
              </a:rPr>
              <a:t>Zu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beteiligende</a:t>
            </a:r>
            <a:r>
              <a:rPr sz="1800" b="1" spc="-1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Akteure</a:t>
            </a:r>
            <a:endParaRPr sz="1800" dirty="0">
              <a:latin typeface="Arial"/>
              <a:cs typeface="Arial"/>
            </a:endParaRPr>
          </a:p>
          <a:p>
            <a:pPr marL="325120" marR="8890" indent="-312420">
              <a:lnSpc>
                <a:spcPct val="11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800" dirty="0">
                <a:latin typeface="Arial"/>
                <a:cs typeface="Arial"/>
              </a:rPr>
              <a:t>Stadtplanung,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Straßenbau,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Stadtentwässerung,</a:t>
            </a:r>
            <a:r>
              <a:rPr sz="1800" spc="5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Bauen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Wohnen,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Gebäudewirtschaft,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Grünflächen, </a:t>
            </a:r>
            <a:r>
              <a:rPr sz="1800" dirty="0">
                <a:latin typeface="Arial"/>
                <a:cs typeface="Arial"/>
              </a:rPr>
              <a:t>Umwelt,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Recht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Ordnung,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Öffentlichkeitsarbeit,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…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81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Stab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für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außergewöhnliche</a:t>
            </a:r>
            <a:r>
              <a:rPr sz="1800" spc="-10" dirty="0">
                <a:latin typeface="Arial"/>
                <a:cs typeface="Arial"/>
              </a:rPr>
              <a:t> Ereignisse</a:t>
            </a:r>
            <a:endParaRPr sz="18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82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800" spc="-10" dirty="0">
                <a:latin typeface="Arial"/>
                <a:cs typeface="Arial"/>
              </a:rPr>
              <a:t>Infrastrukturträger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800" y="1685379"/>
            <a:ext cx="3962400" cy="5172621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1219" y="91440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Kommunale</a:t>
            </a:r>
            <a:r>
              <a:rPr sz="3600" spc="-80" dirty="0"/>
              <a:t> </a:t>
            </a:r>
            <a:r>
              <a:rPr sz="3600" spc="-10" dirty="0"/>
              <a:t>Flächenvorsorge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2286000"/>
            <a:ext cx="5754370" cy="42945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600" b="1" spc="-20" dirty="0">
                <a:latin typeface="Arial"/>
                <a:cs typeface="Arial"/>
              </a:rPr>
              <a:t>Ziel</a:t>
            </a:r>
            <a:endParaRPr sz="1600" dirty="0">
              <a:latin typeface="Arial"/>
              <a:cs typeface="Arial"/>
            </a:endParaRPr>
          </a:p>
          <a:p>
            <a:pPr marL="325120" marR="86360" indent="-31242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dirty="0">
                <a:latin typeface="Arial"/>
                <a:cs typeface="Arial"/>
              </a:rPr>
              <a:t>Gemeinsam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Stadtplanungsämtern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sollen </a:t>
            </a:r>
            <a:r>
              <a:rPr sz="1600" dirty="0">
                <a:latin typeface="Arial"/>
                <a:cs typeface="Arial"/>
              </a:rPr>
              <a:t>Maßnahmen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vereinbart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werden,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insbesondere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bei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der </a:t>
            </a:r>
            <a:r>
              <a:rPr sz="1600" dirty="0">
                <a:latin typeface="Arial"/>
                <a:cs typeface="Arial"/>
              </a:rPr>
              <a:t>Entwicklung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B-</a:t>
            </a:r>
            <a:r>
              <a:rPr sz="1600" dirty="0">
                <a:latin typeface="Arial"/>
                <a:cs typeface="Arial"/>
              </a:rPr>
              <a:t>Plänen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Gefahren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bzw.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Risiken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durch </a:t>
            </a:r>
            <a:r>
              <a:rPr sz="1600" dirty="0">
                <a:latin typeface="Arial"/>
                <a:cs typeface="Arial"/>
              </a:rPr>
              <a:t>Starkregen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reduzieren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Schriftlich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ausgearbeitet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tabellarisch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festgehaltene</a:t>
            </a:r>
            <a:endParaRPr sz="1600" dirty="0">
              <a:latin typeface="Arial"/>
              <a:cs typeface="Arial"/>
            </a:endParaRPr>
          </a:p>
          <a:p>
            <a:pPr marL="32512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Maßnahmen</a:t>
            </a:r>
            <a:endParaRPr sz="1600" dirty="0">
              <a:latin typeface="Arial"/>
              <a:cs typeface="Arial"/>
            </a:endParaRPr>
          </a:p>
          <a:p>
            <a:pPr marL="325120" marR="5080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spc="-10" dirty="0">
                <a:latin typeface="Arial"/>
                <a:cs typeface="Arial"/>
              </a:rPr>
              <a:t>Kurze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Ablaufdiagramme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denen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hervorgeht,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-10" dirty="0">
                <a:latin typeface="Arial"/>
                <a:cs typeface="Arial"/>
              </a:rPr>
              <a:t> welchen </a:t>
            </a:r>
            <a:r>
              <a:rPr sz="1600" dirty="0">
                <a:latin typeface="Arial"/>
                <a:cs typeface="Arial"/>
              </a:rPr>
              <a:t>Stellen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B-Plan-Verfahren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Gefahren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Risiken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durch </a:t>
            </a:r>
            <a:r>
              <a:rPr sz="1600" dirty="0">
                <a:latin typeface="Arial"/>
                <a:cs typeface="Arial"/>
              </a:rPr>
              <a:t>Starkregen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besonders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berücksichtigt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werden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600" b="1" spc="-10" dirty="0">
                <a:latin typeface="Arial"/>
                <a:cs typeface="Arial"/>
              </a:rPr>
              <a:t>Format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Halbtägiger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Workshop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600" b="1" dirty="0">
                <a:latin typeface="Arial"/>
                <a:cs typeface="Arial"/>
              </a:rPr>
              <a:t>Zu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beteiligende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Akteure</a:t>
            </a:r>
            <a:endParaRPr sz="1600" dirty="0">
              <a:latin typeface="Arial"/>
              <a:cs typeface="Arial"/>
            </a:endParaRPr>
          </a:p>
          <a:p>
            <a:pPr marL="325120" marR="104775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spc="-10" dirty="0">
                <a:latin typeface="Arial"/>
                <a:cs typeface="Arial"/>
              </a:rPr>
              <a:t>Stadtplanung,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Straßenbau,</a:t>
            </a:r>
            <a:r>
              <a:rPr sz="1600" spc="-10" dirty="0">
                <a:latin typeface="Arial"/>
                <a:cs typeface="Arial"/>
              </a:rPr>
              <a:t> Stadtentwässerung,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Bauen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und </a:t>
            </a:r>
            <a:r>
              <a:rPr sz="1600" dirty="0">
                <a:latin typeface="Arial"/>
                <a:cs typeface="Arial"/>
              </a:rPr>
              <a:t>Wohnen,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Gebäudewirtschaft,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Grünflächen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1295422"/>
            <a:ext cx="4436492" cy="5562578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5421" y="1193419"/>
            <a:ext cx="97915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dirty="0"/>
              <a:t>Konzeption</a:t>
            </a:r>
            <a:r>
              <a:rPr sz="3600" spc="-114" dirty="0"/>
              <a:t> </a:t>
            </a:r>
            <a:r>
              <a:rPr sz="3600" dirty="0"/>
              <a:t>kommunaler</a:t>
            </a:r>
            <a:r>
              <a:rPr sz="3600" spc="-80" dirty="0"/>
              <a:t> </a:t>
            </a:r>
            <a:r>
              <a:rPr sz="3600" spc="-10" dirty="0"/>
              <a:t>baulicher Maßnahmen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8382" y="2133600"/>
            <a:ext cx="5549900" cy="43707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900" b="1" spc="-20" dirty="0">
                <a:latin typeface="Arial"/>
                <a:cs typeface="Arial"/>
              </a:rPr>
              <a:t>Ziel</a:t>
            </a:r>
            <a:endParaRPr sz="1900" dirty="0">
              <a:latin typeface="Arial"/>
              <a:cs typeface="Arial"/>
            </a:endParaRPr>
          </a:p>
          <a:p>
            <a:pPr marL="325120" marR="997585" indent="-31242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Konzeption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von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kommunalen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baulichen Maßnahmen</a:t>
            </a:r>
            <a:endParaRPr sz="1900" dirty="0">
              <a:latin typeface="Arial"/>
              <a:cs typeface="Arial"/>
            </a:endParaRPr>
          </a:p>
          <a:p>
            <a:pPr marL="635635" marR="920115" lvl="1" indent="-268605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635635" algn="l"/>
              </a:tabLst>
            </a:pPr>
            <a:r>
              <a:rPr sz="1800" dirty="0">
                <a:latin typeface="Arial"/>
                <a:cs typeface="Arial"/>
              </a:rPr>
              <a:t>Notwasserwege,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Rückhaltungen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der </a:t>
            </a:r>
            <a:r>
              <a:rPr sz="1800" dirty="0">
                <a:latin typeface="Arial"/>
                <a:cs typeface="Arial"/>
              </a:rPr>
              <a:t>Oberfläche,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Wallungen,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etc.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900" b="1" spc="-10" dirty="0">
                <a:latin typeface="Arial"/>
                <a:cs typeface="Arial"/>
              </a:rPr>
              <a:t>Format</a:t>
            </a:r>
            <a:endParaRPr sz="1900" dirty="0">
              <a:latin typeface="Arial"/>
              <a:cs typeface="Arial"/>
            </a:endParaRPr>
          </a:p>
          <a:p>
            <a:pPr marL="325120" marR="243840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Ortsbegehung,</a:t>
            </a:r>
            <a:r>
              <a:rPr sz="1900" spc="-10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Fotodokumentation, </a:t>
            </a:r>
            <a:r>
              <a:rPr sz="1900" dirty="0">
                <a:latin typeface="Arial"/>
                <a:cs typeface="Arial"/>
              </a:rPr>
              <a:t>Übersichtspläne,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Skizzen,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Beschreibungen,</a:t>
            </a:r>
            <a:r>
              <a:rPr sz="1900" spc="-50" dirty="0">
                <a:latin typeface="Arial"/>
                <a:cs typeface="Arial"/>
              </a:rPr>
              <a:t> …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spc="-10" dirty="0">
                <a:latin typeface="Arial"/>
                <a:cs typeface="Arial"/>
              </a:rPr>
              <a:t>Berücksichtigung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von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anderen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stadtplanerischen </a:t>
            </a:r>
            <a:r>
              <a:rPr sz="1900" dirty="0">
                <a:latin typeface="Arial"/>
                <a:cs typeface="Arial"/>
              </a:rPr>
              <a:t>Planungsinstrumenten</a:t>
            </a:r>
            <a:r>
              <a:rPr sz="1900" spc="-105" dirty="0">
                <a:latin typeface="Arial"/>
                <a:cs typeface="Arial"/>
              </a:rPr>
              <a:t> </a:t>
            </a:r>
            <a:r>
              <a:rPr sz="1900" spc="-40" dirty="0">
                <a:latin typeface="Arial"/>
                <a:cs typeface="Arial"/>
              </a:rPr>
              <a:t>(FNP,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Integriertes Stadtentwicklungskonzept,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etc.)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900" b="1" dirty="0">
                <a:latin typeface="Arial"/>
                <a:cs typeface="Arial"/>
              </a:rPr>
              <a:t>Zu </a:t>
            </a:r>
            <a:r>
              <a:rPr sz="1900" b="1" spc="-10" dirty="0">
                <a:latin typeface="Arial"/>
                <a:cs typeface="Arial"/>
              </a:rPr>
              <a:t>beteiligende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Akteure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Stadtplanung,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Straßenbau,</a:t>
            </a:r>
            <a:r>
              <a:rPr sz="1900" spc="-9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Stadtentwässerung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108" y="1447824"/>
            <a:ext cx="4207892" cy="5410176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5421" y="91440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Krisenmanagement</a:t>
            </a:r>
            <a:r>
              <a:rPr sz="3600" spc="-80" dirty="0"/>
              <a:t> </a:t>
            </a:r>
            <a:r>
              <a:rPr sz="3600" dirty="0"/>
              <a:t>auf</a:t>
            </a:r>
            <a:r>
              <a:rPr sz="3600" spc="-50" dirty="0"/>
              <a:t> </a:t>
            </a:r>
            <a:r>
              <a:rPr sz="3600" dirty="0"/>
              <a:t>dem</a:t>
            </a:r>
            <a:r>
              <a:rPr sz="3600" spc="-50" dirty="0"/>
              <a:t> </a:t>
            </a:r>
            <a:r>
              <a:rPr sz="3600" spc="-10" dirty="0"/>
              <a:t>Prüfstand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5421" y="2057400"/>
            <a:ext cx="6735979" cy="456882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900" b="1" spc="-20" dirty="0">
                <a:latin typeface="Arial"/>
                <a:cs typeface="Arial"/>
              </a:rPr>
              <a:t>Ziel</a:t>
            </a:r>
            <a:endParaRPr sz="1900" dirty="0">
              <a:latin typeface="Arial"/>
              <a:cs typeface="Arial"/>
            </a:endParaRPr>
          </a:p>
          <a:p>
            <a:pPr marL="325120" marR="1165225" indent="-31242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900" dirty="0">
                <a:latin typeface="Arial"/>
                <a:cs typeface="Arial"/>
              </a:rPr>
              <a:t>Darlegung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aktuellen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Stands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der </a:t>
            </a:r>
            <a:r>
              <a:rPr sz="1900" spc="-10" dirty="0">
                <a:latin typeface="Arial"/>
                <a:cs typeface="Arial"/>
              </a:rPr>
              <a:t>Optimierungsmöglichkeiten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für</a:t>
            </a:r>
            <a:endParaRPr sz="1900" dirty="0">
              <a:latin typeface="Arial"/>
              <a:cs typeface="Arial"/>
            </a:endParaRPr>
          </a:p>
          <a:p>
            <a:pPr marL="635635" lvl="1" indent="-26797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635635" algn="l"/>
              </a:tabLst>
            </a:pPr>
            <a:r>
              <a:rPr sz="1800" dirty="0">
                <a:latin typeface="Arial"/>
                <a:cs typeface="Arial"/>
              </a:rPr>
              <a:t>Alarm-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Meldewege</a:t>
            </a:r>
            <a:endParaRPr sz="1800" dirty="0">
              <a:latin typeface="Arial"/>
              <a:cs typeface="Arial"/>
            </a:endParaRPr>
          </a:p>
          <a:p>
            <a:pPr marL="635635" marR="5080" lvl="1" indent="-26860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635635" algn="l"/>
              </a:tabLst>
            </a:pPr>
            <a:r>
              <a:rPr sz="1800" dirty="0">
                <a:latin typeface="Arial"/>
                <a:cs typeface="Arial"/>
              </a:rPr>
              <a:t>Maßnahmen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bzw.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Einsatz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Starkregengefahren- </a:t>
            </a:r>
            <a:r>
              <a:rPr sz="1800" dirty="0">
                <a:latin typeface="Arial"/>
                <a:cs typeface="Arial"/>
              </a:rPr>
              <a:t>und</a:t>
            </a:r>
            <a:r>
              <a:rPr sz="1800" spc="-10" dirty="0">
                <a:latin typeface="Arial"/>
                <a:cs typeface="Arial"/>
              </a:rPr>
              <a:t> –risikokarten</a:t>
            </a:r>
            <a:endParaRPr sz="1800" dirty="0">
              <a:latin typeface="Arial"/>
              <a:cs typeface="Arial"/>
            </a:endParaRPr>
          </a:p>
          <a:p>
            <a:pPr marL="635635" lvl="1" indent="-26797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635635" algn="l"/>
              </a:tabLst>
            </a:pPr>
            <a:r>
              <a:rPr sz="1800" spc="-10" dirty="0">
                <a:latin typeface="Arial"/>
                <a:cs typeface="Arial"/>
              </a:rPr>
              <a:t>Stabsarbeit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900" b="1" spc="-10" dirty="0">
                <a:latin typeface="Arial"/>
                <a:cs typeface="Arial"/>
              </a:rPr>
              <a:t>Format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Mindestens</a:t>
            </a:r>
            <a:r>
              <a:rPr sz="1900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900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halbtägiger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Workshops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900" b="1" dirty="0">
                <a:latin typeface="Arial"/>
                <a:cs typeface="Arial"/>
              </a:rPr>
              <a:t>Zu </a:t>
            </a:r>
            <a:r>
              <a:rPr sz="1900" b="1" spc="-10" dirty="0">
                <a:latin typeface="Arial"/>
                <a:cs typeface="Arial"/>
              </a:rPr>
              <a:t>beteiligende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Akteure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Stab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für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außergewöhnliche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Ereignisse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Stadtplanung,</a:t>
            </a:r>
            <a:r>
              <a:rPr sz="1900" spc="-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Straßenbau,</a:t>
            </a:r>
            <a:r>
              <a:rPr sz="1900" spc="-9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Stadtentwässerung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Feuerwehr,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Ordnungsamt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1708" y="1371600"/>
            <a:ext cx="4360292" cy="5546349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838200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Informationsvorsorge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2437" y="1143023"/>
            <a:ext cx="4512692" cy="57149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" y="1687399"/>
            <a:ext cx="6812179" cy="48888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600" b="1" spc="-20" dirty="0">
                <a:latin typeface="Arial"/>
                <a:cs typeface="Arial"/>
              </a:rPr>
              <a:t>Ziel</a:t>
            </a:r>
            <a:endParaRPr sz="1600" dirty="0">
              <a:latin typeface="Arial"/>
              <a:cs typeface="Arial"/>
            </a:endParaRPr>
          </a:p>
          <a:p>
            <a:pPr marL="325120" marR="609600" indent="-312420">
              <a:lnSpc>
                <a:spcPct val="11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dirty="0">
                <a:latin typeface="Arial"/>
                <a:cs typeface="Arial"/>
              </a:rPr>
              <a:t>Die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beteiligten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Akteure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Gruppen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sollen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hinsichtlich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der </a:t>
            </a:r>
            <a:r>
              <a:rPr sz="1600" dirty="0">
                <a:latin typeface="Arial"/>
                <a:cs typeface="Arial"/>
              </a:rPr>
              <a:t>Gefahren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durch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Starkregen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sensibilisiert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werden</a:t>
            </a:r>
            <a:endParaRPr sz="1600" dirty="0">
              <a:latin typeface="Arial"/>
              <a:cs typeface="Arial"/>
            </a:endParaRPr>
          </a:p>
          <a:p>
            <a:pPr marL="325120" marR="5080" indent="-312420" algn="just">
              <a:lnSpc>
                <a:spcPct val="11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600" dirty="0">
                <a:latin typeface="Arial"/>
                <a:cs typeface="Arial"/>
              </a:rPr>
              <a:t>Ableitung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von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unterschiedlichen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Formaten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für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beispielsweise </a:t>
            </a:r>
            <a:r>
              <a:rPr sz="1600" dirty="0">
                <a:latin typeface="Arial"/>
                <a:cs typeface="Arial"/>
              </a:rPr>
              <a:t>die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Informations-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Verhaltensvorsorge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sowie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privaten </a:t>
            </a:r>
            <a:r>
              <a:rPr sz="1600" dirty="0">
                <a:latin typeface="Arial"/>
                <a:cs typeface="Arial"/>
              </a:rPr>
              <a:t>Objektschutz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(Flyer,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Online-</a:t>
            </a:r>
            <a:r>
              <a:rPr sz="1600" dirty="0">
                <a:latin typeface="Arial"/>
                <a:cs typeface="Arial"/>
              </a:rPr>
              <a:t>Formate,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Bürgerbeteiligungen,</a:t>
            </a:r>
            <a:endParaRPr sz="1600" dirty="0">
              <a:latin typeface="Arial"/>
              <a:cs typeface="Arial"/>
            </a:endParaRPr>
          </a:p>
          <a:p>
            <a:pPr marL="325120">
              <a:lnSpc>
                <a:spcPct val="100000"/>
              </a:lnSpc>
              <a:spcBef>
                <a:spcPts val="195"/>
              </a:spcBef>
            </a:pPr>
            <a:r>
              <a:rPr sz="1600" spc="-25" dirty="0">
                <a:latin typeface="Arial"/>
                <a:cs typeface="Arial"/>
              </a:rPr>
              <a:t>…)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600" b="1" spc="-10" dirty="0">
                <a:latin typeface="Arial"/>
                <a:cs typeface="Arial"/>
              </a:rPr>
              <a:t>Format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Mindestens</a:t>
            </a:r>
            <a:r>
              <a:rPr sz="1600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600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halbtägiger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Workshop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600" b="1" dirty="0">
                <a:latin typeface="Arial"/>
                <a:cs typeface="Arial"/>
              </a:rPr>
              <a:t>Zu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beteiligende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Akteure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Politische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Gremien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Entscheidungsträger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spc="-10" dirty="0">
                <a:latin typeface="Arial"/>
                <a:cs typeface="Arial"/>
              </a:rPr>
              <a:t>BürgerInnen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bzw.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allgemeine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Öffentlichkeit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Betreiber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kritischer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Infrastrukturen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Wirtschaft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Gewerbe</a:t>
            </a:r>
            <a:endParaRPr sz="16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9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dirty="0">
                <a:latin typeface="Arial"/>
                <a:cs typeface="Arial"/>
              </a:rPr>
              <a:t>Land-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Forstwirtschaft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107800"/>
            <a:ext cx="10782199" cy="41620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420"/>
              </a:spcBef>
            </a:pPr>
            <a:r>
              <a:rPr sz="3600" dirty="0"/>
              <a:t>Objektbezogene</a:t>
            </a:r>
            <a:r>
              <a:rPr sz="3600" spc="-105" dirty="0"/>
              <a:t> </a:t>
            </a:r>
            <a:r>
              <a:rPr sz="3600" dirty="0"/>
              <a:t>Bewertung</a:t>
            </a:r>
            <a:r>
              <a:rPr sz="3600" spc="-70" dirty="0"/>
              <a:t> </a:t>
            </a:r>
            <a:r>
              <a:rPr sz="3600" spc="-25" dirty="0"/>
              <a:t>der </a:t>
            </a:r>
            <a:r>
              <a:rPr sz="3600" spc="-10" dirty="0"/>
              <a:t>Überflutungsrisiken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1455" y="1981200"/>
            <a:ext cx="7269379" cy="4628831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500" b="1" spc="-20" dirty="0">
                <a:latin typeface="Arial"/>
                <a:cs typeface="Arial"/>
              </a:rPr>
              <a:t>Ziel</a:t>
            </a:r>
            <a:endParaRPr sz="15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500" spc="-10" dirty="0">
                <a:latin typeface="Arial"/>
                <a:cs typeface="Arial"/>
              </a:rPr>
              <a:t>Genaue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Analyse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der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Objekte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mit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Überflutungsrisiko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 </a:t>
            </a:r>
            <a:r>
              <a:rPr sz="1500" spc="-10" dirty="0">
                <a:latin typeface="Arial"/>
                <a:cs typeface="Arial"/>
              </a:rPr>
              <a:t>detaillierter</a:t>
            </a:r>
            <a:endParaRPr sz="1500" dirty="0">
              <a:latin typeface="Arial"/>
              <a:cs typeface="Arial"/>
            </a:endParaRPr>
          </a:p>
          <a:p>
            <a:pPr marL="32512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Arial"/>
                <a:cs typeface="Arial"/>
              </a:rPr>
              <a:t>Weise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über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Risikocheckliste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b="1" dirty="0">
                <a:latin typeface="Arial"/>
                <a:cs typeface="Arial"/>
              </a:rPr>
              <a:t>Format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Vorgehensweise</a:t>
            </a:r>
            <a:endParaRPr sz="1500" dirty="0">
              <a:latin typeface="Arial"/>
              <a:cs typeface="Arial"/>
            </a:endParaRPr>
          </a:p>
          <a:p>
            <a:pPr marL="325120" marR="815340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500" spc="-10" dirty="0">
                <a:latin typeface="Arial"/>
                <a:cs typeface="Arial"/>
              </a:rPr>
              <a:t>Vorstellung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der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identifizierten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kritischen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Objekte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der </a:t>
            </a:r>
            <a:r>
              <a:rPr sz="1500" dirty="0">
                <a:latin typeface="Arial"/>
                <a:cs typeface="Arial"/>
              </a:rPr>
              <a:t>Erstbewertung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des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Schadenspotenzials</a:t>
            </a:r>
            <a:endParaRPr sz="15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500" dirty="0">
                <a:latin typeface="Arial"/>
                <a:cs typeface="Arial"/>
              </a:rPr>
              <a:t>Abstimmung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der</a:t>
            </a:r>
            <a:r>
              <a:rPr sz="1500" spc="-10" dirty="0">
                <a:latin typeface="Arial"/>
                <a:cs typeface="Arial"/>
              </a:rPr>
              <a:t> Risikochecklisten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ihre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Anwendungsbereiche</a:t>
            </a:r>
            <a:endParaRPr sz="1500" dirty="0">
              <a:latin typeface="Arial"/>
              <a:cs typeface="Arial"/>
            </a:endParaRPr>
          </a:p>
          <a:p>
            <a:pPr marL="325120" marR="513715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500" spc="-10" dirty="0">
                <a:latin typeface="Arial"/>
                <a:cs typeface="Arial"/>
              </a:rPr>
              <a:t>Objektspezifische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Risikoeinschätzung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Abhängigkeit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vom </a:t>
            </a:r>
            <a:r>
              <a:rPr sz="1500" spc="-10" dirty="0">
                <a:latin typeface="Arial"/>
                <a:cs typeface="Arial"/>
              </a:rPr>
              <a:t>Schadenspotenzial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 den</a:t>
            </a:r>
            <a:r>
              <a:rPr sz="1500" spc="-10" dirty="0">
                <a:latin typeface="Arial"/>
                <a:cs typeface="Arial"/>
              </a:rPr>
              <a:t> Möglichkeiten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des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Wassers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ins </a:t>
            </a:r>
            <a:r>
              <a:rPr sz="1500" dirty="0">
                <a:latin typeface="Arial"/>
                <a:cs typeface="Arial"/>
              </a:rPr>
              <a:t>Gebäude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einzudringen</a:t>
            </a:r>
            <a:endParaRPr sz="15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500" dirty="0">
                <a:latin typeface="Arial"/>
                <a:cs typeface="Arial"/>
              </a:rPr>
              <a:t>Schriftliche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Begründung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bildliche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Dokumentation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der</a:t>
            </a:r>
            <a:endParaRPr sz="1500" dirty="0">
              <a:latin typeface="Arial"/>
              <a:cs typeface="Arial"/>
            </a:endParaRPr>
          </a:p>
          <a:p>
            <a:pPr marL="325120">
              <a:lnSpc>
                <a:spcPct val="100000"/>
              </a:lnSpc>
            </a:pPr>
            <a:r>
              <a:rPr sz="1500" spc="-10" dirty="0">
                <a:latin typeface="Arial"/>
                <a:cs typeface="Arial"/>
              </a:rPr>
              <a:t>Handlungserfordernisse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ggf.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erster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Maßnahmenoptionen</a:t>
            </a:r>
            <a:endParaRPr sz="1500" dirty="0">
              <a:latin typeface="Arial"/>
              <a:cs typeface="Arial"/>
            </a:endParaRPr>
          </a:p>
          <a:p>
            <a:pPr marL="325120" marR="428625" indent="-31242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500" dirty="0">
                <a:latin typeface="Arial"/>
                <a:cs typeface="Arial"/>
              </a:rPr>
              <a:t>Je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Workshop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des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Handlungskonzepts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soll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ein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Gebäude </a:t>
            </a:r>
            <a:r>
              <a:rPr sz="1500" dirty="0">
                <a:latin typeface="Arial"/>
                <a:cs typeface="Arial"/>
              </a:rPr>
              <a:t>beispielhaft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begangen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werden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die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Risikocheckliste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dazu </a:t>
            </a:r>
            <a:r>
              <a:rPr sz="1500" dirty="0">
                <a:latin typeface="Arial"/>
                <a:cs typeface="Arial"/>
              </a:rPr>
              <a:t>ausgefüllt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werden</a:t>
            </a:r>
            <a:endParaRPr sz="1500" dirty="0">
              <a:latin typeface="Arial"/>
              <a:cs typeface="Arial"/>
            </a:endParaRPr>
          </a:p>
          <a:p>
            <a:pPr marL="325120" marR="95885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1500" dirty="0">
                <a:latin typeface="Arial"/>
                <a:cs typeface="Arial"/>
              </a:rPr>
              <a:t>Für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die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Betreiber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kritischer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Infrastrukturen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wird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ein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gemeinsamer </a:t>
            </a:r>
            <a:r>
              <a:rPr sz="1500" dirty="0">
                <a:latin typeface="Arial"/>
                <a:cs typeface="Arial"/>
              </a:rPr>
              <a:t>Ortstermin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durchgeführt,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dem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die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Ergebnisse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vorgestellt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und </a:t>
            </a:r>
            <a:r>
              <a:rPr sz="1500" spc="-10" dirty="0">
                <a:latin typeface="Arial"/>
                <a:cs typeface="Arial"/>
              </a:rPr>
              <a:t>Anwendungsmöglichkeiten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abgestimmt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werden</a:t>
            </a:r>
            <a:endParaRPr sz="15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5856" y="1524004"/>
            <a:ext cx="4128770" cy="5333996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1047762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Schriftliches</a:t>
            </a:r>
            <a:r>
              <a:rPr sz="3600" spc="-90" dirty="0"/>
              <a:t> </a:t>
            </a:r>
            <a:r>
              <a:rPr sz="3600" spc="-10" dirty="0"/>
              <a:t>Handlungskonzept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108" y="1615225"/>
            <a:ext cx="4207892" cy="52427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" y="2157252"/>
            <a:ext cx="6964579" cy="4239622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900" b="1" spc="-20" dirty="0">
                <a:latin typeface="Arial"/>
                <a:cs typeface="Arial"/>
              </a:rPr>
              <a:t>Ziel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ct val="100000"/>
              </a:lnSpc>
              <a:spcBef>
                <a:spcPts val="59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latin typeface="Arial"/>
                <a:cs typeface="Arial"/>
              </a:rPr>
              <a:t>Die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Ergebnisse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vorhergehenden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Punkte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sind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einem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schriftlichen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Handlungskonzept zusammenzufassen</a:t>
            </a:r>
            <a:endParaRPr sz="2000" dirty="0">
              <a:latin typeface="Arial"/>
              <a:cs typeface="Arial"/>
            </a:endParaRPr>
          </a:p>
          <a:p>
            <a:pPr marL="325120" marR="385445" indent="-312420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latin typeface="Arial"/>
                <a:cs typeface="Arial"/>
              </a:rPr>
              <a:t>Maßnahmen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sowie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Handlungsaufträge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sollen </a:t>
            </a:r>
            <a:r>
              <a:rPr sz="2000" dirty="0">
                <a:latin typeface="Arial"/>
                <a:cs typeface="Arial"/>
              </a:rPr>
              <a:t>beschrieben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hinsichtlich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ihrer </a:t>
            </a:r>
            <a:r>
              <a:rPr sz="2000" dirty="0">
                <a:latin typeface="Arial"/>
                <a:cs typeface="Arial"/>
              </a:rPr>
              <a:t>Umsetzungsdringlichkeit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priorisiert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werden</a:t>
            </a:r>
            <a:endParaRPr sz="2000" dirty="0">
              <a:latin typeface="Arial"/>
              <a:cs typeface="Arial"/>
            </a:endParaRPr>
          </a:p>
          <a:p>
            <a:pPr marL="325120" marR="592455" indent="-312420">
              <a:lnSpc>
                <a:spcPct val="100000"/>
              </a:lnSpc>
              <a:spcBef>
                <a:spcPts val="605"/>
              </a:spcBef>
              <a:buClr>
                <a:srgbClr val="97BB27"/>
              </a:buClr>
              <a:buFont typeface="Wingdings"/>
              <a:buChar char=""/>
              <a:tabLst>
                <a:tab pos="325120" algn="l"/>
              </a:tabLst>
            </a:pPr>
            <a:r>
              <a:rPr sz="2000" dirty="0">
                <a:latin typeface="Arial"/>
                <a:cs typeface="Arial"/>
              </a:rPr>
              <a:t>Für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Maßnahmen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sollen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Zuständigkeiten </a:t>
            </a:r>
            <a:r>
              <a:rPr sz="2000" dirty="0">
                <a:latin typeface="Arial"/>
                <a:cs typeface="Arial"/>
              </a:rPr>
              <a:t>benannt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werden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900" b="1" spc="-10" dirty="0">
                <a:latin typeface="Arial"/>
                <a:cs typeface="Arial"/>
              </a:rPr>
              <a:t>Format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Schriftliches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Handlungskonzept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900" b="1" dirty="0">
                <a:latin typeface="Arial"/>
                <a:cs typeface="Arial"/>
              </a:rPr>
              <a:t>Zu </a:t>
            </a:r>
            <a:r>
              <a:rPr sz="1900" b="1" spc="-10" dirty="0">
                <a:latin typeface="Arial"/>
                <a:cs typeface="Arial"/>
              </a:rPr>
              <a:t>beteiligende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Akteure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20" dirty="0">
                <a:latin typeface="Arial"/>
                <a:cs typeface="Arial"/>
              </a:rPr>
              <a:t>Alle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894" y="729233"/>
            <a:ext cx="11647805" cy="5744845"/>
            <a:chOff x="-894" y="729233"/>
            <a:chExt cx="11647805" cy="5744845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94" y="729233"/>
              <a:ext cx="11647810" cy="5744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71571" y="1334261"/>
              <a:ext cx="7823200" cy="681355"/>
            </a:xfrm>
            <a:custGeom>
              <a:avLst/>
              <a:gdLst/>
              <a:ahLst/>
              <a:cxnLst/>
              <a:rect l="l" t="t" r="r" b="b"/>
              <a:pathLst>
                <a:path w="7823200" h="681355">
                  <a:moveTo>
                    <a:pt x="7361428" y="0"/>
                  </a:moveTo>
                  <a:lnTo>
                    <a:pt x="9143" y="2539"/>
                  </a:lnTo>
                  <a:lnTo>
                    <a:pt x="0" y="657478"/>
                  </a:lnTo>
                  <a:lnTo>
                    <a:pt x="7822819" y="681227"/>
                  </a:lnTo>
                  <a:lnTo>
                    <a:pt x="7361428" y="0"/>
                  </a:lnTo>
                  <a:close/>
                </a:path>
              </a:pathLst>
            </a:custGeom>
            <a:solidFill>
              <a:srgbClr val="CC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60400" y="1334325"/>
            <a:ext cx="8322945" cy="659130"/>
          </a:xfrm>
          <a:custGeom>
            <a:avLst/>
            <a:gdLst/>
            <a:ahLst/>
            <a:cxnLst/>
            <a:rect l="l" t="t" r="r" b="b"/>
            <a:pathLst>
              <a:path w="8322945" h="659130">
                <a:moveTo>
                  <a:pt x="8322436" y="0"/>
                </a:moveTo>
                <a:lnTo>
                  <a:pt x="0" y="0"/>
                </a:lnTo>
                <a:lnTo>
                  <a:pt x="0" y="658812"/>
                </a:lnTo>
                <a:lnTo>
                  <a:pt x="8322436" y="658812"/>
                </a:lnTo>
                <a:lnTo>
                  <a:pt x="8322436" y="0"/>
                </a:lnTo>
                <a:close/>
              </a:path>
            </a:pathLst>
          </a:custGeom>
          <a:solidFill>
            <a:srgbClr val="CCD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7938" y="1407667"/>
            <a:ext cx="3369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Informationsvorsorge</a:t>
            </a:r>
            <a:endParaRPr sz="28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625600" y="1828800"/>
            <a:ext cx="8940800" cy="4773295"/>
            <a:chOff x="1625600" y="1562861"/>
            <a:chExt cx="8940800" cy="4773295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4554" y="2225865"/>
              <a:ext cx="5871845" cy="41102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1562861"/>
              <a:ext cx="5573522" cy="39583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01256" y="975816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solidFill>
                  <a:schemeClr val="tx1"/>
                </a:solidFill>
                <a:latin typeface="+mj-lt"/>
              </a:rPr>
              <a:t>Informationen</a:t>
            </a:r>
            <a:r>
              <a:rPr sz="3600" spc="-7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für</a:t>
            </a:r>
            <a:r>
              <a:rPr sz="3600" spc="-5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den</a:t>
            </a:r>
            <a:r>
              <a:rPr sz="3600" spc="-5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privaten</a:t>
            </a:r>
            <a:r>
              <a:rPr sz="3600" spc="-6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+mj-lt"/>
              </a:rPr>
              <a:t>Objektschutz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1016717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Katastrophenschutz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2673268"/>
            <a:ext cx="5688965" cy="3168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5"/>
              </a:lnSpc>
              <a:spcBef>
                <a:spcPts val="9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wird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Überflutungsereignisse</a:t>
            </a:r>
            <a:r>
              <a:rPr sz="1900" dirty="0">
                <a:latin typeface="Arial"/>
                <a:cs typeface="Arial"/>
              </a:rPr>
              <a:t> geben,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welche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die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spc="-10" dirty="0">
                <a:latin typeface="Arial"/>
                <a:cs typeface="Arial"/>
              </a:rPr>
              <a:t>Vorstellungskraft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überschreiten</a:t>
            </a:r>
            <a:endParaRPr sz="1900" dirty="0">
              <a:latin typeface="Arial"/>
              <a:cs typeface="Arial"/>
            </a:endParaRPr>
          </a:p>
          <a:p>
            <a:pPr marL="325120" marR="222885" indent="-312420">
              <a:lnSpc>
                <a:spcPts val="2050"/>
              </a:lnSpc>
              <a:spcBef>
                <a:spcPts val="103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Diese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Naturkatastrophen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können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nicht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bewältigt werden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ts val="2165"/>
              </a:lnSpc>
              <a:spcBef>
                <a:spcPts val="75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Die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Punkte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Katastrophenschutzes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müssen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dirty="0">
                <a:latin typeface="Arial"/>
                <a:cs typeface="Arial"/>
              </a:rPr>
              <a:t>erläutert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werden</a:t>
            </a:r>
            <a:endParaRPr sz="1900" dirty="0">
              <a:latin typeface="Arial"/>
              <a:cs typeface="Arial"/>
            </a:endParaRPr>
          </a:p>
          <a:p>
            <a:pPr marL="367665">
              <a:lnSpc>
                <a:spcPct val="100000"/>
              </a:lnSpc>
              <a:spcBef>
                <a:spcPts val="265"/>
              </a:spcBef>
              <a:tabLst>
                <a:tab pos="63563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Wie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informiere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ich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mich?</a:t>
            </a:r>
            <a:endParaRPr sz="1900" dirty="0">
              <a:latin typeface="Arial"/>
              <a:cs typeface="Arial"/>
            </a:endParaRPr>
          </a:p>
          <a:p>
            <a:pPr marL="367665">
              <a:lnSpc>
                <a:spcPct val="100000"/>
              </a:lnSpc>
              <a:spcBef>
                <a:spcPts val="275"/>
              </a:spcBef>
              <a:tabLst>
                <a:tab pos="63563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Wie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bereite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ich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mich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vor?</a:t>
            </a:r>
            <a:endParaRPr sz="1900" dirty="0">
              <a:latin typeface="Arial"/>
              <a:cs typeface="Arial"/>
            </a:endParaRPr>
          </a:p>
          <a:p>
            <a:pPr marL="367665">
              <a:lnSpc>
                <a:spcPct val="100000"/>
              </a:lnSpc>
              <a:spcBef>
                <a:spcPts val="275"/>
              </a:spcBef>
              <a:tabLst>
                <a:tab pos="63563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Wie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werde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ich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gewarnt?</a:t>
            </a:r>
            <a:endParaRPr sz="1900" dirty="0">
              <a:latin typeface="Arial"/>
              <a:cs typeface="Arial"/>
            </a:endParaRPr>
          </a:p>
          <a:p>
            <a:pPr marL="367665">
              <a:lnSpc>
                <a:spcPct val="100000"/>
              </a:lnSpc>
              <a:spcBef>
                <a:spcPts val="265"/>
              </a:spcBef>
              <a:tabLst>
                <a:tab pos="63563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!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Wie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verhalte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ich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mich?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508" y="1273300"/>
            <a:ext cx="4436492" cy="5562577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524000" y="1905000"/>
            <a:ext cx="8186420" cy="4817745"/>
            <a:chOff x="1509522" y="1541144"/>
            <a:chExt cx="8186420" cy="4817745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5289" y="2493898"/>
              <a:ext cx="5470271" cy="38649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9522" y="1541144"/>
              <a:ext cx="5671692" cy="400545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01256" y="976136"/>
            <a:ext cx="10515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chemeClr val="tx1"/>
                </a:solidFill>
                <a:latin typeface="+mj-lt"/>
              </a:rPr>
              <a:t>Verhaltensvorsorge</a:t>
            </a:r>
            <a:endParaRPr sz="36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44488"/>
            <a:ext cx="10515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Verhaltensvorsorge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311332"/>
            <a:ext cx="4360292" cy="5546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8211" y="2305418"/>
            <a:ext cx="7574179" cy="380809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95"/>
              </a:spcBef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500" dirty="0">
                <a:latin typeface="Arial"/>
                <a:cs typeface="Arial"/>
              </a:rPr>
              <a:t>Informieren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sich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TV/Radio/Wettermeldungen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etc.</a:t>
            </a:r>
            <a:endParaRPr sz="150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500" spc="-10" dirty="0">
                <a:latin typeface="Arial"/>
                <a:cs typeface="Arial"/>
              </a:rPr>
              <a:t>Menschenleben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vor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Sachwerten</a:t>
            </a:r>
            <a:endParaRPr sz="150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500" dirty="0">
                <a:latin typeface="Arial"/>
                <a:cs typeface="Arial"/>
              </a:rPr>
              <a:t>Bringen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Ihre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Kinder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hilfebedürftige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Sicherheit</a:t>
            </a:r>
            <a:endParaRPr sz="1500" dirty="0">
              <a:latin typeface="Arial"/>
              <a:cs typeface="Arial"/>
            </a:endParaRPr>
          </a:p>
          <a:p>
            <a:pPr marL="469900" marR="391795" indent="-457200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AutoNum type="arabicPeriod"/>
              <a:tabLst>
                <a:tab pos="469900" algn="l"/>
              </a:tabLst>
            </a:pPr>
            <a:r>
              <a:rPr sz="1500" dirty="0">
                <a:latin typeface="Arial"/>
                <a:cs typeface="Arial"/>
              </a:rPr>
              <a:t>Betreten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keine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Räume/Bereiche,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denen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Hochwasser eingedrungen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ist</a:t>
            </a:r>
            <a:endParaRPr sz="150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AutoNum type="arabicPeriod"/>
              <a:tabLst>
                <a:tab pos="469265" algn="l"/>
              </a:tabLst>
            </a:pPr>
            <a:r>
              <a:rPr sz="1500" dirty="0">
                <a:latin typeface="Arial"/>
                <a:cs typeface="Arial"/>
              </a:rPr>
              <a:t>Sprechen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die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Aufgabenverteilung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im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Ernstfall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mit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allen</a:t>
            </a:r>
            <a:endParaRPr sz="15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1500" spc="-10" dirty="0">
                <a:latin typeface="Arial"/>
                <a:cs typeface="Arial"/>
              </a:rPr>
              <a:t>Familienmitgliedern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ab</a:t>
            </a:r>
            <a:endParaRPr sz="150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994"/>
              </a:spcBef>
              <a:buClr>
                <a:srgbClr val="97BB27"/>
              </a:buClr>
              <a:buAutoNum type="arabicPeriod" startAt="6"/>
              <a:tabLst>
                <a:tab pos="469265" algn="l"/>
              </a:tabLst>
            </a:pPr>
            <a:r>
              <a:rPr sz="1500" dirty="0">
                <a:latin typeface="Arial"/>
                <a:cs typeface="Arial"/>
              </a:rPr>
              <a:t>Gehen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nicht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Ihren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Keller,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wenn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Wasser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eingedrungen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ist</a:t>
            </a:r>
            <a:endParaRPr sz="1500" dirty="0">
              <a:latin typeface="Arial"/>
              <a:cs typeface="Arial"/>
            </a:endParaRPr>
          </a:p>
          <a:p>
            <a:pPr marL="469900" marR="439420" indent="-457200">
              <a:lnSpc>
                <a:spcPct val="100000"/>
              </a:lnSpc>
              <a:spcBef>
                <a:spcPts val="1005"/>
              </a:spcBef>
              <a:buClr>
                <a:srgbClr val="97BB27"/>
              </a:buClr>
              <a:buAutoNum type="arabicPeriod" startAt="6"/>
              <a:tabLst>
                <a:tab pos="469900" algn="l"/>
              </a:tabLst>
            </a:pPr>
            <a:r>
              <a:rPr sz="1500" dirty="0">
                <a:latin typeface="Arial"/>
                <a:cs typeface="Arial"/>
              </a:rPr>
              <a:t>Beachten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Sie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Absperrungen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und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Anweisungen</a:t>
            </a:r>
            <a:r>
              <a:rPr sz="150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der </a:t>
            </a:r>
            <a:r>
              <a:rPr sz="1500" dirty="0">
                <a:latin typeface="Arial"/>
                <a:cs typeface="Arial"/>
              </a:rPr>
              <a:t>Einsatzkräfte.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Betreten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keine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überfluteten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Straßen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und </a:t>
            </a:r>
            <a:r>
              <a:rPr sz="1500" spc="-10" dirty="0">
                <a:latin typeface="Arial"/>
                <a:cs typeface="Arial"/>
              </a:rPr>
              <a:t>Uferbereiche</a:t>
            </a:r>
            <a:endParaRPr sz="1500" dirty="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000"/>
              </a:spcBef>
              <a:buClr>
                <a:srgbClr val="97BB27"/>
              </a:buClr>
              <a:buAutoNum type="arabicPeriod" startAt="6"/>
              <a:tabLst>
                <a:tab pos="469900" algn="l"/>
              </a:tabLst>
            </a:pPr>
            <a:r>
              <a:rPr sz="1500" dirty="0">
                <a:latin typeface="Arial"/>
                <a:cs typeface="Arial"/>
              </a:rPr>
              <a:t>Nachsorge: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Bausubstanz</a:t>
            </a:r>
            <a:r>
              <a:rPr sz="1500" spc="-9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prüfen;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sachgerechte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Entsorgung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von </a:t>
            </a:r>
            <a:r>
              <a:rPr sz="1500" spc="-10" dirty="0">
                <a:latin typeface="Arial"/>
                <a:cs typeface="Arial"/>
              </a:rPr>
              <a:t>Sachschäden;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Verzehren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kein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Obst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und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Gemüse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aus </a:t>
            </a:r>
            <a:r>
              <a:rPr sz="1500" dirty="0">
                <a:latin typeface="Arial"/>
                <a:cs typeface="Arial"/>
              </a:rPr>
              <a:t>überfluteten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Gebieten;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sachgerechter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Umgang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mit </a:t>
            </a:r>
            <a:r>
              <a:rPr sz="1500" spc="-10" dirty="0">
                <a:latin typeface="Arial"/>
                <a:cs typeface="Arial"/>
              </a:rPr>
              <a:t>Gefahrenstoffen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1143000"/>
            <a:ext cx="114838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chemeClr val="tx1"/>
                </a:solidFill>
                <a:latin typeface="+mj-lt"/>
              </a:rPr>
              <a:t>Weiterführende</a:t>
            </a:r>
            <a:r>
              <a:rPr sz="3600" spc="-80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Informationen</a:t>
            </a:r>
            <a:r>
              <a:rPr sz="3600" spc="-5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dirty="0">
                <a:solidFill>
                  <a:schemeClr val="tx1"/>
                </a:solidFill>
                <a:latin typeface="+mj-lt"/>
              </a:rPr>
              <a:t>–</a:t>
            </a:r>
            <a:r>
              <a:rPr sz="3600" spc="-35" dirty="0">
                <a:solidFill>
                  <a:schemeClr val="tx1"/>
                </a:solidFill>
                <a:latin typeface="+mj-lt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+mj-lt"/>
              </a:rPr>
              <a:t>Gefahrenkarten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947" y="2366898"/>
            <a:ext cx="4803775" cy="488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ts val="1825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spc="-10" dirty="0">
                <a:latin typeface="Arial"/>
                <a:cs typeface="Arial"/>
              </a:rPr>
              <a:t>Starkregenhinweiskarte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NRW:</a:t>
            </a:r>
            <a:endParaRPr sz="1600">
              <a:latin typeface="Arial"/>
              <a:cs typeface="Arial"/>
            </a:endParaRPr>
          </a:p>
          <a:p>
            <a:pPr marL="324485">
              <a:lnSpc>
                <a:spcPts val="1825"/>
              </a:lnSpc>
            </a:pPr>
            <a:r>
              <a:rPr sz="1600" u="sng" spc="-20" dirty="0">
                <a:solidFill>
                  <a:srgbClr val="00477B"/>
                </a:solidFill>
                <a:uFill>
                  <a:solidFill>
                    <a:srgbClr val="00477B"/>
                  </a:solidFill>
                </a:uFill>
                <a:latin typeface="Arial"/>
                <a:cs typeface="Arial"/>
                <a:hlinkClick r:id="rId2"/>
              </a:rPr>
              <a:t>https://www.klimaatlas.nrw.de/klima-</a:t>
            </a:r>
            <a:r>
              <a:rPr sz="1600" u="sng" spc="-10" dirty="0">
                <a:solidFill>
                  <a:srgbClr val="00477B"/>
                </a:solidFill>
                <a:uFill>
                  <a:solidFill>
                    <a:srgbClr val="00477B"/>
                  </a:solidFill>
                </a:uFill>
                <a:latin typeface="Arial"/>
                <a:cs typeface="Arial"/>
                <a:hlinkClick r:id="rId2"/>
              </a:rPr>
              <a:t>nrw-pluskarte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342" y="3039529"/>
            <a:ext cx="5474843" cy="2819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65" y="3039529"/>
            <a:ext cx="5641721" cy="28194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68897" y="2366898"/>
            <a:ext cx="3787140" cy="488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ts val="1825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600" spc="-10" dirty="0">
                <a:latin typeface="Arial"/>
                <a:cs typeface="Arial"/>
              </a:rPr>
              <a:t>Hochwassergefahrenkarte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NRW</a:t>
            </a:r>
            <a:endParaRPr sz="1600">
              <a:latin typeface="Arial"/>
              <a:cs typeface="Arial"/>
            </a:endParaRPr>
          </a:p>
          <a:p>
            <a:pPr marL="324485">
              <a:lnSpc>
                <a:spcPts val="1825"/>
              </a:lnSpc>
            </a:pPr>
            <a:r>
              <a:rPr sz="1600" u="sng" spc="-10" dirty="0">
                <a:solidFill>
                  <a:srgbClr val="00477B"/>
                </a:solidFill>
                <a:uFill>
                  <a:solidFill>
                    <a:srgbClr val="00477B"/>
                  </a:solidFill>
                </a:uFill>
                <a:latin typeface="Arial"/>
                <a:cs typeface="Arial"/>
                <a:hlinkClick r:id="rId5"/>
              </a:rPr>
              <a:t>https://www.hochwasserkarten.nrw.de/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1815" y="2296579"/>
            <a:ext cx="76155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2185" algn="l"/>
              </a:tabLst>
            </a:pP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Hochwasser</a:t>
            </a:r>
            <a:r>
              <a:rPr sz="1900" spc="-6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Kompetenz</a:t>
            </a:r>
            <a:r>
              <a:rPr sz="1900" spc="-8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4B7DA2"/>
                </a:solidFill>
                <a:latin typeface="Arial"/>
                <a:cs typeface="Arial"/>
              </a:rPr>
              <a:t>Centrum</a:t>
            </a:r>
            <a:r>
              <a:rPr sz="1900" dirty="0">
                <a:solidFill>
                  <a:srgbClr val="4B7DA2"/>
                </a:solidFill>
                <a:latin typeface="Arial"/>
                <a:cs typeface="Arial"/>
              </a:rPr>
              <a:t>	Selbsteinschätzung</a:t>
            </a:r>
            <a:r>
              <a:rPr sz="1900" spc="-11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4B7DA2"/>
                </a:solidFill>
                <a:latin typeface="Arial"/>
                <a:cs typeface="Arial"/>
              </a:rPr>
              <a:t>BBSR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1961" y="1089968"/>
            <a:ext cx="117030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Weiterführende</a:t>
            </a:r>
            <a:r>
              <a:rPr sz="3600" spc="-85" dirty="0"/>
              <a:t> </a:t>
            </a:r>
            <a:r>
              <a:rPr sz="3600" dirty="0"/>
              <a:t>Informationen</a:t>
            </a:r>
            <a:r>
              <a:rPr sz="3600" spc="-60" dirty="0"/>
              <a:t> </a:t>
            </a:r>
            <a:r>
              <a:rPr sz="3600" dirty="0"/>
              <a:t>–</a:t>
            </a:r>
            <a:r>
              <a:rPr sz="3600" spc="-35" dirty="0"/>
              <a:t> </a:t>
            </a:r>
            <a:r>
              <a:rPr sz="3600" dirty="0"/>
              <a:t>Checklisten</a:t>
            </a:r>
            <a:r>
              <a:rPr sz="3600" spc="-80" dirty="0"/>
              <a:t> </a:t>
            </a:r>
            <a:r>
              <a:rPr sz="3600" dirty="0"/>
              <a:t>und</a:t>
            </a:r>
            <a:r>
              <a:rPr sz="3600" spc="-45" dirty="0"/>
              <a:t> </a:t>
            </a:r>
            <a:r>
              <a:rPr sz="3600" spc="-10" dirty="0"/>
              <a:t>Maßnahmen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1835" y="2829979"/>
            <a:ext cx="4274820" cy="1738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ts val="2165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dirty="0">
                <a:latin typeface="Arial"/>
                <a:cs typeface="Arial"/>
              </a:rPr>
              <a:t>Standortanalyse,</a:t>
            </a:r>
            <a:r>
              <a:rPr sz="1900" spc="-1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Bewertung</a:t>
            </a:r>
            <a:r>
              <a:rPr sz="1900" spc="-8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und</a:t>
            </a:r>
            <a:endParaRPr sz="1900" dirty="0">
              <a:latin typeface="Arial"/>
              <a:cs typeface="Arial"/>
            </a:endParaRPr>
          </a:p>
          <a:p>
            <a:pPr marL="324485">
              <a:lnSpc>
                <a:spcPts val="2165"/>
              </a:lnSpc>
            </a:pPr>
            <a:r>
              <a:rPr sz="1900" spc="-20" dirty="0">
                <a:latin typeface="Arial"/>
                <a:cs typeface="Arial"/>
              </a:rPr>
              <a:t>Maßnahmen-</a:t>
            </a:r>
            <a:r>
              <a:rPr sz="1900" spc="-10" dirty="0">
                <a:latin typeface="Arial"/>
                <a:cs typeface="Arial"/>
              </a:rPr>
              <a:t>Empfehlung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7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Fragebogen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8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Sachkundige</a:t>
            </a:r>
            <a:endParaRPr sz="1900" dirty="0">
              <a:latin typeface="Arial"/>
              <a:cs typeface="Arial"/>
            </a:endParaRPr>
          </a:p>
          <a:p>
            <a:pPr marL="324485" indent="-311785">
              <a:lnSpc>
                <a:spcPct val="100000"/>
              </a:lnSpc>
              <a:spcBef>
                <a:spcPts val="76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20" dirty="0">
                <a:latin typeface="Arial"/>
                <a:cs typeface="Arial"/>
              </a:rPr>
              <a:t>https://</a:t>
            </a:r>
            <a:r>
              <a:rPr sz="1900" b="1" spc="-20" dirty="0">
                <a:latin typeface="Arial"/>
                <a:cs typeface="Arial"/>
                <a:hlinkClick r:id="rId2"/>
              </a:rPr>
              <a:t>www.hochwasser-</a:t>
            </a:r>
            <a:r>
              <a:rPr sz="1900" b="1" spc="-10" dirty="0">
                <a:latin typeface="Arial"/>
                <a:cs typeface="Arial"/>
                <a:hlinkClick r:id="rId2"/>
              </a:rPr>
              <a:t>pass.com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9250" y="2658617"/>
            <a:ext cx="4476750" cy="14839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4485" marR="276860" indent="-312420" algn="just">
              <a:lnSpc>
                <a:spcPts val="2050"/>
              </a:lnSpc>
              <a:spcBef>
                <a:spcPts val="355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BBSR-</a:t>
            </a:r>
            <a:r>
              <a:rPr sz="1900" dirty="0">
                <a:latin typeface="Arial"/>
                <a:cs typeface="Arial"/>
              </a:rPr>
              <a:t>Leitfaden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Starkregen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– </a:t>
            </a:r>
            <a:r>
              <a:rPr sz="1900" dirty="0">
                <a:latin typeface="Arial"/>
                <a:cs typeface="Arial"/>
              </a:rPr>
              <a:t>Objektschutz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und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bauliche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Vorsorge</a:t>
            </a:r>
            <a:endParaRPr sz="1900">
              <a:latin typeface="Arial"/>
              <a:cs typeface="Arial"/>
            </a:endParaRPr>
          </a:p>
          <a:p>
            <a:pPr marL="324485" marR="5080" indent="-312420" algn="just">
              <a:lnSpc>
                <a:spcPts val="2050"/>
              </a:lnSpc>
              <a:spcBef>
                <a:spcPts val="1000"/>
              </a:spcBef>
              <a:buClr>
                <a:srgbClr val="97BB27"/>
              </a:buClr>
              <a:buFont typeface="Wingdings"/>
              <a:buChar char=""/>
              <a:tabLst>
                <a:tab pos="324485" algn="l"/>
              </a:tabLst>
            </a:pPr>
            <a:r>
              <a:rPr sz="1900" u="sng" spc="-10" dirty="0">
                <a:solidFill>
                  <a:srgbClr val="00477B"/>
                </a:solidFill>
                <a:uFill>
                  <a:solidFill>
                    <a:srgbClr val="00477B"/>
                  </a:solidFill>
                </a:uFill>
                <a:latin typeface="Arial"/>
                <a:cs typeface="Arial"/>
                <a:hlinkClick r:id="rId3"/>
              </a:rPr>
              <a:t>https://www.bbsr.bund.de/BBSR/DE/ve</a:t>
            </a:r>
            <a:r>
              <a:rPr sz="1900" u="none" spc="-1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900" u="sng" spc="-10" dirty="0">
                <a:solidFill>
                  <a:srgbClr val="00477B"/>
                </a:solidFill>
                <a:uFill>
                  <a:solidFill>
                    <a:srgbClr val="00477B"/>
                  </a:solidFill>
                </a:uFill>
                <a:latin typeface="Arial"/>
                <a:cs typeface="Arial"/>
                <a:hlinkClick r:id="rId3"/>
              </a:rPr>
              <a:t>roeffentlichungen/sonderveroeffentlich</a:t>
            </a:r>
            <a:r>
              <a:rPr sz="1900" u="none" spc="-1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900" u="sng" spc="-10" dirty="0">
                <a:solidFill>
                  <a:srgbClr val="00477B"/>
                </a:solidFill>
                <a:uFill>
                  <a:solidFill>
                    <a:srgbClr val="00477B"/>
                  </a:solidFill>
                </a:uFill>
                <a:latin typeface="Arial"/>
                <a:cs typeface="Arial"/>
                <a:hlinkClick r:id="rId3"/>
              </a:rPr>
              <a:t>ungen/2018/leitfaden-starkregen.html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3161" y="4739107"/>
            <a:ext cx="3494659" cy="153035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544118" y="4533062"/>
            <a:ext cx="1708150" cy="2386330"/>
            <a:chOff x="7533703" y="4262894"/>
            <a:chExt cx="1708150" cy="2386330"/>
          </a:xfrm>
        </p:grpSpPr>
        <p:pic>
          <p:nvPicPr>
            <p:cNvPr id="9" name="object 9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1659" y="4405648"/>
              <a:ext cx="1350873" cy="21786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538466" y="4267657"/>
              <a:ext cx="1698625" cy="2376805"/>
            </a:xfrm>
            <a:custGeom>
              <a:avLst/>
              <a:gdLst/>
              <a:ahLst/>
              <a:cxnLst/>
              <a:rect l="l" t="t" r="r" b="b"/>
              <a:pathLst>
                <a:path w="1698625" h="2376804">
                  <a:moveTo>
                    <a:pt x="0" y="2376297"/>
                  </a:moveTo>
                  <a:lnTo>
                    <a:pt x="1698117" y="2376297"/>
                  </a:lnTo>
                  <a:lnTo>
                    <a:pt x="1698117" y="0"/>
                  </a:lnTo>
                  <a:lnTo>
                    <a:pt x="0" y="0"/>
                  </a:lnTo>
                  <a:lnTo>
                    <a:pt x="0" y="2376297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3156" y="4530471"/>
            <a:ext cx="1688591" cy="2403729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729233"/>
            <a:ext cx="11647170" cy="5763895"/>
            <a:chOff x="0" y="729233"/>
            <a:chExt cx="11647170" cy="5763895"/>
          </a:xfrm>
        </p:grpSpPr>
        <p:sp>
          <p:nvSpPr>
            <p:cNvPr id="4" name="object 4"/>
            <p:cNvSpPr/>
            <p:nvPr/>
          </p:nvSpPr>
          <p:spPr>
            <a:xfrm>
              <a:off x="0" y="729233"/>
              <a:ext cx="11647170" cy="5763895"/>
            </a:xfrm>
            <a:custGeom>
              <a:avLst/>
              <a:gdLst/>
              <a:ahLst/>
              <a:cxnLst/>
              <a:rect l="l" t="t" r="r" b="b"/>
              <a:pathLst>
                <a:path w="11647170" h="5763895">
                  <a:moveTo>
                    <a:pt x="9662033" y="0"/>
                  </a:moveTo>
                  <a:lnTo>
                    <a:pt x="7814" y="3175"/>
                  </a:lnTo>
                  <a:lnTo>
                    <a:pt x="0" y="5763856"/>
                  </a:lnTo>
                  <a:lnTo>
                    <a:pt x="9667875" y="5744591"/>
                  </a:lnTo>
                  <a:lnTo>
                    <a:pt x="11646916" y="2865754"/>
                  </a:lnTo>
                  <a:lnTo>
                    <a:pt x="9662033" y="0"/>
                  </a:lnTo>
                  <a:close/>
                </a:path>
              </a:pathLst>
            </a:custGeom>
            <a:solidFill>
              <a:srgbClr val="00477B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388871"/>
              <a:ext cx="6360795" cy="45062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68541" y="5384419"/>
            <a:ext cx="3720465" cy="5334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969"/>
              </a:lnSpc>
              <a:spcBef>
                <a:spcPts val="220"/>
              </a:spcBef>
            </a:pP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Diese</a:t>
            </a:r>
            <a:r>
              <a:rPr sz="900" spc="-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Präsentation</a:t>
            </a:r>
            <a:r>
              <a:rPr sz="900" spc="-1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ist</a:t>
            </a:r>
            <a:r>
              <a:rPr sz="900" spc="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urheberrechtlich</a:t>
            </a:r>
            <a:r>
              <a:rPr sz="900" spc="-2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geschützt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®.</a:t>
            </a:r>
            <a:r>
              <a:rPr sz="900" spc="2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Jegliche,</a:t>
            </a:r>
            <a:r>
              <a:rPr sz="900" spc="-1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00477B"/>
                </a:solidFill>
                <a:latin typeface="Arial"/>
                <a:cs typeface="Arial"/>
              </a:rPr>
              <a:t>auch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auszugsweise</a:t>
            </a:r>
            <a:r>
              <a:rPr sz="900" spc="-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Veröffentlichung,</a:t>
            </a:r>
            <a:r>
              <a:rPr sz="900" spc="-2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Vervielfältigung,</a:t>
            </a:r>
            <a:r>
              <a:rPr sz="900" spc="-3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Änderung oder</a:t>
            </a:r>
            <a:r>
              <a:rPr sz="900" spc="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sonstige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Verwendung</a:t>
            </a:r>
            <a:r>
              <a:rPr sz="900" spc="-2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ist</a:t>
            </a:r>
            <a:r>
              <a:rPr sz="900" spc="-3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nur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nach</a:t>
            </a:r>
            <a:r>
              <a:rPr sz="900" spc="-2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schriftlicher</a:t>
            </a:r>
            <a:r>
              <a:rPr sz="900" spc="-4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Zustimmung</a:t>
            </a:r>
            <a:r>
              <a:rPr sz="900" spc="-5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der</a:t>
            </a:r>
            <a:r>
              <a:rPr sz="900" spc="-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Kommunal</a:t>
            </a:r>
            <a:r>
              <a:rPr sz="900" spc="50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Agentur</a:t>
            </a:r>
            <a:r>
              <a:rPr sz="900" spc="-4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NRW</a:t>
            </a:r>
            <a:r>
              <a:rPr sz="900" spc="-2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GmbH</a:t>
            </a:r>
            <a:r>
              <a:rPr sz="900" spc="-1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gestattet.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368541" y="1694129"/>
            <a:ext cx="3655695" cy="866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10"/>
              </a:lnSpc>
              <a:spcBef>
                <a:spcPts val="105"/>
              </a:spcBef>
            </a:pPr>
            <a:r>
              <a:rPr sz="2900" b="1" dirty="0">
                <a:latin typeface="Arial"/>
                <a:cs typeface="Arial"/>
              </a:rPr>
              <a:t>Vielen</a:t>
            </a:r>
            <a:r>
              <a:rPr sz="2900" b="1" spc="-8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Dank</a:t>
            </a:r>
            <a:r>
              <a:rPr sz="2900" b="1" spc="-60" dirty="0">
                <a:latin typeface="Arial"/>
                <a:cs typeface="Arial"/>
              </a:rPr>
              <a:t> </a:t>
            </a:r>
            <a:r>
              <a:rPr sz="2900" b="1" spc="-25" dirty="0">
                <a:latin typeface="Arial"/>
                <a:cs typeface="Arial"/>
              </a:rPr>
              <a:t>für</a:t>
            </a:r>
            <a:endParaRPr sz="2900">
              <a:latin typeface="Arial"/>
              <a:cs typeface="Arial"/>
            </a:endParaRPr>
          </a:p>
          <a:p>
            <a:pPr marL="12700">
              <a:lnSpc>
                <a:spcPts val="3310"/>
              </a:lnSpc>
            </a:pPr>
            <a:r>
              <a:rPr sz="2900" b="1" dirty="0">
                <a:latin typeface="Arial"/>
                <a:cs typeface="Arial"/>
              </a:rPr>
              <a:t>Ihre</a:t>
            </a:r>
            <a:r>
              <a:rPr sz="2900" b="1" spc="-160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Aufmerksamkeit</a:t>
            </a:r>
            <a:endParaRPr sz="2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3551" y="2632931"/>
            <a:ext cx="3402329" cy="243713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900" spc="-10" dirty="0">
                <a:solidFill>
                  <a:srgbClr val="00477B"/>
                </a:solidFill>
                <a:latin typeface="Arial"/>
                <a:cs typeface="Arial"/>
              </a:rPr>
              <a:t>Ansprechpartner</a:t>
            </a:r>
            <a:endParaRPr sz="1900">
              <a:latin typeface="Arial"/>
              <a:cs typeface="Arial"/>
            </a:endParaRPr>
          </a:p>
          <a:p>
            <a:pPr marL="20320">
              <a:lnSpc>
                <a:spcPct val="100000"/>
              </a:lnSpc>
              <a:spcBef>
                <a:spcPts val="735"/>
              </a:spcBef>
            </a:pPr>
            <a:r>
              <a:rPr sz="1500" b="1" dirty="0">
                <a:solidFill>
                  <a:srgbClr val="00477B"/>
                </a:solidFill>
                <a:latin typeface="Arial"/>
                <a:cs typeface="Arial"/>
              </a:rPr>
              <a:t>Marc</a:t>
            </a:r>
            <a:r>
              <a:rPr sz="1500" b="1" spc="-5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477B"/>
                </a:solidFill>
                <a:latin typeface="Arial"/>
                <a:cs typeface="Arial"/>
              </a:rPr>
              <a:t>Jansen</a:t>
            </a:r>
            <a:endParaRPr sz="1500">
              <a:latin typeface="Arial"/>
              <a:cs typeface="Arial"/>
            </a:endParaRPr>
          </a:p>
          <a:p>
            <a:pPr marL="28575">
              <a:lnSpc>
                <a:spcPts val="1710"/>
              </a:lnSpc>
              <a:spcBef>
                <a:spcPts val="885"/>
              </a:spcBef>
            </a:pPr>
            <a:r>
              <a:rPr sz="1500" spc="-20" dirty="0">
                <a:solidFill>
                  <a:srgbClr val="00477B"/>
                </a:solidFill>
                <a:latin typeface="Arial"/>
                <a:cs typeface="Arial"/>
              </a:rPr>
              <a:t>Telefon:</a:t>
            </a:r>
            <a:r>
              <a:rPr sz="1500" spc="-5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00477B"/>
                </a:solidFill>
                <a:latin typeface="Arial"/>
                <a:cs typeface="Arial"/>
              </a:rPr>
              <a:t>0211</a:t>
            </a:r>
            <a:r>
              <a:rPr sz="1500" spc="-5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477B"/>
                </a:solidFill>
                <a:latin typeface="Arial"/>
                <a:cs typeface="Arial"/>
              </a:rPr>
              <a:t>43077-</a:t>
            </a:r>
            <a:r>
              <a:rPr sz="1500" spc="-25" dirty="0">
                <a:solidFill>
                  <a:srgbClr val="00477B"/>
                </a:solidFill>
                <a:latin typeface="Arial"/>
                <a:cs typeface="Arial"/>
              </a:rPr>
              <a:t>216</a:t>
            </a:r>
            <a:endParaRPr sz="1500">
              <a:latin typeface="Arial"/>
              <a:cs typeface="Arial"/>
            </a:endParaRPr>
          </a:p>
          <a:p>
            <a:pPr marL="28575">
              <a:lnSpc>
                <a:spcPts val="1710"/>
              </a:lnSpc>
            </a:pPr>
            <a:r>
              <a:rPr sz="1500" spc="-10" dirty="0">
                <a:solidFill>
                  <a:srgbClr val="00477B"/>
                </a:solidFill>
                <a:latin typeface="Arial"/>
                <a:cs typeface="Arial"/>
                <a:hlinkClick r:id="rId4"/>
              </a:rPr>
              <a:t>Marc.Jansen@KommunalAgentur.NRW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1500">
              <a:latin typeface="Arial"/>
              <a:cs typeface="Arial"/>
            </a:endParaRPr>
          </a:p>
          <a:p>
            <a:pPr marL="28575">
              <a:lnSpc>
                <a:spcPct val="100000"/>
              </a:lnSpc>
            </a:pPr>
            <a:r>
              <a:rPr sz="1500" b="1" spc="-10" dirty="0">
                <a:solidFill>
                  <a:srgbClr val="00477B"/>
                </a:solidFill>
                <a:latin typeface="Arial"/>
                <a:cs typeface="Arial"/>
              </a:rPr>
              <a:t>Dr.</a:t>
            </a:r>
            <a:r>
              <a:rPr sz="1500" b="1" spc="-5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0477B"/>
                </a:solidFill>
                <a:latin typeface="Arial"/>
                <a:cs typeface="Arial"/>
              </a:rPr>
              <a:t>Jan</a:t>
            </a:r>
            <a:r>
              <a:rPr sz="1500" b="1" spc="-6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477B"/>
                </a:solidFill>
                <a:latin typeface="Arial"/>
                <a:cs typeface="Arial"/>
              </a:rPr>
              <a:t>Echterhoff</a:t>
            </a:r>
            <a:endParaRPr sz="1500">
              <a:latin typeface="Arial"/>
              <a:cs typeface="Arial"/>
            </a:endParaRPr>
          </a:p>
          <a:p>
            <a:pPr marL="36830">
              <a:lnSpc>
                <a:spcPts val="1710"/>
              </a:lnSpc>
              <a:spcBef>
                <a:spcPts val="885"/>
              </a:spcBef>
            </a:pPr>
            <a:r>
              <a:rPr sz="1500" spc="-20" dirty="0">
                <a:solidFill>
                  <a:srgbClr val="00477B"/>
                </a:solidFill>
                <a:latin typeface="Arial"/>
                <a:cs typeface="Arial"/>
              </a:rPr>
              <a:t>Telefon:</a:t>
            </a:r>
            <a:r>
              <a:rPr sz="1500" spc="-55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00477B"/>
                </a:solidFill>
                <a:latin typeface="Arial"/>
                <a:cs typeface="Arial"/>
              </a:rPr>
              <a:t>0211</a:t>
            </a:r>
            <a:r>
              <a:rPr sz="1500" spc="-5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477B"/>
                </a:solidFill>
                <a:latin typeface="Arial"/>
                <a:cs typeface="Arial"/>
              </a:rPr>
              <a:t>43077-</a:t>
            </a:r>
            <a:r>
              <a:rPr sz="1500" spc="-25" dirty="0">
                <a:solidFill>
                  <a:srgbClr val="00477B"/>
                </a:solidFill>
                <a:latin typeface="Arial"/>
                <a:cs typeface="Arial"/>
              </a:rPr>
              <a:t>109</a:t>
            </a:r>
            <a:endParaRPr sz="1500">
              <a:latin typeface="Arial"/>
              <a:cs typeface="Arial"/>
            </a:endParaRPr>
          </a:p>
          <a:p>
            <a:pPr marL="36830">
              <a:lnSpc>
                <a:spcPts val="1710"/>
              </a:lnSpc>
            </a:pPr>
            <a:r>
              <a:rPr sz="1500" spc="-10" dirty="0">
                <a:solidFill>
                  <a:srgbClr val="00477B"/>
                </a:solidFill>
                <a:latin typeface="Arial"/>
                <a:cs typeface="Arial"/>
                <a:hlinkClick r:id="rId5"/>
              </a:rPr>
              <a:t>Echterhoff@KommunalAgentur.NRW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9844"/>
            <a:ext cx="9608566" cy="278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894" y="729233"/>
            <a:ext cx="11647805" cy="5744845"/>
            <a:chOff x="-894" y="729233"/>
            <a:chExt cx="11647805" cy="5744845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94" y="729233"/>
              <a:ext cx="11647810" cy="5744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0400" y="1334261"/>
              <a:ext cx="9834245" cy="681355"/>
            </a:xfrm>
            <a:custGeom>
              <a:avLst/>
              <a:gdLst/>
              <a:ahLst/>
              <a:cxnLst/>
              <a:rect l="l" t="t" r="r" b="b"/>
              <a:pathLst>
                <a:path w="9834245" h="681355">
                  <a:moveTo>
                    <a:pt x="9833991" y="681228"/>
                  </a:moveTo>
                  <a:lnTo>
                    <a:pt x="9372600" y="0"/>
                  </a:lnTo>
                  <a:lnTo>
                    <a:pt x="9020937" y="127"/>
                  </a:lnTo>
                  <a:lnTo>
                    <a:pt x="0" y="63"/>
                  </a:lnTo>
                  <a:lnTo>
                    <a:pt x="0" y="658876"/>
                  </a:lnTo>
                  <a:lnTo>
                    <a:pt x="2471331" y="658876"/>
                  </a:lnTo>
                  <a:lnTo>
                    <a:pt x="9833991" y="681228"/>
                  </a:lnTo>
                  <a:close/>
                </a:path>
              </a:pathLst>
            </a:custGeom>
            <a:solidFill>
              <a:srgbClr val="CC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7938" y="1476247"/>
            <a:ext cx="81838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Planspiel</a:t>
            </a:r>
            <a:r>
              <a:rPr sz="2000" spc="-35" dirty="0"/>
              <a:t> </a:t>
            </a:r>
            <a:r>
              <a:rPr sz="2000" dirty="0"/>
              <a:t>–</a:t>
            </a:r>
            <a:r>
              <a:rPr sz="2000" spc="-40" dirty="0"/>
              <a:t> </a:t>
            </a:r>
            <a:r>
              <a:rPr sz="2000" dirty="0"/>
              <a:t>Platzhalter</a:t>
            </a:r>
            <a:r>
              <a:rPr sz="2000" spc="-40" dirty="0"/>
              <a:t> </a:t>
            </a:r>
            <a:r>
              <a:rPr sz="2000" dirty="0"/>
              <a:t>für</a:t>
            </a:r>
            <a:r>
              <a:rPr sz="2000" spc="-55" dirty="0"/>
              <a:t> </a:t>
            </a:r>
            <a:r>
              <a:rPr sz="2000" dirty="0"/>
              <a:t>Materialien,</a:t>
            </a:r>
            <a:r>
              <a:rPr sz="2000" spc="-45" dirty="0"/>
              <a:t> </a:t>
            </a:r>
            <a:r>
              <a:rPr sz="2000" dirty="0"/>
              <a:t>die</a:t>
            </a:r>
            <a:r>
              <a:rPr sz="2000" spc="-45" dirty="0"/>
              <a:t> </a:t>
            </a:r>
            <a:r>
              <a:rPr sz="2000" dirty="0"/>
              <a:t>wir</a:t>
            </a:r>
            <a:r>
              <a:rPr sz="2000" spc="-20" dirty="0"/>
              <a:t> </a:t>
            </a:r>
            <a:r>
              <a:rPr sz="2000" dirty="0"/>
              <a:t>vorbereiten</a:t>
            </a:r>
            <a:r>
              <a:rPr sz="2000" spc="-70" dirty="0"/>
              <a:t> </a:t>
            </a:r>
            <a:r>
              <a:rPr sz="2000" dirty="0"/>
              <a:t>und</a:t>
            </a:r>
            <a:r>
              <a:rPr sz="2000" spc="-40" dirty="0"/>
              <a:t> </a:t>
            </a:r>
            <a:r>
              <a:rPr sz="2000" spc="-10" dirty="0"/>
              <a:t>mitbringen</a:t>
            </a:r>
            <a:endParaRPr sz="200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858168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Starkregengefahr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284" y="3505200"/>
            <a:ext cx="2552065" cy="1223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ts val="2165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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Amtliche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spc="-10" dirty="0">
                <a:latin typeface="Arial"/>
                <a:cs typeface="Arial"/>
              </a:rPr>
              <a:t>Geobasiskarte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"/>
              <a:tabLst>
                <a:tab pos="325120" algn="l"/>
              </a:tabLst>
            </a:pPr>
            <a:r>
              <a:rPr sz="1900" spc="-10" dirty="0">
                <a:latin typeface="Arial"/>
                <a:cs typeface="Arial"/>
              </a:rPr>
              <a:t>Starkregengefahren- karte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5478" y="1552320"/>
            <a:ext cx="6716522" cy="5305680"/>
            <a:chOff x="3418078" y="714120"/>
            <a:chExt cx="8228965" cy="6144260"/>
          </a:xfrm>
        </p:grpSpPr>
        <p:pic>
          <p:nvPicPr>
            <p:cNvPr id="5" name="object 5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078" y="729233"/>
              <a:ext cx="8228838" cy="61287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6000" y="714120"/>
              <a:ext cx="3806825" cy="1630045"/>
            </a:xfrm>
            <a:custGeom>
              <a:avLst/>
              <a:gdLst/>
              <a:ahLst/>
              <a:cxnLst/>
              <a:rect l="l" t="t" r="r" b="b"/>
              <a:pathLst>
                <a:path w="3806825" h="1630045">
                  <a:moveTo>
                    <a:pt x="2301748" y="1240790"/>
                  </a:moveTo>
                  <a:lnTo>
                    <a:pt x="0" y="1240790"/>
                  </a:lnTo>
                  <a:lnTo>
                    <a:pt x="0" y="1629664"/>
                  </a:lnTo>
                  <a:lnTo>
                    <a:pt x="2301748" y="1629664"/>
                  </a:lnTo>
                  <a:lnTo>
                    <a:pt x="2301748" y="1240790"/>
                  </a:lnTo>
                  <a:close/>
                </a:path>
                <a:path w="3806825" h="1630045">
                  <a:moveTo>
                    <a:pt x="3806825" y="379349"/>
                  </a:moveTo>
                  <a:lnTo>
                    <a:pt x="3573526" y="0"/>
                  </a:lnTo>
                  <a:lnTo>
                    <a:pt x="2381250" y="0"/>
                  </a:lnTo>
                  <a:lnTo>
                    <a:pt x="2381250" y="388874"/>
                  </a:lnTo>
                  <a:lnTo>
                    <a:pt x="3806825" y="379349"/>
                  </a:lnTo>
                  <a:close/>
                </a:path>
              </a:pathLst>
            </a:custGeom>
            <a:solidFill>
              <a:srgbClr val="FCF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65700" y="3793591"/>
              <a:ext cx="374650" cy="238760"/>
            </a:xfrm>
            <a:custGeom>
              <a:avLst/>
              <a:gdLst/>
              <a:ahLst/>
              <a:cxnLst/>
              <a:rect l="l" t="t" r="r" b="b"/>
              <a:pathLst>
                <a:path w="374650" h="238760">
                  <a:moveTo>
                    <a:pt x="374650" y="0"/>
                  </a:moveTo>
                  <a:lnTo>
                    <a:pt x="0" y="0"/>
                  </a:lnTo>
                  <a:lnTo>
                    <a:pt x="0" y="238658"/>
                  </a:lnTo>
                  <a:lnTo>
                    <a:pt x="374650" y="238658"/>
                  </a:lnTo>
                  <a:lnTo>
                    <a:pt x="374650" y="0"/>
                  </a:lnTo>
                  <a:close/>
                </a:path>
              </a:pathLst>
            </a:custGeom>
            <a:solidFill>
              <a:srgbClr val="F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2651" y="3900296"/>
              <a:ext cx="2522855" cy="1532255"/>
            </a:xfrm>
            <a:custGeom>
              <a:avLst/>
              <a:gdLst/>
              <a:ahLst/>
              <a:cxnLst/>
              <a:rect l="l" t="t" r="r" b="b"/>
              <a:pathLst>
                <a:path w="2522854" h="1532254">
                  <a:moveTo>
                    <a:pt x="130810" y="1525524"/>
                  </a:moveTo>
                  <a:lnTo>
                    <a:pt x="86741" y="910717"/>
                  </a:lnTo>
                  <a:lnTo>
                    <a:pt x="0" y="916940"/>
                  </a:lnTo>
                  <a:lnTo>
                    <a:pt x="44069" y="1531747"/>
                  </a:lnTo>
                  <a:lnTo>
                    <a:pt x="130810" y="1525524"/>
                  </a:lnTo>
                  <a:close/>
                </a:path>
                <a:path w="2522854" h="1532254">
                  <a:moveTo>
                    <a:pt x="1996186" y="811022"/>
                  </a:moveTo>
                  <a:lnTo>
                    <a:pt x="1966341" y="729361"/>
                  </a:lnTo>
                  <a:lnTo>
                    <a:pt x="1387475" y="940816"/>
                  </a:lnTo>
                  <a:lnTo>
                    <a:pt x="1417193" y="1022477"/>
                  </a:lnTo>
                  <a:lnTo>
                    <a:pt x="1996186" y="811022"/>
                  </a:lnTo>
                  <a:close/>
                </a:path>
                <a:path w="2522854" h="1532254">
                  <a:moveTo>
                    <a:pt x="2522728" y="589153"/>
                  </a:moveTo>
                  <a:lnTo>
                    <a:pt x="2341372" y="0"/>
                  </a:lnTo>
                  <a:lnTo>
                    <a:pt x="2279269" y="19177"/>
                  </a:lnTo>
                  <a:lnTo>
                    <a:pt x="2460625" y="608203"/>
                  </a:lnTo>
                  <a:lnTo>
                    <a:pt x="2522728" y="589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02300" y="6128816"/>
              <a:ext cx="425450" cy="238760"/>
            </a:xfrm>
            <a:custGeom>
              <a:avLst/>
              <a:gdLst/>
              <a:ahLst/>
              <a:cxnLst/>
              <a:rect l="l" t="t" r="r" b="b"/>
              <a:pathLst>
                <a:path w="425450" h="238760">
                  <a:moveTo>
                    <a:pt x="425450" y="0"/>
                  </a:moveTo>
                  <a:lnTo>
                    <a:pt x="0" y="0"/>
                  </a:lnTo>
                  <a:lnTo>
                    <a:pt x="0" y="238658"/>
                  </a:lnTo>
                  <a:lnTo>
                    <a:pt x="425450" y="238658"/>
                  </a:lnTo>
                  <a:lnTo>
                    <a:pt x="425450" y="0"/>
                  </a:lnTo>
                  <a:close/>
                </a:path>
              </a:pathLst>
            </a:custGeom>
            <a:solidFill>
              <a:srgbClr val="F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42483" y="5162676"/>
              <a:ext cx="757555" cy="143510"/>
            </a:xfrm>
            <a:custGeom>
              <a:avLst/>
              <a:gdLst/>
              <a:ahLst/>
              <a:cxnLst/>
              <a:rect l="l" t="t" r="r" b="b"/>
              <a:pathLst>
                <a:path w="757554" h="143510">
                  <a:moveTo>
                    <a:pt x="750696" y="0"/>
                  </a:moveTo>
                  <a:lnTo>
                    <a:pt x="0" y="56768"/>
                  </a:lnTo>
                  <a:lnTo>
                    <a:pt x="6603" y="143510"/>
                  </a:lnTo>
                  <a:lnTo>
                    <a:pt x="757301" y="86614"/>
                  </a:lnTo>
                  <a:lnTo>
                    <a:pt x="750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8278" y="1828420"/>
            <a:ext cx="7173722" cy="5029580"/>
            <a:chOff x="3418078" y="714120"/>
            <a:chExt cx="8228965" cy="614426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078" y="729233"/>
              <a:ext cx="8228838" cy="61287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0" y="714120"/>
              <a:ext cx="3806825" cy="1630045"/>
            </a:xfrm>
            <a:custGeom>
              <a:avLst/>
              <a:gdLst/>
              <a:ahLst/>
              <a:cxnLst/>
              <a:rect l="l" t="t" r="r" b="b"/>
              <a:pathLst>
                <a:path w="3806825" h="1630045">
                  <a:moveTo>
                    <a:pt x="2301748" y="1240790"/>
                  </a:moveTo>
                  <a:lnTo>
                    <a:pt x="0" y="1240790"/>
                  </a:lnTo>
                  <a:lnTo>
                    <a:pt x="0" y="1629664"/>
                  </a:lnTo>
                  <a:lnTo>
                    <a:pt x="2301748" y="1629664"/>
                  </a:lnTo>
                  <a:lnTo>
                    <a:pt x="2301748" y="1240790"/>
                  </a:lnTo>
                  <a:close/>
                </a:path>
                <a:path w="3806825" h="1630045">
                  <a:moveTo>
                    <a:pt x="3806825" y="379349"/>
                  </a:moveTo>
                  <a:lnTo>
                    <a:pt x="3573526" y="0"/>
                  </a:lnTo>
                  <a:lnTo>
                    <a:pt x="2381250" y="0"/>
                  </a:lnTo>
                  <a:lnTo>
                    <a:pt x="2381250" y="388874"/>
                  </a:lnTo>
                  <a:lnTo>
                    <a:pt x="3806825" y="379349"/>
                  </a:lnTo>
                  <a:close/>
                </a:path>
              </a:pathLst>
            </a:custGeom>
            <a:solidFill>
              <a:srgbClr val="FCF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8594" y="968582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Starkregengefahr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2895600"/>
            <a:ext cx="2552065" cy="1612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ts val="2165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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Amtliche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spc="-10" dirty="0">
                <a:latin typeface="Arial"/>
                <a:cs typeface="Arial"/>
              </a:rPr>
              <a:t>Geobasiskarte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"/>
              <a:tabLst>
                <a:tab pos="325120" algn="l"/>
              </a:tabLst>
            </a:pPr>
            <a:r>
              <a:rPr sz="1900" spc="-10" dirty="0">
                <a:latin typeface="Arial"/>
                <a:cs typeface="Arial"/>
              </a:rPr>
              <a:t>Starkregengefahren- karte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ǃ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spc="-10" dirty="0">
                <a:latin typeface="Arial"/>
                <a:cs typeface="Arial"/>
              </a:rPr>
              <a:t>B-</a:t>
            </a:r>
            <a:r>
              <a:rPr sz="1900" spc="-20" dirty="0">
                <a:latin typeface="Arial"/>
                <a:cs typeface="Arial"/>
              </a:rPr>
              <a:t>Plan-</a:t>
            </a:r>
            <a:r>
              <a:rPr sz="1900" spc="-10" dirty="0">
                <a:latin typeface="Arial"/>
                <a:cs typeface="Arial"/>
              </a:rPr>
              <a:t>Übersicht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400" y="1599820"/>
            <a:ext cx="6945122" cy="5258180"/>
            <a:chOff x="3418078" y="714120"/>
            <a:chExt cx="8228965" cy="614426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078" y="729233"/>
              <a:ext cx="8228838" cy="61287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0" y="714120"/>
              <a:ext cx="3806825" cy="1630045"/>
            </a:xfrm>
            <a:custGeom>
              <a:avLst/>
              <a:gdLst/>
              <a:ahLst/>
              <a:cxnLst/>
              <a:rect l="l" t="t" r="r" b="b"/>
              <a:pathLst>
                <a:path w="3806825" h="1630045">
                  <a:moveTo>
                    <a:pt x="2301748" y="1240790"/>
                  </a:moveTo>
                  <a:lnTo>
                    <a:pt x="0" y="1240790"/>
                  </a:lnTo>
                  <a:lnTo>
                    <a:pt x="0" y="1629664"/>
                  </a:lnTo>
                  <a:lnTo>
                    <a:pt x="2301748" y="1629664"/>
                  </a:lnTo>
                  <a:lnTo>
                    <a:pt x="2301748" y="1240790"/>
                  </a:lnTo>
                  <a:close/>
                </a:path>
                <a:path w="3806825" h="1630045">
                  <a:moveTo>
                    <a:pt x="3806825" y="379349"/>
                  </a:moveTo>
                  <a:lnTo>
                    <a:pt x="3573526" y="0"/>
                  </a:lnTo>
                  <a:lnTo>
                    <a:pt x="2381250" y="0"/>
                  </a:lnTo>
                  <a:lnTo>
                    <a:pt x="2381250" y="388874"/>
                  </a:lnTo>
                  <a:lnTo>
                    <a:pt x="3806825" y="379349"/>
                  </a:lnTo>
                  <a:close/>
                </a:path>
              </a:pathLst>
            </a:custGeom>
            <a:solidFill>
              <a:srgbClr val="FCF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65700" y="3793591"/>
              <a:ext cx="374650" cy="238760"/>
            </a:xfrm>
            <a:custGeom>
              <a:avLst/>
              <a:gdLst/>
              <a:ahLst/>
              <a:cxnLst/>
              <a:rect l="l" t="t" r="r" b="b"/>
              <a:pathLst>
                <a:path w="374650" h="238760">
                  <a:moveTo>
                    <a:pt x="374650" y="0"/>
                  </a:moveTo>
                  <a:lnTo>
                    <a:pt x="0" y="0"/>
                  </a:lnTo>
                  <a:lnTo>
                    <a:pt x="0" y="238658"/>
                  </a:lnTo>
                  <a:lnTo>
                    <a:pt x="374650" y="238658"/>
                  </a:lnTo>
                  <a:lnTo>
                    <a:pt x="374650" y="0"/>
                  </a:lnTo>
                  <a:close/>
                </a:path>
              </a:pathLst>
            </a:custGeom>
            <a:solidFill>
              <a:srgbClr val="F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2651" y="3900296"/>
              <a:ext cx="2522855" cy="1532255"/>
            </a:xfrm>
            <a:custGeom>
              <a:avLst/>
              <a:gdLst/>
              <a:ahLst/>
              <a:cxnLst/>
              <a:rect l="l" t="t" r="r" b="b"/>
              <a:pathLst>
                <a:path w="2522854" h="1532254">
                  <a:moveTo>
                    <a:pt x="130810" y="1525524"/>
                  </a:moveTo>
                  <a:lnTo>
                    <a:pt x="86741" y="910717"/>
                  </a:lnTo>
                  <a:lnTo>
                    <a:pt x="0" y="916940"/>
                  </a:lnTo>
                  <a:lnTo>
                    <a:pt x="44069" y="1531747"/>
                  </a:lnTo>
                  <a:lnTo>
                    <a:pt x="130810" y="1525524"/>
                  </a:lnTo>
                  <a:close/>
                </a:path>
                <a:path w="2522854" h="1532254">
                  <a:moveTo>
                    <a:pt x="1996186" y="811022"/>
                  </a:moveTo>
                  <a:lnTo>
                    <a:pt x="1966341" y="729361"/>
                  </a:lnTo>
                  <a:lnTo>
                    <a:pt x="1387475" y="940816"/>
                  </a:lnTo>
                  <a:lnTo>
                    <a:pt x="1417193" y="1022477"/>
                  </a:lnTo>
                  <a:lnTo>
                    <a:pt x="1996186" y="811022"/>
                  </a:lnTo>
                  <a:close/>
                </a:path>
                <a:path w="2522854" h="1532254">
                  <a:moveTo>
                    <a:pt x="2522728" y="589153"/>
                  </a:moveTo>
                  <a:lnTo>
                    <a:pt x="2341372" y="0"/>
                  </a:lnTo>
                  <a:lnTo>
                    <a:pt x="2279269" y="19177"/>
                  </a:lnTo>
                  <a:lnTo>
                    <a:pt x="2460625" y="608203"/>
                  </a:lnTo>
                  <a:lnTo>
                    <a:pt x="2522728" y="589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02300" y="6128816"/>
              <a:ext cx="425450" cy="238760"/>
            </a:xfrm>
            <a:custGeom>
              <a:avLst/>
              <a:gdLst/>
              <a:ahLst/>
              <a:cxnLst/>
              <a:rect l="l" t="t" r="r" b="b"/>
              <a:pathLst>
                <a:path w="425450" h="238760">
                  <a:moveTo>
                    <a:pt x="425450" y="0"/>
                  </a:moveTo>
                  <a:lnTo>
                    <a:pt x="0" y="0"/>
                  </a:lnTo>
                  <a:lnTo>
                    <a:pt x="0" y="238658"/>
                  </a:lnTo>
                  <a:lnTo>
                    <a:pt x="425450" y="238658"/>
                  </a:lnTo>
                  <a:lnTo>
                    <a:pt x="425450" y="0"/>
                  </a:lnTo>
                  <a:close/>
                </a:path>
              </a:pathLst>
            </a:custGeom>
            <a:solidFill>
              <a:srgbClr val="F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2483" y="5162676"/>
              <a:ext cx="757555" cy="143510"/>
            </a:xfrm>
            <a:custGeom>
              <a:avLst/>
              <a:gdLst/>
              <a:ahLst/>
              <a:cxnLst/>
              <a:rect l="l" t="t" r="r" b="b"/>
              <a:pathLst>
                <a:path w="757554" h="143510">
                  <a:moveTo>
                    <a:pt x="750696" y="0"/>
                  </a:moveTo>
                  <a:lnTo>
                    <a:pt x="0" y="56768"/>
                  </a:lnTo>
                  <a:lnTo>
                    <a:pt x="6603" y="143510"/>
                  </a:lnTo>
                  <a:lnTo>
                    <a:pt x="757301" y="86614"/>
                  </a:lnTo>
                  <a:lnTo>
                    <a:pt x="750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60399" y="977025"/>
            <a:ext cx="105156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600" spc="-10" dirty="0"/>
              <a:t>Starkregengefahr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94305" y="3245128"/>
            <a:ext cx="2552065" cy="19996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311785">
              <a:lnSpc>
                <a:spcPts val="2165"/>
              </a:lnSpc>
              <a:spcBef>
                <a:spcPts val="95"/>
              </a:spcBef>
              <a:buClr>
                <a:srgbClr val="97BB27"/>
              </a:buClr>
              <a:buFont typeface="Wingdings"/>
              <a:buChar char=""/>
              <a:tabLst>
                <a:tab pos="324485" algn="l"/>
              </a:tabLst>
            </a:pPr>
            <a:r>
              <a:rPr sz="1900" spc="-10" dirty="0">
                <a:latin typeface="Arial"/>
                <a:cs typeface="Arial"/>
              </a:rPr>
              <a:t>Amtliche</a:t>
            </a:r>
            <a:endParaRPr sz="1900" dirty="0">
              <a:latin typeface="Arial"/>
              <a:cs typeface="Arial"/>
            </a:endParaRPr>
          </a:p>
          <a:p>
            <a:pPr marL="325120">
              <a:lnSpc>
                <a:spcPts val="2165"/>
              </a:lnSpc>
            </a:pPr>
            <a:r>
              <a:rPr sz="1900" spc="-10" dirty="0">
                <a:latin typeface="Arial"/>
                <a:cs typeface="Arial"/>
              </a:rPr>
              <a:t>Geobasiskarte</a:t>
            </a:r>
            <a:endParaRPr sz="1900" dirty="0">
              <a:latin typeface="Arial"/>
              <a:cs typeface="Arial"/>
            </a:endParaRPr>
          </a:p>
          <a:p>
            <a:pPr marL="325120" marR="5080" indent="-312420">
              <a:lnSpc>
                <a:spcPts val="2050"/>
              </a:lnSpc>
              <a:spcBef>
                <a:spcPts val="1030"/>
              </a:spcBef>
              <a:buClr>
                <a:srgbClr val="97BB27"/>
              </a:buClr>
              <a:buFont typeface="Wingdings"/>
              <a:buChar char=""/>
              <a:tabLst>
                <a:tab pos="325120" algn="l"/>
              </a:tabLst>
            </a:pPr>
            <a:r>
              <a:rPr sz="1900" spc="-10" dirty="0">
                <a:latin typeface="Arial"/>
                <a:cs typeface="Arial"/>
              </a:rPr>
              <a:t>Starkregengefahren- karte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ǃ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spc="-10" dirty="0">
                <a:latin typeface="Arial"/>
                <a:cs typeface="Arial"/>
              </a:rPr>
              <a:t>B-</a:t>
            </a:r>
            <a:r>
              <a:rPr sz="1900" spc="-20" dirty="0">
                <a:latin typeface="Arial"/>
                <a:cs typeface="Arial"/>
              </a:rPr>
              <a:t>Plan-</a:t>
            </a:r>
            <a:r>
              <a:rPr sz="1900" spc="-10" dirty="0">
                <a:latin typeface="Arial"/>
                <a:cs typeface="Arial"/>
              </a:rPr>
              <a:t>Übersicht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24485" algn="l"/>
              </a:tabLst>
            </a:pPr>
            <a:r>
              <a:rPr sz="1900" spc="-50" dirty="0">
                <a:solidFill>
                  <a:srgbClr val="C00000"/>
                </a:solidFill>
                <a:latin typeface="Arial"/>
                <a:cs typeface="Arial"/>
              </a:rPr>
              <a:t>ǃ</a:t>
            </a:r>
            <a:r>
              <a:rPr sz="19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Geplante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Bebauung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477" y="1056030"/>
            <a:ext cx="10963923" cy="5802349"/>
            <a:chOff x="237477" y="714120"/>
            <a:chExt cx="11409680" cy="614426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077" y="729233"/>
              <a:ext cx="8228838" cy="61286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0" y="714120"/>
              <a:ext cx="3806825" cy="1630045"/>
            </a:xfrm>
            <a:custGeom>
              <a:avLst/>
              <a:gdLst/>
              <a:ahLst/>
              <a:cxnLst/>
              <a:rect l="l" t="t" r="r" b="b"/>
              <a:pathLst>
                <a:path w="3806825" h="1630045">
                  <a:moveTo>
                    <a:pt x="2301748" y="1240790"/>
                  </a:moveTo>
                  <a:lnTo>
                    <a:pt x="0" y="1240790"/>
                  </a:lnTo>
                  <a:lnTo>
                    <a:pt x="0" y="1629664"/>
                  </a:lnTo>
                  <a:lnTo>
                    <a:pt x="2301748" y="1629664"/>
                  </a:lnTo>
                  <a:lnTo>
                    <a:pt x="2301748" y="1240790"/>
                  </a:lnTo>
                  <a:close/>
                </a:path>
                <a:path w="3806825" h="1630045">
                  <a:moveTo>
                    <a:pt x="3806825" y="379349"/>
                  </a:moveTo>
                  <a:lnTo>
                    <a:pt x="3573526" y="0"/>
                  </a:lnTo>
                  <a:lnTo>
                    <a:pt x="2381250" y="0"/>
                  </a:lnTo>
                  <a:lnTo>
                    <a:pt x="2381250" y="388874"/>
                  </a:lnTo>
                  <a:lnTo>
                    <a:pt x="3806825" y="379349"/>
                  </a:lnTo>
                  <a:close/>
                </a:path>
              </a:pathLst>
            </a:custGeom>
            <a:solidFill>
              <a:srgbClr val="FCF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65699" y="3793591"/>
              <a:ext cx="374650" cy="238760"/>
            </a:xfrm>
            <a:custGeom>
              <a:avLst/>
              <a:gdLst/>
              <a:ahLst/>
              <a:cxnLst/>
              <a:rect l="l" t="t" r="r" b="b"/>
              <a:pathLst>
                <a:path w="374650" h="238760">
                  <a:moveTo>
                    <a:pt x="374650" y="0"/>
                  </a:moveTo>
                  <a:lnTo>
                    <a:pt x="0" y="0"/>
                  </a:lnTo>
                  <a:lnTo>
                    <a:pt x="0" y="238658"/>
                  </a:lnTo>
                  <a:lnTo>
                    <a:pt x="374650" y="238658"/>
                  </a:lnTo>
                  <a:lnTo>
                    <a:pt x="374650" y="0"/>
                  </a:lnTo>
                  <a:close/>
                </a:path>
              </a:pathLst>
            </a:custGeom>
            <a:solidFill>
              <a:srgbClr val="F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2651" y="3900296"/>
              <a:ext cx="2522855" cy="1532255"/>
            </a:xfrm>
            <a:custGeom>
              <a:avLst/>
              <a:gdLst/>
              <a:ahLst/>
              <a:cxnLst/>
              <a:rect l="l" t="t" r="r" b="b"/>
              <a:pathLst>
                <a:path w="2522854" h="1532254">
                  <a:moveTo>
                    <a:pt x="130810" y="1525524"/>
                  </a:moveTo>
                  <a:lnTo>
                    <a:pt x="86741" y="910717"/>
                  </a:lnTo>
                  <a:lnTo>
                    <a:pt x="0" y="916940"/>
                  </a:lnTo>
                  <a:lnTo>
                    <a:pt x="44069" y="1531747"/>
                  </a:lnTo>
                  <a:lnTo>
                    <a:pt x="130810" y="1525524"/>
                  </a:lnTo>
                  <a:close/>
                </a:path>
                <a:path w="2522854" h="1532254">
                  <a:moveTo>
                    <a:pt x="1996186" y="811022"/>
                  </a:moveTo>
                  <a:lnTo>
                    <a:pt x="1966341" y="729361"/>
                  </a:lnTo>
                  <a:lnTo>
                    <a:pt x="1387475" y="940816"/>
                  </a:lnTo>
                  <a:lnTo>
                    <a:pt x="1417193" y="1022477"/>
                  </a:lnTo>
                  <a:lnTo>
                    <a:pt x="1996186" y="811022"/>
                  </a:lnTo>
                  <a:close/>
                </a:path>
                <a:path w="2522854" h="1532254">
                  <a:moveTo>
                    <a:pt x="2522728" y="589153"/>
                  </a:moveTo>
                  <a:lnTo>
                    <a:pt x="2341372" y="0"/>
                  </a:lnTo>
                  <a:lnTo>
                    <a:pt x="2279269" y="19177"/>
                  </a:lnTo>
                  <a:lnTo>
                    <a:pt x="2460625" y="608203"/>
                  </a:lnTo>
                  <a:lnTo>
                    <a:pt x="2522728" y="589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02299" y="6128816"/>
              <a:ext cx="425450" cy="238760"/>
            </a:xfrm>
            <a:custGeom>
              <a:avLst/>
              <a:gdLst/>
              <a:ahLst/>
              <a:cxnLst/>
              <a:rect l="l" t="t" r="r" b="b"/>
              <a:pathLst>
                <a:path w="425450" h="238760">
                  <a:moveTo>
                    <a:pt x="425450" y="0"/>
                  </a:moveTo>
                  <a:lnTo>
                    <a:pt x="0" y="0"/>
                  </a:lnTo>
                  <a:lnTo>
                    <a:pt x="0" y="238658"/>
                  </a:lnTo>
                  <a:lnTo>
                    <a:pt x="425450" y="238658"/>
                  </a:lnTo>
                  <a:lnTo>
                    <a:pt x="425450" y="0"/>
                  </a:lnTo>
                  <a:close/>
                </a:path>
              </a:pathLst>
            </a:custGeom>
            <a:solidFill>
              <a:srgbClr val="F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2483" y="5162676"/>
              <a:ext cx="757555" cy="143510"/>
            </a:xfrm>
            <a:custGeom>
              <a:avLst/>
              <a:gdLst/>
              <a:ahLst/>
              <a:cxnLst/>
              <a:rect l="l" t="t" r="r" b="b"/>
              <a:pathLst>
                <a:path w="757554" h="143510">
                  <a:moveTo>
                    <a:pt x="750696" y="0"/>
                  </a:moveTo>
                  <a:lnTo>
                    <a:pt x="0" y="56768"/>
                  </a:lnTo>
                  <a:lnTo>
                    <a:pt x="6603" y="143510"/>
                  </a:lnTo>
                  <a:lnTo>
                    <a:pt x="757301" y="86614"/>
                  </a:lnTo>
                  <a:lnTo>
                    <a:pt x="750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7477" y="1551381"/>
              <a:ext cx="3778885" cy="4473575"/>
            </a:xfrm>
            <a:custGeom>
              <a:avLst/>
              <a:gdLst/>
              <a:ahLst/>
              <a:cxnLst/>
              <a:rect l="l" t="t" r="r" b="b"/>
              <a:pathLst>
                <a:path w="3778885" h="4473575">
                  <a:moveTo>
                    <a:pt x="3778630" y="0"/>
                  </a:moveTo>
                  <a:lnTo>
                    <a:pt x="0" y="0"/>
                  </a:lnTo>
                  <a:lnTo>
                    <a:pt x="0" y="4473194"/>
                  </a:lnTo>
                  <a:lnTo>
                    <a:pt x="3778630" y="4473194"/>
                  </a:lnTo>
                  <a:lnTo>
                    <a:pt x="3778630" y="0"/>
                  </a:lnTo>
                  <a:close/>
                </a:path>
              </a:pathLst>
            </a:custGeom>
            <a:solidFill>
              <a:srgbClr val="97BB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4329" y="2401823"/>
              <a:ext cx="1007110" cy="1047115"/>
            </a:xfrm>
            <a:custGeom>
              <a:avLst/>
              <a:gdLst/>
              <a:ahLst/>
              <a:cxnLst/>
              <a:rect l="l" t="t" r="r" b="b"/>
              <a:pathLst>
                <a:path w="1007110" h="1047114">
                  <a:moveTo>
                    <a:pt x="1006538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1006538" y="1047114"/>
                  </a:lnTo>
                  <a:lnTo>
                    <a:pt x="10065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4329" y="2401823"/>
            <a:ext cx="100711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61925" marR="154305" indent="34925">
              <a:lnSpc>
                <a:spcPct val="100000"/>
              </a:lnSpc>
              <a:spcBef>
                <a:spcPts val="340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Begrünung Dachflächen</a:t>
            </a:r>
            <a:endParaRPr sz="900">
              <a:latin typeface="Arial"/>
              <a:cs typeface="Arial"/>
            </a:endParaRPr>
          </a:p>
          <a:p>
            <a:pPr marL="221615">
              <a:lnSpc>
                <a:spcPct val="100000"/>
              </a:lnSpc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/Fassaden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58368" y="2401823"/>
            <a:ext cx="2028189" cy="1047115"/>
            <a:chOff x="558368" y="2401823"/>
            <a:chExt cx="2028189" cy="1047115"/>
          </a:xfrm>
        </p:grpSpPr>
        <p:pic>
          <p:nvPicPr>
            <p:cNvPr id="13" name="object 13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368" y="2901568"/>
              <a:ext cx="802640" cy="4718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97406" y="2401823"/>
              <a:ext cx="989330" cy="1047115"/>
            </a:xfrm>
            <a:custGeom>
              <a:avLst/>
              <a:gdLst/>
              <a:ahLst/>
              <a:cxnLst/>
              <a:rect l="l" t="t" r="r" b="b"/>
              <a:pathLst>
                <a:path w="989330" h="1047114">
                  <a:moveTo>
                    <a:pt x="988707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988707" y="1047114"/>
                  </a:lnTo>
                  <a:lnTo>
                    <a:pt x="9887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97405" y="2401823"/>
            <a:ext cx="98933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87960" marR="179705" indent="-3175">
              <a:lnSpc>
                <a:spcPct val="101099"/>
              </a:lnSpc>
              <a:spcBef>
                <a:spcPts val="290"/>
              </a:spcBef>
            </a:pP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Versickerung</a:t>
            </a:r>
            <a:r>
              <a:rPr sz="9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Verdunstung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97405" y="2902839"/>
            <a:ext cx="989330" cy="1711960"/>
            <a:chOff x="1597405" y="2902839"/>
            <a:chExt cx="989330" cy="1711960"/>
          </a:xfrm>
        </p:grpSpPr>
        <p:pic>
          <p:nvPicPr>
            <p:cNvPr id="17" name="object 17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5167" y="2902839"/>
              <a:ext cx="758926" cy="4826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597405" y="3567303"/>
              <a:ext cx="989330" cy="1047115"/>
            </a:xfrm>
            <a:custGeom>
              <a:avLst/>
              <a:gdLst/>
              <a:ahLst/>
              <a:cxnLst/>
              <a:rect l="l" t="t" r="r" b="b"/>
              <a:pathLst>
                <a:path w="989330" h="1047114">
                  <a:moveTo>
                    <a:pt x="988707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988707" y="1047115"/>
                  </a:lnTo>
                  <a:lnTo>
                    <a:pt x="9887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97405" y="3567303"/>
            <a:ext cx="98933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4785" marR="177165" algn="ctr">
              <a:lnSpc>
                <a:spcPct val="100000"/>
              </a:lnSpc>
              <a:spcBef>
                <a:spcPts val="325"/>
              </a:spcBef>
            </a:pP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Multifunktionale</a:t>
            </a:r>
            <a:r>
              <a:rPr sz="7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Fl</a:t>
            </a:r>
            <a:r>
              <a:rPr sz="700" b="1" spc="-10" dirty="0">
                <a:solidFill>
                  <a:srgbClr val="7E7E7E"/>
                </a:solidFill>
                <a:latin typeface="Arial"/>
                <a:cs typeface="Arial"/>
              </a:rPr>
              <a:t>ä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chennutzung</a:t>
            </a:r>
            <a:endParaRPr sz="700">
              <a:latin typeface="Calibri"/>
              <a:cs typeface="Calibri"/>
            </a:endParaRPr>
          </a:p>
          <a:p>
            <a:pPr marL="210820" marR="203200" algn="ctr">
              <a:lnSpc>
                <a:spcPct val="100000"/>
              </a:lnSpc>
            </a:pPr>
            <a:r>
              <a:rPr sz="700" b="1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700" b="1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dirty="0">
                <a:solidFill>
                  <a:srgbClr val="7E7E7E"/>
                </a:solidFill>
                <a:latin typeface="Calibri"/>
                <a:cs typeface="Calibri"/>
              </a:rPr>
              <a:t>Verkehrs-</a:t>
            </a:r>
            <a:r>
              <a:rPr sz="700" b="1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spc="-25" dirty="0">
                <a:solidFill>
                  <a:srgbClr val="7E7E7E"/>
                </a:solidFill>
                <a:latin typeface="Calibri"/>
                <a:cs typeface="Calibri"/>
              </a:rPr>
              <a:t>und</a:t>
            </a:r>
            <a:r>
              <a:rPr sz="7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Freifl</a:t>
            </a:r>
            <a:r>
              <a:rPr sz="700" b="1" spc="-10" dirty="0">
                <a:solidFill>
                  <a:srgbClr val="7E7E7E"/>
                </a:solidFill>
                <a:latin typeface="Arial"/>
                <a:cs typeface="Arial"/>
              </a:rPr>
              <a:t>ä</a:t>
            </a:r>
            <a:r>
              <a:rPr sz="700" b="1" spc="-10" dirty="0">
                <a:solidFill>
                  <a:srgbClr val="7E7E7E"/>
                </a:solidFill>
                <a:latin typeface="Calibri"/>
                <a:cs typeface="Calibri"/>
              </a:rPr>
              <a:t>chen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15313" y="4038853"/>
            <a:ext cx="986155" cy="1755139"/>
            <a:chOff x="1615313" y="4038853"/>
            <a:chExt cx="986155" cy="1755139"/>
          </a:xfrm>
        </p:grpSpPr>
        <p:pic>
          <p:nvPicPr>
            <p:cNvPr id="21" name="object 21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5168" y="4038853"/>
              <a:ext cx="803275" cy="47561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15313" y="4746599"/>
              <a:ext cx="986155" cy="1047115"/>
            </a:xfrm>
            <a:custGeom>
              <a:avLst/>
              <a:gdLst/>
              <a:ahLst/>
              <a:cxnLst/>
              <a:rect l="l" t="t" r="r" b="b"/>
              <a:pathLst>
                <a:path w="986155" h="1047114">
                  <a:moveTo>
                    <a:pt x="985621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985621" y="1047115"/>
                  </a:lnTo>
                  <a:lnTo>
                    <a:pt x="9856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615313" y="4746599"/>
            <a:ext cx="986155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91465" marR="169545" indent="-114300">
              <a:lnSpc>
                <a:spcPct val="100000"/>
              </a:lnSpc>
              <a:spcBef>
                <a:spcPts val="345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Retentions- flächen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704975" y="3567303"/>
            <a:ext cx="2064385" cy="2082800"/>
            <a:chOff x="1704975" y="3567303"/>
            <a:chExt cx="2064385" cy="2082800"/>
          </a:xfrm>
        </p:grpSpPr>
        <p:pic>
          <p:nvPicPr>
            <p:cNvPr id="25" name="object 25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4975" y="5170144"/>
              <a:ext cx="803275" cy="47942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72536" y="3567303"/>
              <a:ext cx="996950" cy="1047115"/>
            </a:xfrm>
            <a:custGeom>
              <a:avLst/>
              <a:gdLst/>
              <a:ahLst/>
              <a:cxnLst/>
              <a:rect l="l" t="t" r="r" b="b"/>
              <a:pathLst>
                <a:path w="996950" h="1047114">
                  <a:moveTo>
                    <a:pt x="996607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996607" y="1047115"/>
                  </a:lnTo>
                  <a:lnTo>
                    <a:pt x="996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772536" y="3567303"/>
            <a:ext cx="99695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8755" marR="193040" indent="1270" algn="ctr">
              <a:lnSpc>
                <a:spcPct val="100600"/>
              </a:lnSpc>
              <a:spcBef>
                <a:spcPts val="300"/>
              </a:spcBef>
            </a:pP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Offene</a:t>
            </a:r>
            <a:r>
              <a:rPr sz="9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kontrollierte</a:t>
            </a:r>
            <a:r>
              <a:rPr sz="900" b="1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7E7E7E"/>
                </a:solidFill>
                <a:latin typeface="Calibri"/>
                <a:cs typeface="Calibri"/>
              </a:rPr>
              <a:t>Ableitung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772536" y="2396235"/>
            <a:ext cx="996950" cy="2118360"/>
            <a:chOff x="2772536" y="2396235"/>
            <a:chExt cx="996950" cy="2118360"/>
          </a:xfrm>
        </p:grpSpPr>
        <p:pic>
          <p:nvPicPr>
            <p:cNvPr id="29" name="object 29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4202" y="4026636"/>
              <a:ext cx="803275" cy="4878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772536" y="2396235"/>
              <a:ext cx="996950" cy="1047115"/>
            </a:xfrm>
            <a:custGeom>
              <a:avLst/>
              <a:gdLst/>
              <a:ahLst/>
              <a:cxnLst/>
              <a:rect l="l" t="t" r="r" b="b"/>
              <a:pathLst>
                <a:path w="996950" h="1047114">
                  <a:moveTo>
                    <a:pt x="996607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996607" y="1047114"/>
                  </a:lnTo>
                  <a:lnTo>
                    <a:pt x="996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772536" y="2396235"/>
            <a:ext cx="99695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91135" marR="167005" indent="-17145">
              <a:lnSpc>
                <a:spcPct val="100000"/>
              </a:lnSpc>
              <a:spcBef>
                <a:spcPts val="340"/>
              </a:spcBef>
            </a:pPr>
            <a:r>
              <a:rPr sz="900" b="1" dirty="0">
                <a:solidFill>
                  <a:srgbClr val="7E7E7E"/>
                </a:solidFill>
                <a:latin typeface="Arial"/>
                <a:cs typeface="Arial"/>
              </a:rPr>
              <a:t>Rückhalt</a:t>
            </a:r>
            <a:r>
              <a:rPr sz="900" b="1" spc="-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7E7E7E"/>
                </a:solidFill>
                <a:latin typeface="Arial"/>
                <a:cs typeface="Arial"/>
              </a:rPr>
              <a:t>an </a:t>
            </a: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Bauwerken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04329" y="2819082"/>
            <a:ext cx="3239770" cy="1795780"/>
            <a:chOff x="404329" y="2819082"/>
            <a:chExt cx="3239770" cy="1795780"/>
          </a:xfrm>
        </p:grpSpPr>
        <p:pic>
          <p:nvPicPr>
            <p:cNvPr id="33" name="object 33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7749" y="2819082"/>
              <a:ext cx="826338" cy="48914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04329" y="3567303"/>
              <a:ext cx="1007110" cy="1047115"/>
            </a:xfrm>
            <a:custGeom>
              <a:avLst/>
              <a:gdLst/>
              <a:ahLst/>
              <a:cxnLst/>
              <a:rect l="l" t="t" r="r" b="b"/>
              <a:pathLst>
                <a:path w="1007110" h="1047114">
                  <a:moveTo>
                    <a:pt x="1006538" y="0"/>
                  </a:moveTo>
                  <a:lnTo>
                    <a:pt x="0" y="0"/>
                  </a:lnTo>
                  <a:lnTo>
                    <a:pt x="0" y="1047115"/>
                  </a:lnTo>
                  <a:lnTo>
                    <a:pt x="1006538" y="1047115"/>
                  </a:lnTo>
                  <a:lnTo>
                    <a:pt x="10065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04329" y="3567303"/>
            <a:ext cx="100711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42240">
              <a:lnSpc>
                <a:spcPct val="100000"/>
              </a:lnSpc>
              <a:spcBef>
                <a:spcPts val="345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Entsiegelung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04329" y="3997325"/>
            <a:ext cx="1007110" cy="1804670"/>
            <a:chOff x="404329" y="3997325"/>
            <a:chExt cx="1007110" cy="1804670"/>
          </a:xfrm>
        </p:grpSpPr>
        <p:pic>
          <p:nvPicPr>
            <p:cNvPr id="37" name="object 37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360" y="3997325"/>
              <a:ext cx="772477" cy="47751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04329" y="4754854"/>
              <a:ext cx="1007110" cy="1047115"/>
            </a:xfrm>
            <a:custGeom>
              <a:avLst/>
              <a:gdLst/>
              <a:ahLst/>
              <a:cxnLst/>
              <a:rect l="l" t="t" r="r" b="b"/>
              <a:pathLst>
                <a:path w="1007110" h="1047114">
                  <a:moveTo>
                    <a:pt x="1006538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1006538" y="1047114"/>
                  </a:lnTo>
                  <a:lnTo>
                    <a:pt x="10065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04329" y="4754854"/>
            <a:ext cx="100711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91135" marR="184785" indent="99060">
              <a:lnSpc>
                <a:spcPct val="100000"/>
              </a:lnSpc>
              <a:spcBef>
                <a:spcPts val="345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Albedo- Anpassung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66038" y="4754854"/>
            <a:ext cx="3103245" cy="1047115"/>
            <a:chOff x="666038" y="4754854"/>
            <a:chExt cx="3103245" cy="1047115"/>
          </a:xfrm>
        </p:grpSpPr>
        <p:pic>
          <p:nvPicPr>
            <p:cNvPr id="41" name="object 4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038" y="5179466"/>
              <a:ext cx="504050" cy="50405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772536" y="4754854"/>
              <a:ext cx="996950" cy="1047115"/>
            </a:xfrm>
            <a:custGeom>
              <a:avLst/>
              <a:gdLst/>
              <a:ahLst/>
              <a:cxnLst/>
              <a:rect l="l" t="t" r="r" b="b"/>
              <a:pathLst>
                <a:path w="996950" h="1047114">
                  <a:moveTo>
                    <a:pt x="996607" y="0"/>
                  </a:moveTo>
                  <a:lnTo>
                    <a:pt x="0" y="0"/>
                  </a:lnTo>
                  <a:lnTo>
                    <a:pt x="0" y="1047114"/>
                  </a:lnTo>
                  <a:lnTo>
                    <a:pt x="996607" y="1047114"/>
                  </a:lnTo>
                  <a:lnTo>
                    <a:pt x="996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772536" y="4754854"/>
            <a:ext cx="996950" cy="1047115"/>
          </a:xfrm>
          <a:prstGeom prst="rect">
            <a:avLst/>
          </a:prstGeom>
          <a:ln w="12700">
            <a:solidFill>
              <a:srgbClr val="7E7E7E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71780" marR="147955" indent="-119380">
              <a:lnSpc>
                <a:spcPct val="100000"/>
              </a:lnSpc>
              <a:spcBef>
                <a:spcPts val="345"/>
              </a:spcBef>
            </a:pPr>
            <a:r>
              <a:rPr sz="900" b="1" spc="-10" dirty="0">
                <a:solidFill>
                  <a:srgbClr val="7E7E7E"/>
                </a:solidFill>
                <a:latin typeface="Arial"/>
                <a:cs typeface="Arial"/>
              </a:rPr>
              <a:t>Strategische Planung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276" y="5169547"/>
            <a:ext cx="437565" cy="544309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237477" y="1551381"/>
            <a:ext cx="3778885" cy="4473575"/>
          </a:xfrm>
          <a:prstGeom prst="rect">
            <a:avLst/>
          </a:prstGeom>
          <a:ln w="12700">
            <a:solidFill>
              <a:srgbClr val="003158"/>
            </a:solidFill>
          </a:ln>
        </p:spPr>
        <p:txBody>
          <a:bodyPr vert="horz" wrap="square" lIns="0" tIns="288290" rIns="0" bIns="0" rtlCol="0">
            <a:spAutoFit/>
          </a:bodyPr>
          <a:lstStyle/>
          <a:p>
            <a:pPr marL="1214755">
              <a:lnSpc>
                <a:spcPct val="100000"/>
              </a:lnSpc>
              <a:spcBef>
                <a:spcPts val="227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Maßnahmen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1611896"/>
            <a:ext cx="40690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§</a:t>
            </a:r>
            <a:r>
              <a:rPr sz="20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9</a:t>
            </a:r>
            <a:r>
              <a:rPr sz="2000" spc="-13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Abs.</a:t>
            </a:r>
            <a:r>
              <a:rPr sz="2000" spc="-2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1</a:t>
            </a:r>
            <a:r>
              <a:rPr sz="20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BauGB,</a:t>
            </a:r>
            <a:r>
              <a:rPr sz="2000" spc="-2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§</a:t>
            </a:r>
            <a:r>
              <a:rPr sz="2000" spc="-2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89</a:t>
            </a:r>
            <a:r>
              <a:rPr sz="2000" spc="-5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B7DA2"/>
                </a:solidFill>
                <a:latin typeface="Arial"/>
                <a:cs typeface="Arial"/>
              </a:rPr>
              <a:t>BauO</a:t>
            </a:r>
            <a:r>
              <a:rPr sz="2000" spc="-30" dirty="0">
                <a:solidFill>
                  <a:srgbClr val="4B7DA2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4B7DA2"/>
                </a:solidFill>
                <a:latin typeface="Arial"/>
                <a:cs typeface="Arial"/>
              </a:rPr>
              <a:t>NRW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6769" y="2219654"/>
            <a:ext cx="10638461" cy="4155821"/>
            <a:chOff x="937335" y="1583573"/>
            <a:chExt cx="10638461" cy="4155821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2859" y="2109977"/>
              <a:ext cx="3432937" cy="34244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7335" y="1583573"/>
              <a:ext cx="6309360" cy="415582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776769" y="1044433"/>
            <a:ext cx="678342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chemeClr val="tx1"/>
                </a:solidFill>
                <a:latin typeface="+mj-lt"/>
              </a:rPr>
              <a:t>Festsetzungsgrundlagen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86800" y="6553200"/>
            <a:ext cx="8883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Leitfaden</a:t>
            </a:r>
            <a:r>
              <a:rPr sz="900" spc="-4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477B"/>
                </a:solidFill>
                <a:latin typeface="Arial"/>
                <a:cs typeface="Arial"/>
              </a:rPr>
              <a:t>S. 19</a:t>
            </a:r>
            <a:r>
              <a:rPr sz="900" spc="-10" dirty="0">
                <a:solidFill>
                  <a:srgbClr val="00477B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00477B"/>
                </a:solidFill>
                <a:latin typeface="Arial"/>
                <a:cs typeface="Arial"/>
              </a:rPr>
              <a:t>ff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_WeKASi">
  <a:themeElements>
    <a:clrScheme name="Grü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_WeKASi" id="{7793AD10-C629-46B3-958D-90FF72FFC509}" vid="{B5337C6C-DCBD-4C81-A49E-39D2325A20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5177</Words>
  <Application>Microsoft Office PowerPoint</Application>
  <PresentationFormat>Breitbild</PresentationFormat>
  <Paragraphs>1507</Paragraphs>
  <Slides>103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103</vt:i4>
      </vt:variant>
    </vt:vector>
  </HeadingPairs>
  <TitlesOfParts>
    <vt:vector size="111" baseType="lpstr">
      <vt:lpstr>MS PGothic</vt:lpstr>
      <vt:lpstr>Arial</vt:lpstr>
      <vt:lpstr>Calibri</vt:lpstr>
      <vt:lpstr>Calibri Light</vt:lpstr>
      <vt:lpstr>Courier New</vt:lpstr>
      <vt:lpstr>Times New Roman</vt:lpstr>
      <vt:lpstr>Wingdings</vt:lpstr>
      <vt:lpstr>Design_WeKASi</vt:lpstr>
      <vt:lpstr>PowerPoint-Präsentation</vt:lpstr>
      <vt:lpstr>PowerPoint-Präsentation</vt:lpstr>
      <vt:lpstr>Tagesordnung</vt:lpstr>
      <vt:lpstr>Vorstellungsrunde</vt:lpstr>
      <vt:lpstr>Zusammenhang Klimawandel und Starkregen</vt:lpstr>
      <vt:lpstr>Klimawandel in Deutschland</vt:lpstr>
      <vt:lpstr>Klimawandel in Deutschland</vt:lpstr>
      <vt:lpstr>Der Klimawandel als Beispiel misslungener Kommunikation</vt:lpstr>
      <vt:lpstr>Der Klimawandel als Beispiel misslungener Kommunikation</vt:lpstr>
      <vt:lpstr>Der Klimawandel als Beispiel misslungener Kommunikation</vt:lpstr>
      <vt:lpstr>Der Klimawandel als Beispiel misslungener Kommunikation</vt:lpstr>
      <vt:lpstr>Der Klimawandel als Beispiel misslungener Kommunikation</vt:lpstr>
      <vt:lpstr>Der Klimawandel als Beispiel misslungener Kommunikation</vt:lpstr>
      <vt:lpstr>Der Klimawandel als Beispiel misslungener Kommunikation</vt:lpstr>
      <vt:lpstr>Der Klimawandel als Beispiel misslungener Kommunikation</vt:lpstr>
      <vt:lpstr>Wie der Temperaturanstieg zu Wetterextremen führt</vt:lpstr>
      <vt:lpstr>Starkregen im städtischen Raum</vt:lpstr>
      <vt:lpstr>Flusshochwasser und Überflutung durch Starkregen</vt:lpstr>
      <vt:lpstr>Hochwasser- und Überflutungsschutz  Definition</vt:lpstr>
      <vt:lpstr>Flusshochwasser und Überflutung durch Starkregen</vt:lpstr>
      <vt:lpstr>Flusshochwasser und Überflutung durch Starkregen</vt:lpstr>
      <vt:lpstr>Flusshochwasser und Überflutung durch Starkregen</vt:lpstr>
      <vt:lpstr>Starkregengefahrenkarte</vt:lpstr>
      <vt:lpstr>Starkregengefahrenkarte</vt:lpstr>
      <vt:lpstr>Hochwassergefahrenkarte</vt:lpstr>
      <vt:lpstr>Hochwassergefahrenkarte</vt:lpstr>
      <vt:lpstr>PowerPoint-Präsentation</vt:lpstr>
      <vt:lpstr>Starkregengefahren- und Hochwassergefahrenkarte</vt:lpstr>
      <vt:lpstr>Hochwassergefahrenkarte</vt:lpstr>
      <vt:lpstr>Hochwassergefahrenkarte</vt:lpstr>
      <vt:lpstr>Festgesetzte Überschwemmungsgebiete</vt:lpstr>
      <vt:lpstr>Flusshochwasser und Überflutung durch Starkregen</vt:lpstr>
      <vt:lpstr>„Nicht“ Risikogewässer</vt:lpstr>
      <vt:lpstr>Wer ist zuständig für Hochwasser an „nicht Risikogewässer“ und wer für Starkregen?</vt:lpstr>
      <vt:lpstr>Überflutungen im innerstädtischen Bereich</vt:lpstr>
      <vt:lpstr>Koordinierte Starkniederschlagsregionalisierung und -auswertung des DWD</vt:lpstr>
      <vt:lpstr>Starkregen - Handlungsbereiche</vt:lpstr>
      <vt:lpstr>Starkregen - Handlungsbereiche</vt:lpstr>
      <vt:lpstr>Kommunale Gemeinschaftsaufgabe</vt:lpstr>
      <vt:lpstr>Exkurs: Straßenentwässerung und Straßeneinläufe</vt:lpstr>
      <vt:lpstr>Kommunale Gemeinschaftsaufgabe</vt:lpstr>
      <vt:lpstr>Kommunale Gemeinschaftsaufgabe</vt:lpstr>
      <vt:lpstr>Kommunale Gemeinschaftsaufgabe</vt:lpstr>
      <vt:lpstr>Starkregenindex - Handlungsbereiche</vt:lpstr>
      <vt:lpstr>Konsequenzen zunehmender Starkregenereignisse</vt:lpstr>
      <vt:lpstr>Konsequenzen zunehmender Starkregenereignisse</vt:lpstr>
      <vt:lpstr>Wasserbewusste Stadtentwicklung</vt:lpstr>
      <vt:lpstr>Kommunale Überflutungsvorsorge -Bestandsbebauung und Neubebauung</vt:lpstr>
      <vt:lpstr>Wasserbewusste Stadtentwicklung</vt:lpstr>
      <vt:lpstr>Überflutungsvorsorge durch Bauleitplanung</vt:lpstr>
      <vt:lpstr>Entwässerungskonzeption</vt:lpstr>
      <vt:lpstr>Entwässerungskonzeption</vt:lpstr>
      <vt:lpstr>Überflutungsvorsorge durch Bauleitplanung</vt:lpstr>
      <vt:lpstr>Versickerungsflächen</vt:lpstr>
      <vt:lpstr>Hochwasserangepasstes Bauen</vt:lpstr>
      <vt:lpstr>Multifunktionale Retentionsflächen</vt:lpstr>
      <vt:lpstr>Weitere Festsetzungsmöglichkeiten</vt:lpstr>
      <vt:lpstr>Weitere Festsetzungsmöglichkeiten</vt:lpstr>
      <vt:lpstr>Klimafolgenanpassung in der Bauleitplanung</vt:lpstr>
      <vt:lpstr>PowerPoint-Präsentation</vt:lpstr>
      <vt:lpstr>Gefahren aus Klimafolgen erkennen</vt:lpstr>
      <vt:lpstr>PowerPoint-Präsentation</vt:lpstr>
      <vt:lpstr>Umgang mit den Gefahren</vt:lpstr>
      <vt:lpstr>Objektschutz – Ansätze und Checklisten</vt:lpstr>
      <vt:lpstr>Öffentliche und private Schutzmaßnahmen</vt:lpstr>
      <vt:lpstr>Gefahren durch Starkregen und Hochwasser</vt:lpstr>
      <vt:lpstr>Schadensursachen und Schutzmaßnahmen   Schutz vor Oberflächenwasser</vt:lpstr>
      <vt:lpstr>Schadensursachen und Schutzmaßnahmen   Schutz vor Oberflächenwasser</vt:lpstr>
      <vt:lpstr>Schadensursachen und Schutzmaßnahmen Schutz vor Oberflächenwasser</vt:lpstr>
      <vt:lpstr>Schadensursachen und Schutzmaßnahmen  Schutz vor Rückstau aus der Kanalisation</vt:lpstr>
      <vt:lpstr>Schadensursachen und Schutzmaßnahmen  Schutz vor Rückstau aus der Kanalisation</vt:lpstr>
      <vt:lpstr>Schadensursachen und Schutzmaßnahmen  Schutz vor Rückstau aus der Kanalisation</vt:lpstr>
      <vt:lpstr>Schadensursachen und Schutzmaßnahmen  Schutz vor Rückstau aus der Kanalisation</vt:lpstr>
      <vt:lpstr>Schadensursachen und Schutzmaßnahmen  Schutz vor Rückstau aus der Kanalisation</vt:lpstr>
      <vt:lpstr>Schadensursachen und Schutzmaßnahmen  Schutz vor Grundwasser</vt:lpstr>
      <vt:lpstr>Arbeitshilfe kommunales Starkregenrisikomanagement</vt:lpstr>
      <vt:lpstr>PowerPoint-Präsentation</vt:lpstr>
      <vt:lpstr>Gefahrenanalyse</vt:lpstr>
      <vt:lpstr>Risikoanalyse</vt:lpstr>
      <vt:lpstr>Risikoanalyse</vt:lpstr>
      <vt:lpstr>Handlungskonzept</vt:lpstr>
      <vt:lpstr>SRRM - Handlungskonzept</vt:lpstr>
      <vt:lpstr>Ziele festlegen - Beteiligung der Akteure</vt:lpstr>
      <vt:lpstr>Kommunale Flächenvorsorge</vt:lpstr>
      <vt:lpstr>Konzeption kommunaler baulicher Maßnahmen</vt:lpstr>
      <vt:lpstr>Krisenmanagement auf dem Prüfstand</vt:lpstr>
      <vt:lpstr>Informationsvorsorge</vt:lpstr>
      <vt:lpstr>Objektbezogene Bewertung der Überflutungsrisiken</vt:lpstr>
      <vt:lpstr>Schriftliches Handlungskonzept</vt:lpstr>
      <vt:lpstr>Informationsvorsorge</vt:lpstr>
      <vt:lpstr>Informationen für den privaten Objektschutz</vt:lpstr>
      <vt:lpstr>Katastrophenschutz</vt:lpstr>
      <vt:lpstr>Verhaltensvorsorge</vt:lpstr>
      <vt:lpstr>Verhaltensvorsorge</vt:lpstr>
      <vt:lpstr>Weiterführende Informationen – Gefahrenkarten</vt:lpstr>
      <vt:lpstr>Weiterführende Informationen – Checklisten und Maßnahmen</vt:lpstr>
      <vt:lpstr>Vielen Dank für Ihre Aufmerksamkeit</vt:lpstr>
      <vt:lpstr>Planspiel – Platzhalter für Materialien, die wir vorbereiten und mitbringen</vt:lpstr>
      <vt:lpstr>Starkregengefahr</vt:lpstr>
      <vt:lpstr>Starkregengefahr</vt:lpstr>
      <vt:lpstr>Starkregengefahr</vt:lpstr>
      <vt:lpstr>PowerPoint-Präsentation</vt:lpstr>
      <vt:lpstr>Festsetzungsgrundlagen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Starkregen und Überflutungen</dc:title>
  <dc:creator>Echterhoff, Jan</dc:creator>
  <cp:lastModifiedBy>Giulia Timmich</cp:lastModifiedBy>
  <cp:revision>17</cp:revision>
  <dcterms:created xsi:type="dcterms:W3CDTF">2025-03-06T09:33:32Z</dcterms:created>
  <dcterms:modified xsi:type="dcterms:W3CDTF">2025-06-12T12:11:18Z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2025-01-29T00:00:00Z</vt:filetime>
  </property>
  <property fmtid="{D5CDD505-2E9C-101B-9397-08002B2CF9AE}" pid="3" name="Creator">
    <vt:lpwstr>Microsoft® PowerPoint® für Microsoft 365</vt:lpwstr>
  </property>
  <property fmtid="{D5CDD505-2E9C-101B-9397-08002B2CF9AE}" pid="4" name="LastSaved">
    <vt:filetime>2025-03-06T00:00:00Z</vt:filetime>
  </property>
  <property fmtid="{D5CDD505-2E9C-101B-9397-08002B2CF9AE}" pid="5" name="Producer">
    <vt:lpwstr>Microsoft® PowerPoint® für Microsoft 365</vt:lpwstr>
  </property>
</Properties>
</file>